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12"/>
  </p:notesMasterIdLst>
  <p:handoutMasterIdLst>
    <p:handoutMasterId r:id="rId13"/>
  </p:handoutMasterIdLst>
  <p:sldIdLst>
    <p:sldId id="568" r:id="rId2"/>
    <p:sldId id="578" r:id="rId3"/>
    <p:sldId id="540" r:id="rId4"/>
    <p:sldId id="549" r:id="rId5"/>
    <p:sldId id="559" r:id="rId6"/>
    <p:sldId id="548" r:id="rId7"/>
    <p:sldId id="662" r:id="rId8"/>
    <p:sldId id="560" r:id="rId9"/>
    <p:sldId id="545" r:id="rId10"/>
    <p:sldId id="546" r:id="rId11"/>
  </p:sldIdLst>
  <p:sldSz cx="9144000" cy="6858000" type="screen4x3"/>
  <p:notesSz cx="6858000" cy="10287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Geneva" pitchFamily="31" charset="0"/>
        <a:ea typeface="+mn-ea"/>
        <a:cs typeface="+mn-cs"/>
      </a:defRPr>
    </a:lvl1pPr>
    <a:lvl2pPr marL="457200" algn="l" rtl="0" eaLnBrk="0" fontAlgn="base" hangingPunct="0">
      <a:spcBef>
        <a:spcPct val="0"/>
      </a:spcBef>
      <a:spcAft>
        <a:spcPct val="0"/>
      </a:spcAft>
      <a:defRPr sz="2400" kern="1200">
        <a:solidFill>
          <a:schemeClr val="tx1"/>
        </a:solidFill>
        <a:latin typeface="Geneva" pitchFamily="31" charset="0"/>
        <a:ea typeface="+mn-ea"/>
        <a:cs typeface="+mn-cs"/>
      </a:defRPr>
    </a:lvl2pPr>
    <a:lvl3pPr marL="914400" algn="l" rtl="0" eaLnBrk="0" fontAlgn="base" hangingPunct="0">
      <a:spcBef>
        <a:spcPct val="0"/>
      </a:spcBef>
      <a:spcAft>
        <a:spcPct val="0"/>
      </a:spcAft>
      <a:defRPr sz="2400" kern="1200">
        <a:solidFill>
          <a:schemeClr val="tx1"/>
        </a:solidFill>
        <a:latin typeface="Geneva" pitchFamily="31" charset="0"/>
        <a:ea typeface="+mn-ea"/>
        <a:cs typeface="+mn-cs"/>
      </a:defRPr>
    </a:lvl3pPr>
    <a:lvl4pPr marL="1371600" algn="l" rtl="0" eaLnBrk="0" fontAlgn="base" hangingPunct="0">
      <a:spcBef>
        <a:spcPct val="0"/>
      </a:spcBef>
      <a:spcAft>
        <a:spcPct val="0"/>
      </a:spcAft>
      <a:defRPr sz="2400" kern="1200">
        <a:solidFill>
          <a:schemeClr val="tx1"/>
        </a:solidFill>
        <a:latin typeface="Geneva" pitchFamily="31" charset="0"/>
        <a:ea typeface="+mn-ea"/>
        <a:cs typeface="+mn-cs"/>
      </a:defRPr>
    </a:lvl4pPr>
    <a:lvl5pPr marL="1828800" algn="l" rtl="0" eaLnBrk="0" fontAlgn="base" hangingPunct="0">
      <a:spcBef>
        <a:spcPct val="0"/>
      </a:spcBef>
      <a:spcAft>
        <a:spcPct val="0"/>
      </a:spcAft>
      <a:defRPr sz="2400" kern="1200">
        <a:solidFill>
          <a:schemeClr val="tx1"/>
        </a:solidFill>
        <a:latin typeface="Geneva" pitchFamily="31" charset="0"/>
        <a:ea typeface="+mn-ea"/>
        <a:cs typeface="+mn-cs"/>
      </a:defRPr>
    </a:lvl5pPr>
    <a:lvl6pPr marL="2286000" algn="l" defTabSz="457200" rtl="0" eaLnBrk="1" latinLnBrk="0" hangingPunct="1">
      <a:defRPr sz="2400" kern="1200">
        <a:solidFill>
          <a:schemeClr val="tx1"/>
        </a:solidFill>
        <a:latin typeface="Geneva" pitchFamily="31" charset="0"/>
        <a:ea typeface="+mn-ea"/>
        <a:cs typeface="+mn-cs"/>
      </a:defRPr>
    </a:lvl6pPr>
    <a:lvl7pPr marL="2743200" algn="l" defTabSz="457200" rtl="0" eaLnBrk="1" latinLnBrk="0" hangingPunct="1">
      <a:defRPr sz="2400" kern="1200">
        <a:solidFill>
          <a:schemeClr val="tx1"/>
        </a:solidFill>
        <a:latin typeface="Geneva" pitchFamily="31" charset="0"/>
        <a:ea typeface="+mn-ea"/>
        <a:cs typeface="+mn-cs"/>
      </a:defRPr>
    </a:lvl7pPr>
    <a:lvl8pPr marL="3200400" algn="l" defTabSz="457200" rtl="0" eaLnBrk="1" latinLnBrk="0" hangingPunct="1">
      <a:defRPr sz="2400" kern="1200">
        <a:solidFill>
          <a:schemeClr val="tx1"/>
        </a:solidFill>
        <a:latin typeface="Geneva" pitchFamily="31" charset="0"/>
        <a:ea typeface="+mn-ea"/>
        <a:cs typeface="+mn-cs"/>
      </a:defRPr>
    </a:lvl8pPr>
    <a:lvl9pPr marL="3657600" algn="l" defTabSz="457200" rtl="0" eaLnBrk="1" latinLnBrk="0" hangingPunct="1">
      <a:defRPr sz="2400" kern="1200">
        <a:solidFill>
          <a:schemeClr val="tx1"/>
        </a:solidFill>
        <a:latin typeface="Geneva" pitchFamily="31" charset="0"/>
        <a:ea typeface="+mn-ea"/>
        <a:cs typeface="+mn-cs"/>
      </a:defRPr>
    </a:lvl9pPr>
  </p:defaultTextStyle>
  <p:extLst>
    <p:ext uri="{EFAFB233-063F-42B5-8137-9DF3F51BA10A}">
      <p15:sldGuideLst xmlns:p15="http://schemas.microsoft.com/office/powerpoint/2012/main">
        <p15:guide id="1" orient="horz" pos="3078">
          <p15:clr>
            <a:srgbClr val="A4A3A4"/>
          </p15:clr>
        </p15:guide>
        <p15:guide id="2" pos="2256">
          <p15:clr>
            <a:srgbClr val="A4A3A4"/>
          </p15:clr>
        </p15:guide>
      </p15:sldGuideLst>
    </p:ext>
    <p:ext uri="{2D200454-40CA-4A62-9FC3-DE9A4176ACB9}">
      <p15:notesGuideLst xmlns:p15="http://schemas.microsoft.com/office/powerpoint/2012/main">
        <p15:guide id="1" orient="horz" pos="324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na Kim"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BF2"/>
    <a:srgbClr val="63A8A1"/>
    <a:srgbClr val="44736D"/>
    <a:srgbClr val="718E25"/>
    <a:srgbClr val="8A703B"/>
    <a:srgbClr val="624270"/>
    <a:srgbClr val="586F1D"/>
    <a:srgbClr val="6F6F6F"/>
    <a:srgbClr val="533723"/>
    <a:srgbClr val="3455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p:restoredLeft sz="16539" autoAdjust="0"/>
    <p:restoredTop sz="94636" autoAdjust="0"/>
  </p:normalViewPr>
  <p:slideViewPr>
    <p:cSldViewPr showGuides="1">
      <p:cViewPr>
        <p:scale>
          <a:sx n="130" d="100"/>
          <a:sy n="130" d="100"/>
        </p:scale>
        <p:origin x="222" y="-858"/>
      </p:cViewPr>
      <p:guideLst>
        <p:guide orient="horz" pos="3078"/>
        <p:guide pos="2256"/>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76" d="100"/>
          <a:sy n="76" d="100"/>
        </p:scale>
        <p:origin x="-1416" y="-112"/>
      </p:cViewPr>
      <p:guideLst>
        <p:guide orient="horz" pos="324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95270122484701"/>
          <c:y val="2.77778663809897E-2"/>
          <c:w val="0.86727392030541595"/>
          <c:h val="0.685447332554739"/>
        </c:manualLayout>
      </c:layout>
      <c:barChart>
        <c:barDir val="col"/>
        <c:grouping val="clustered"/>
        <c:varyColors val="0"/>
        <c:ser>
          <c:idx val="0"/>
          <c:order val="0"/>
          <c:tx>
            <c:strRef>
              <c:f>Sheet1!$B$1</c:f>
              <c:strCache>
                <c:ptCount val="1"/>
              </c:strCache>
            </c:strRef>
          </c:tx>
          <c:spPr>
            <a:solidFill>
              <a:schemeClr val="accent2"/>
            </a:solidFill>
            <a:ln w="12700">
              <a:solidFill>
                <a:schemeClr val="tx1"/>
              </a:solidFill>
            </a:ln>
            <a:effectLst/>
            <a:scene3d>
              <a:camera prst="orthographicFront"/>
              <a:lightRig rig="threePt" dir="t"/>
            </a:scene3d>
            <a:sp3d>
              <a:bevelT/>
            </a:sp3d>
          </c:spPr>
          <c:invertIfNegative val="0"/>
          <c:dPt>
            <c:idx val="0"/>
            <c:invertIfNegative val="0"/>
            <c:bubble3D val="0"/>
            <c:spPr>
              <a:solidFill>
                <a:srgbClr val="657F21"/>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1-54AF-4126-9576-E183C582A6C9}"/>
              </c:ext>
            </c:extLst>
          </c:dPt>
          <c:dPt>
            <c:idx val="1"/>
            <c:invertIfNegative val="0"/>
            <c:bubble3D val="0"/>
            <c:spPr>
              <a:solidFill>
                <a:srgbClr val="657F21"/>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3-54AF-4126-9576-E183C582A6C9}"/>
              </c:ext>
            </c:extLst>
          </c:dPt>
          <c:dPt>
            <c:idx val="2"/>
            <c:invertIfNegative val="0"/>
            <c:bubble3D val="0"/>
            <c:spPr>
              <a:solidFill>
                <a:srgbClr val="657F21"/>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5-54AF-4126-9576-E183C582A6C9}"/>
              </c:ext>
            </c:extLst>
          </c:dPt>
          <c:dPt>
            <c:idx val="3"/>
            <c:invertIfNegative val="0"/>
            <c:bubble3D val="0"/>
            <c:spPr>
              <a:solidFill>
                <a:srgbClr val="647E72"/>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7-54AF-4126-9576-E183C582A6C9}"/>
              </c:ext>
            </c:extLst>
          </c:dPt>
          <c:dPt>
            <c:idx val="4"/>
            <c:invertIfNegative val="0"/>
            <c:bubble3D val="0"/>
            <c:spPr>
              <a:solidFill>
                <a:srgbClr val="647E72"/>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9-54AF-4126-9576-E183C582A6C9}"/>
              </c:ext>
            </c:extLst>
          </c:dPt>
          <c:dPt>
            <c:idx val="5"/>
            <c:invertIfNegative val="0"/>
            <c:bubble3D val="0"/>
            <c:spPr>
              <a:solidFill>
                <a:srgbClr val="647E72"/>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B-54AF-4126-9576-E183C582A6C9}"/>
              </c:ext>
            </c:extLst>
          </c:dPt>
          <c:dPt>
            <c:idx val="6"/>
            <c:invertIfNegative val="0"/>
            <c:bubble3D val="0"/>
            <c:spPr>
              <a:solidFill>
                <a:srgbClr val="326496"/>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D-54AF-4126-9576-E183C582A6C9}"/>
              </c:ext>
            </c:extLst>
          </c:dPt>
          <c:dLbls>
            <c:spPr>
              <a:solidFill>
                <a:schemeClr val="bg1">
                  <a:alpha val="50000"/>
                </a:schemeClr>
              </a:solidFill>
            </c:spPr>
            <c:txPr>
              <a:bodyPr/>
              <a:lstStyle/>
              <a:p>
                <a:pPr>
                  <a:defRPr sz="18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SOF x 7d _x000d_DCV + SOF</c:v>
                </c:pt>
                <c:pt idx="1">
                  <c:v>DCV + SOF</c:v>
                </c:pt>
                <c:pt idx="2">
                  <c:v>DCV + SOF _x000d_+ RBV</c:v>
                </c:pt>
                <c:pt idx="3">
                  <c:v>SOF x 7d _x000d_DCV + SOF</c:v>
                </c:pt>
                <c:pt idx="4">
                  <c:v>DCV + SOF</c:v>
                </c:pt>
                <c:pt idx="5">
                  <c:v>DCV + SOF _x000d_+ RBV</c:v>
                </c:pt>
              </c:strCache>
            </c:strRef>
          </c:cat>
          <c:val>
            <c:numRef>
              <c:f>Sheet1!$B$2:$B$7</c:f>
              <c:numCache>
                <c:formatCode>0</c:formatCode>
                <c:ptCount val="6"/>
                <c:pt idx="0">
                  <c:v>88</c:v>
                </c:pt>
                <c:pt idx="1">
                  <c:v>100</c:v>
                </c:pt>
                <c:pt idx="2">
                  <c:v>86</c:v>
                </c:pt>
                <c:pt idx="3">
                  <c:v>100</c:v>
                </c:pt>
                <c:pt idx="4">
                  <c:v>100</c:v>
                </c:pt>
                <c:pt idx="5">
                  <c:v>100</c:v>
                </c:pt>
              </c:numCache>
            </c:numRef>
          </c:val>
          <c:extLst>
            <c:ext xmlns:c16="http://schemas.microsoft.com/office/drawing/2014/chart" uri="{C3380CC4-5D6E-409C-BE32-E72D297353CC}">
              <c16:uniqueId val="{0000000E-54AF-4126-9576-E183C582A6C9}"/>
            </c:ext>
          </c:extLst>
        </c:ser>
        <c:dLbls>
          <c:showLegendKey val="0"/>
          <c:showVal val="1"/>
          <c:showCatName val="0"/>
          <c:showSerName val="0"/>
          <c:showPercent val="0"/>
          <c:showBubbleSize val="0"/>
        </c:dLbls>
        <c:gapWidth val="50"/>
        <c:axId val="2144096040"/>
        <c:axId val="2144168792"/>
      </c:barChart>
      <c:catAx>
        <c:axId val="2144096040"/>
        <c:scaling>
          <c:orientation val="minMax"/>
        </c:scaling>
        <c:delete val="0"/>
        <c:axPos val="b"/>
        <c:numFmt formatCode="General" sourceLinked="0"/>
        <c:majorTickMark val="out"/>
        <c:minorTickMark val="none"/>
        <c:tickLblPos val="nextTo"/>
        <c:spPr>
          <a:ln w="19050" cap="flat" cmpd="sng" algn="ctr">
            <a:solidFill>
              <a:prstClr val="black"/>
            </a:solidFill>
            <a:prstDash val="solid"/>
            <a:round/>
            <a:headEnd type="none" w="med" len="med"/>
            <a:tailEnd type="none" w="med" len="med"/>
          </a:ln>
        </c:spPr>
        <c:txPr>
          <a:bodyPr/>
          <a:lstStyle/>
          <a:p>
            <a:pPr>
              <a:defRPr sz="1400" b="0" i="0">
                <a:latin typeface="Arial"/>
                <a:cs typeface="Arial"/>
              </a:defRPr>
            </a:pPr>
            <a:endParaRPr lang="en-US"/>
          </a:p>
        </c:txPr>
        <c:crossAx val="2144168792"/>
        <c:crosses val="autoZero"/>
        <c:auto val="1"/>
        <c:lblAlgn val="ctr"/>
        <c:lblOffset val="1"/>
        <c:tickLblSkip val="1"/>
        <c:tickMarkSkip val="1"/>
        <c:noMultiLvlLbl val="0"/>
      </c:catAx>
      <c:valAx>
        <c:axId val="2144168792"/>
        <c:scaling>
          <c:orientation val="minMax"/>
          <c:max val="100"/>
          <c:min val="0"/>
        </c:scaling>
        <c:delete val="0"/>
        <c:axPos val="l"/>
        <c:title>
          <c:tx>
            <c:rich>
              <a:bodyPr/>
              <a:lstStyle/>
              <a:p>
                <a:pPr>
                  <a:defRPr sz="1800">
                    <a:latin typeface="Arial"/>
                    <a:cs typeface="Arial"/>
                  </a:defRPr>
                </a:pPr>
                <a:r>
                  <a:rPr lang="en-US" sz="1800" dirty="0">
                    <a:latin typeface="Arial"/>
                    <a:cs typeface="Arial"/>
                  </a:rPr>
                  <a:t>Patients with </a:t>
                </a:r>
                <a:r>
                  <a:rPr lang="en-US" sz="1800" dirty="0" smtClean="0">
                    <a:latin typeface="Arial"/>
                    <a:cs typeface="Arial"/>
                  </a:rPr>
                  <a:t>SVR12 </a:t>
                </a:r>
                <a:r>
                  <a:rPr lang="en-US" sz="1800" dirty="0">
                    <a:latin typeface="Arial"/>
                    <a:cs typeface="Arial"/>
                  </a:rPr>
                  <a:t>(%)</a:t>
                </a:r>
              </a:p>
            </c:rich>
          </c:tx>
          <c:layout>
            <c:manualLayout>
              <c:xMode val="edge"/>
              <c:yMode val="edge"/>
              <c:x val="6.7947983774755399E-3"/>
              <c:y val="7.8182436241002101E-2"/>
            </c:manualLayout>
          </c:layout>
          <c:overlay val="0"/>
        </c:title>
        <c:numFmt formatCode="0" sourceLinked="0"/>
        <c:majorTickMark val="out"/>
        <c:minorTickMark val="none"/>
        <c:tickLblPos val="nextTo"/>
        <c:spPr>
          <a:ln w="19050">
            <a:solidFill>
              <a:schemeClr val="tx1"/>
            </a:solidFill>
          </a:ln>
        </c:spPr>
        <c:txPr>
          <a:bodyPr/>
          <a:lstStyle/>
          <a:p>
            <a:pPr>
              <a:defRPr sz="1600"/>
            </a:pPr>
            <a:endParaRPr lang="en-US"/>
          </a:p>
        </c:txPr>
        <c:crossAx val="2144096040"/>
        <c:crosses val="autoZero"/>
        <c:crossBetween val="between"/>
        <c:majorUnit val="20"/>
        <c:minorUnit val="20"/>
      </c:valAx>
      <c:spPr>
        <a:solidFill>
          <a:srgbClr val="E6EBF2"/>
        </a:solidFill>
        <a:ln w="19050" cap="flat" cmpd="sng" algn="ctr">
          <a:solidFill>
            <a:schemeClr val="tx1"/>
          </a:solidFill>
          <a:prstDash val="solid"/>
          <a:round/>
          <a:headEnd type="none" w="med" len="med"/>
          <a:tailEnd type="none" w="med" len="med"/>
        </a:ln>
        <a:effectLst/>
      </c:spPr>
    </c:plotArea>
    <c:plotVisOnly val="1"/>
    <c:dispBlanksAs val="gap"/>
    <c:showDLblsOverMax val="0"/>
  </c:chart>
  <c:spPr>
    <a:solidFill>
      <a:srgbClr val="FFFFFF"/>
    </a:solidFill>
    <a:ln w="25400" cap="flat" cmpd="sng" algn="ctr">
      <a:noFill/>
      <a:prstDash val="solid"/>
      <a:round/>
      <a:headEnd type="none" w="med" len="med"/>
      <a:tailEnd type="none" w="med" len="med"/>
    </a:ln>
    <a:effectLst/>
  </c:spPr>
  <c:txPr>
    <a:bodyPr/>
    <a:lstStyle/>
    <a:p>
      <a:pPr>
        <a:defRPr sz="18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95270122484701"/>
          <c:y val="2.77778663809897E-2"/>
          <c:w val="0.86727392030541595"/>
          <c:h val="0.685447332554739"/>
        </c:manualLayout>
      </c:layout>
      <c:barChart>
        <c:barDir val="col"/>
        <c:grouping val="clustered"/>
        <c:varyColors val="0"/>
        <c:ser>
          <c:idx val="0"/>
          <c:order val="0"/>
          <c:tx>
            <c:strRef>
              <c:f>Sheet1!$B$1</c:f>
              <c:strCache>
                <c:ptCount val="1"/>
              </c:strCache>
            </c:strRef>
          </c:tx>
          <c:spPr>
            <a:solidFill>
              <a:srgbClr val="718E25"/>
            </a:solidFill>
            <a:ln w="12700">
              <a:solidFill>
                <a:schemeClr val="tx1"/>
              </a:solidFill>
            </a:ln>
            <a:effectLst/>
            <a:scene3d>
              <a:camera prst="orthographicFront"/>
              <a:lightRig rig="threePt" dir="t"/>
            </a:scene3d>
            <a:sp3d>
              <a:bevelT/>
            </a:sp3d>
          </c:spPr>
          <c:invertIfNegative val="0"/>
          <c:dPt>
            <c:idx val="0"/>
            <c:invertIfNegative val="0"/>
            <c:bubble3D val="0"/>
            <c:spPr>
              <a:solidFill>
                <a:srgbClr val="657F21"/>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1-BAFA-4349-A3DC-7C726B091F3A}"/>
              </c:ext>
            </c:extLst>
          </c:dPt>
          <c:dPt>
            <c:idx val="1"/>
            <c:invertIfNegative val="0"/>
            <c:bubble3D val="0"/>
            <c:spPr>
              <a:solidFill>
                <a:srgbClr val="657F21"/>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3-BAFA-4349-A3DC-7C726B091F3A}"/>
              </c:ext>
            </c:extLst>
          </c:dPt>
          <c:dPt>
            <c:idx val="2"/>
            <c:invertIfNegative val="0"/>
            <c:bubble3D val="0"/>
            <c:spPr>
              <a:solidFill>
                <a:srgbClr val="7F693A"/>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5-BAFA-4349-A3DC-7C726B091F3A}"/>
              </c:ext>
            </c:extLst>
          </c:dPt>
          <c:dPt>
            <c:idx val="3"/>
            <c:invertIfNegative val="0"/>
            <c:bubble3D val="0"/>
            <c:spPr>
              <a:solidFill>
                <a:srgbClr val="7F693A"/>
              </a:solidFill>
              <a:ln w="12700">
                <a:solidFill>
                  <a:schemeClr val="tx1"/>
                </a:solidFill>
              </a:ln>
              <a:effectLst/>
              <a:scene3d>
                <a:camera prst="orthographicFront"/>
                <a:lightRig rig="threePt" dir="t"/>
              </a:scene3d>
              <a:sp3d>
                <a:bevelT/>
              </a:sp3d>
            </c:spPr>
            <c:extLst>
              <c:ext xmlns:c16="http://schemas.microsoft.com/office/drawing/2014/chart" uri="{C3380CC4-5D6E-409C-BE32-E72D297353CC}">
                <c16:uniqueId val="{00000007-BAFA-4349-A3DC-7C726B091F3A}"/>
              </c:ext>
            </c:extLst>
          </c:dPt>
          <c:dPt>
            <c:idx val="4"/>
            <c:invertIfNegative val="0"/>
            <c:bubble3D val="0"/>
            <c:extLst>
              <c:ext xmlns:c16="http://schemas.microsoft.com/office/drawing/2014/chart" uri="{C3380CC4-5D6E-409C-BE32-E72D297353CC}">
                <c16:uniqueId val="{00000008-BAFA-4349-A3DC-7C726B091F3A}"/>
              </c:ext>
            </c:extLst>
          </c:dPt>
          <c:dPt>
            <c:idx val="5"/>
            <c:invertIfNegative val="0"/>
            <c:bubble3D val="0"/>
            <c:extLst>
              <c:ext xmlns:c16="http://schemas.microsoft.com/office/drawing/2014/chart" uri="{C3380CC4-5D6E-409C-BE32-E72D297353CC}">
                <c16:uniqueId val="{00000009-BAFA-4349-A3DC-7C726B091F3A}"/>
              </c:ext>
            </c:extLst>
          </c:dPt>
          <c:dPt>
            <c:idx val="6"/>
            <c:invertIfNegative val="0"/>
            <c:bubble3D val="0"/>
            <c:extLst>
              <c:ext xmlns:c16="http://schemas.microsoft.com/office/drawing/2014/chart" uri="{C3380CC4-5D6E-409C-BE32-E72D297353CC}">
                <c16:uniqueId val="{0000000A-BAFA-4349-A3DC-7C726B091F3A}"/>
              </c:ext>
            </c:extLst>
          </c:dPt>
          <c:dLbls>
            <c:spPr>
              <a:solidFill>
                <a:schemeClr val="bg1">
                  <a:alpha val="50000"/>
                </a:schemeClr>
              </a:solidFill>
            </c:spPr>
            <c:txPr>
              <a:bodyPr/>
              <a:lstStyle/>
              <a:p>
                <a:pPr>
                  <a:defRPr sz="18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DCV + SOF</c:v>
                </c:pt>
                <c:pt idx="1">
                  <c:v>DCV + SOF + RBV</c:v>
                </c:pt>
                <c:pt idx="2">
                  <c:v>DCV + SOF</c:v>
                </c:pt>
                <c:pt idx="3">
                  <c:v>DCV + SOF + RBV</c:v>
                </c:pt>
              </c:strCache>
            </c:strRef>
          </c:cat>
          <c:val>
            <c:numRef>
              <c:f>Sheet1!$B$2:$B$5</c:f>
              <c:numCache>
                <c:formatCode>0</c:formatCode>
                <c:ptCount val="4"/>
                <c:pt idx="0">
                  <c:v>100</c:v>
                </c:pt>
                <c:pt idx="1">
                  <c:v>95</c:v>
                </c:pt>
                <c:pt idx="2">
                  <c:v>100</c:v>
                </c:pt>
                <c:pt idx="3">
                  <c:v>95</c:v>
                </c:pt>
              </c:numCache>
            </c:numRef>
          </c:val>
          <c:extLst>
            <c:ext xmlns:c16="http://schemas.microsoft.com/office/drawing/2014/chart" uri="{C3380CC4-5D6E-409C-BE32-E72D297353CC}">
              <c16:uniqueId val="{0000000B-BAFA-4349-A3DC-7C726B091F3A}"/>
            </c:ext>
          </c:extLst>
        </c:ser>
        <c:dLbls>
          <c:showLegendKey val="0"/>
          <c:showVal val="1"/>
          <c:showCatName val="0"/>
          <c:showSerName val="0"/>
          <c:showPercent val="0"/>
          <c:showBubbleSize val="0"/>
        </c:dLbls>
        <c:gapWidth val="103"/>
        <c:axId val="1966418680"/>
        <c:axId val="2144215048"/>
      </c:barChart>
      <c:catAx>
        <c:axId val="1966418680"/>
        <c:scaling>
          <c:orientation val="minMax"/>
        </c:scaling>
        <c:delete val="0"/>
        <c:axPos val="b"/>
        <c:numFmt formatCode="General" sourceLinked="0"/>
        <c:majorTickMark val="out"/>
        <c:minorTickMark val="none"/>
        <c:tickLblPos val="nextTo"/>
        <c:spPr>
          <a:ln w="19050" cap="flat" cmpd="sng" algn="ctr">
            <a:solidFill>
              <a:prstClr val="black"/>
            </a:solidFill>
            <a:prstDash val="solid"/>
            <a:round/>
            <a:headEnd type="none" w="med" len="med"/>
            <a:tailEnd type="none" w="med" len="med"/>
          </a:ln>
        </c:spPr>
        <c:txPr>
          <a:bodyPr/>
          <a:lstStyle/>
          <a:p>
            <a:pPr>
              <a:defRPr sz="1400" b="0" i="0">
                <a:latin typeface="Arial"/>
                <a:cs typeface="Arial"/>
              </a:defRPr>
            </a:pPr>
            <a:endParaRPr lang="en-US"/>
          </a:p>
        </c:txPr>
        <c:crossAx val="2144215048"/>
        <c:crosses val="autoZero"/>
        <c:auto val="1"/>
        <c:lblAlgn val="ctr"/>
        <c:lblOffset val="1"/>
        <c:tickLblSkip val="1"/>
        <c:tickMarkSkip val="1"/>
        <c:noMultiLvlLbl val="0"/>
      </c:catAx>
      <c:valAx>
        <c:axId val="2144215048"/>
        <c:scaling>
          <c:orientation val="minMax"/>
          <c:max val="100"/>
          <c:min val="0"/>
        </c:scaling>
        <c:delete val="0"/>
        <c:axPos val="l"/>
        <c:title>
          <c:tx>
            <c:rich>
              <a:bodyPr/>
              <a:lstStyle/>
              <a:p>
                <a:pPr>
                  <a:defRPr sz="1800">
                    <a:latin typeface="Arial"/>
                    <a:cs typeface="Arial"/>
                  </a:defRPr>
                </a:pPr>
                <a:r>
                  <a:rPr lang="en-US" sz="1800" dirty="0">
                    <a:latin typeface="Arial"/>
                    <a:cs typeface="Arial"/>
                  </a:rPr>
                  <a:t>Patients with </a:t>
                </a:r>
                <a:r>
                  <a:rPr lang="en-US" sz="1800" dirty="0" smtClean="0">
                    <a:latin typeface="Arial"/>
                    <a:cs typeface="Arial"/>
                  </a:rPr>
                  <a:t>SVR12 </a:t>
                </a:r>
                <a:r>
                  <a:rPr lang="en-US" sz="1800" dirty="0">
                    <a:latin typeface="Arial"/>
                    <a:cs typeface="Arial"/>
                  </a:rPr>
                  <a:t>(%)</a:t>
                </a:r>
              </a:p>
            </c:rich>
          </c:tx>
          <c:layout>
            <c:manualLayout>
              <c:xMode val="edge"/>
              <c:yMode val="edge"/>
              <c:x val="6.7947983774755399E-3"/>
              <c:y val="7.8182436241002101E-2"/>
            </c:manualLayout>
          </c:layout>
          <c:overlay val="0"/>
        </c:title>
        <c:numFmt formatCode="0" sourceLinked="0"/>
        <c:majorTickMark val="out"/>
        <c:minorTickMark val="none"/>
        <c:tickLblPos val="nextTo"/>
        <c:spPr>
          <a:ln w="19050">
            <a:solidFill>
              <a:schemeClr val="tx1"/>
            </a:solidFill>
          </a:ln>
        </c:spPr>
        <c:txPr>
          <a:bodyPr/>
          <a:lstStyle/>
          <a:p>
            <a:pPr>
              <a:defRPr sz="1600"/>
            </a:pPr>
            <a:endParaRPr lang="en-US"/>
          </a:p>
        </c:txPr>
        <c:crossAx val="1966418680"/>
        <c:crosses val="autoZero"/>
        <c:crossBetween val="between"/>
        <c:majorUnit val="20"/>
        <c:minorUnit val="20"/>
      </c:valAx>
      <c:spPr>
        <a:solidFill>
          <a:srgbClr val="E6EBF2"/>
        </a:solidFill>
        <a:ln w="19050" cap="flat" cmpd="sng" algn="ctr">
          <a:solidFill>
            <a:schemeClr val="tx1"/>
          </a:solidFill>
          <a:prstDash val="solid"/>
          <a:round/>
          <a:headEnd type="none" w="med" len="med"/>
          <a:tailEnd type="none" w="med" len="med"/>
        </a:ln>
        <a:effectLst/>
      </c:spPr>
    </c:plotArea>
    <c:plotVisOnly val="1"/>
    <c:dispBlanksAs val="gap"/>
    <c:showDLblsOverMax val="0"/>
  </c:chart>
  <c:spPr>
    <a:solidFill>
      <a:srgbClr val="FFFFFF"/>
    </a:solidFill>
    <a:ln w="25400" cap="flat" cmpd="sng" algn="ctr">
      <a:noFill/>
      <a:prstDash val="solid"/>
      <a:round/>
      <a:headEnd type="none" w="med" len="med"/>
      <a:tailEnd type="none" w="med" len="med"/>
    </a:ln>
    <a:effectLst/>
  </c:spPr>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715000" y="533400"/>
            <a:ext cx="375104" cy="274434"/>
          </a:xfrm>
          <a:prstGeom prst="rect">
            <a:avLst/>
          </a:prstGeom>
          <a:noFill/>
          <a:ln w="12700">
            <a:noFill/>
            <a:miter lim="800000"/>
            <a:headEnd/>
            <a:tailEnd/>
          </a:ln>
          <a:effectLst/>
        </p:spPr>
        <p:txBody>
          <a:bodyPr wrap="none" lIns="90488" tIns="44450" rIns="90488" bIns="44450">
            <a:prstTxWarp prst="textNoShape">
              <a:avLst/>
            </a:prstTxWarp>
            <a:spAutoFit/>
          </a:bodyPr>
          <a:lstStyle/>
          <a:p>
            <a:pPr>
              <a:defRPr/>
            </a:pPr>
            <a:fld id="{AFADDE07-A3B2-714E-914F-4081EC661B9E}" type="slidenum">
              <a:rPr lang="en-US" sz="1200">
                <a:latin typeface="Arial"/>
                <a:cs typeface="Arial"/>
              </a:rPr>
              <a:pPr>
                <a:defRPr/>
              </a:pPr>
              <a:t>‹#›</a:t>
            </a:fld>
            <a:endParaRPr lang="en-US" sz="1200" dirty="0">
              <a:latin typeface="Arial"/>
              <a:cs typeface="Arial"/>
            </a:endParaRPr>
          </a:p>
        </p:txBody>
      </p:sp>
      <p:sp>
        <p:nvSpPr>
          <p:cNvPr id="3083" name="Rectangle 11"/>
          <p:cNvSpPr>
            <a:spLocks noChangeArrowheads="1"/>
          </p:cNvSpPr>
          <p:nvPr/>
        </p:nvSpPr>
        <p:spPr bwMode="auto">
          <a:xfrm>
            <a:off x="390525" y="282575"/>
            <a:ext cx="915988" cy="307975"/>
          </a:xfrm>
          <a:prstGeom prst="rect">
            <a:avLst/>
          </a:prstGeom>
          <a:noFill/>
          <a:ln w="12700">
            <a:noFill/>
            <a:miter lim="800000"/>
            <a:headEnd/>
            <a:tailEnd/>
          </a:ln>
          <a:effectLst/>
        </p:spPr>
        <p:txBody>
          <a:bodyPr>
            <a:prstTxWarp prst="textNoShape">
              <a:avLst/>
            </a:prstTxWarp>
          </a:bodyPr>
          <a:lstStyle/>
          <a:p>
            <a:pPr>
              <a:defRPr/>
            </a:pPr>
            <a:endParaRPr lang="en-US" dirty="0">
              <a:latin typeface="Arial"/>
            </a:endParaRPr>
          </a:p>
        </p:txBody>
      </p:sp>
    </p:spTree>
    <p:extLst>
      <p:ext uri="{BB962C8B-B14F-4D97-AF65-F5344CB8AC3E}">
        <p14:creationId xmlns:p14="http://schemas.microsoft.com/office/powerpoint/2010/main" val="16118730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idx="2"/>
          </p:nvPr>
        </p:nvSpPr>
        <p:spPr bwMode="auto">
          <a:xfrm>
            <a:off x="917575" y="857250"/>
            <a:ext cx="5024438" cy="3768725"/>
          </a:xfrm>
          <a:prstGeom prst="rect">
            <a:avLst/>
          </a:prstGeom>
          <a:noFill/>
          <a:ln w="12700">
            <a:solidFill>
              <a:srgbClr val="000000"/>
            </a:solidFill>
            <a:miter lim="800000"/>
            <a:headEnd/>
            <a:tailEnd/>
          </a:ln>
        </p:spPr>
      </p:sp>
      <p:sp>
        <p:nvSpPr>
          <p:cNvPr id="2051" name="Rectangle 3"/>
          <p:cNvSpPr>
            <a:spLocks noGrp="1" noChangeArrowheads="1"/>
          </p:cNvSpPr>
          <p:nvPr>
            <p:ph type="body" sz="quarter" idx="3"/>
          </p:nvPr>
        </p:nvSpPr>
        <p:spPr bwMode="auto">
          <a:xfrm>
            <a:off x="966788" y="4897438"/>
            <a:ext cx="5013325" cy="4645025"/>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79807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08"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15" name="Picture 14"/>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1922499"/>
            <a:ext cx="9157371" cy="3895344"/>
          </a:xfrm>
          <a:prstGeom prst="rect">
            <a:avLst/>
          </a:prstGeom>
        </p:spPr>
      </p:pic>
      <p:sp>
        <p:nvSpPr>
          <p:cNvPr id="16" name="Rectangle 15"/>
          <p:cNvSpPr/>
          <p:nvPr userDrawn="1"/>
        </p:nvSpPr>
        <p:spPr>
          <a:xfrm>
            <a:off x="479299" y="2057400"/>
            <a:ext cx="4092701" cy="369332"/>
          </a:xfrm>
          <a:prstGeom prst="rect">
            <a:avLst/>
          </a:prstGeom>
        </p:spPr>
        <p:txBody>
          <a:bodyPr wrap="square">
            <a:spAutoFit/>
          </a:bodyPr>
          <a:lstStyle/>
          <a:p>
            <a:pPr defTabSz="457200">
              <a:spcAft>
                <a:spcPts val="300"/>
              </a:spcAft>
            </a:pPr>
            <a:r>
              <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Hepatitis Web</a:t>
            </a:r>
            <a:r>
              <a:rPr lang="en-US" sz="1800" cap="small" baseline="0"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 Study</a:t>
            </a:r>
            <a:endPar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endParaRPr>
          </a:p>
        </p:txBody>
      </p:sp>
      <p:grpSp>
        <p:nvGrpSpPr>
          <p:cNvPr id="21" name="Group 20"/>
          <p:cNvGrpSpPr>
            <a:grpSpLocks noChangeAspect="1"/>
          </p:cNvGrpSpPr>
          <p:nvPr userDrawn="1"/>
        </p:nvGrpSpPr>
        <p:grpSpPr>
          <a:xfrm>
            <a:off x="2597460" y="457201"/>
            <a:ext cx="910232" cy="908413"/>
            <a:chOff x="1573527" y="457200"/>
            <a:chExt cx="1093473" cy="1091294"/>
          </a:xfrm>
          <a:solidFill>
            <a:srgbClr val="C0504D"/>
          </a:solidFill>
        </p:grpSpPr>
        <p:sp>
          <p:nvSpPr>
            <p:cNvPr id="22" name="Dodecagon 21"/>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Dodecagon 37"/>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Dodecagon 38"/>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4" name="Oval 63"/>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Oval 64"/>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66" name="Group 65"/>
          <p:cNvGrpSpPr>
            <a:grpSpLocks noChangeAspect="1"/>
          </p:cNvGrpSpPr>
          <p:nvPr userDrawn="1"/>
        </p:nvGrpSpPr>
        <p:grpSpPr>
          <a:xfrm>
            <a:off x="5645460" y="457201"/>
            <a:ext cx="910232" cy="908413"/>
            <a:chOff x="4011927" y="457200"/>
            <a:chExt cx="1093473" cy="1091294"/>
          </a:xfrm>
          <a:solidFill>
            <a:srgbClr val="B36C34"/>
          </a:solidFill>
        </p:grpSpPr>
        <p:sp>
          <p:nvSpPr>
            <p:cNvPr id="67" name="Dodecagon 66"/>
            <p:cNvSpPr>
              <a:spLocks noChangeAspect="1"/>
            </p:cNvSpPr>
            <p:nvPr userDrawn="1"/>
          </p:nvSpPr>
          <p:spPr>
            <a:xfrm>
              <a:off x="45310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8" name="Dodecagon 67"/>
            <p:cNvSpPr>
              <a:spLocks noChangeAspect="1"/>
            </p:cNvSpPr>
            <p:nvPr userDrawn="1"/>
          </p:nvSpPr>
          <p:spPr>
            <a:xfrm>
              <a:off x="43351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Dodecagon 68"/>
            <p:cNvSpPr>
              <a:spLocks noChangeAspect="1"/>
            </p:cNvSpPr>
            <p:nvPr userDrawn="1"/>
          </p:nvSpPr>
          <p:spPr>
            <a:xfrm>
              <a:off x="47073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0" name="Dodecagon 69"/>
            <p:cNvSpPr>
              <a:spLocks noChangeAspect="1"/>
            </p:cNvSpPr>
            <p:nvPr userDrawn="1"/>
          </p:nvSpPr>
          <p:spPr>
            <a:xfrm>
              <a:off x="48738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1" name="Dodecagon 70"/>
            <p:cNvSpPr>
              <a:spLocks noChangeAspect="1"/>
            </p:cNvSpPr>
            <p:nvPr userDrawn="1"/>
          </p:nvSpPr>
          <p:spPr>
            <a:xfrm>
              <a:off x="49855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2" name="Dodecagon 71"/>
            <p:cNvSpPr>
              <a:spLocks noChangeAspect="1"/>
            </p:cNvSpPr>
            <p:nvPr userDrawn="1"/>
          </p:nvSpPr>
          <p:spPr>
            <a:xfrm>
              <a:off x="50207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3" name="Dodecagon 72"/>
            <p:cNvSpPr>
              <a:spLocks noChangeAspect="1"/>
            </p:cNvSpPr>
            <p:nvPr userDrawn="1"/>
          </p:nvSpPr>
          <p:spPr>
            <a:xfrm>
              <a:off x="41784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4" name="Dodecagon 73"/>
            <p:cNvSpPr>
              <a:spLocks noChangeAspect="1"/>
            </p:cNvSpPr>
            <p:nvPr userDrawn="1"/>
          </p:nvSpPr>
          <p:spPr>
            <a:xfrm>
              <a:off x="49815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5" name="Dodecagon 74"/>
            <p:cNvSpPr>
              <a:spLocks noChangeAspect="1"/>
            </p:cNvSpPr>
            <p:nvPr userDrawn="1"/>
          </p:nvSpPr>
          <p:spPr>
            <a:xfrm>
              <a:off x="40609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6" name="Dodecagon 75"/>
            <p:cNvSpPr>
              <a:spLocks noChangeAspect="1"/>
            </p:cNvSpPr>
            <p:nvPr userDrawn="1"/>
          </p:nvSpPr>
          <p:spPr>
            <a:xfrm>
              <a:off x="48836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7" name="Dodecagon 76"/>
            <p:cNvSpPr>
              <a:spLocks noChangeAspect="1"/>
            </p:cNvSpPr>
            <p:nvPr userDrawn="1"/>
          </p:nvSpPr>
          <p:spPr>
            <a:xfrm>
              <a:off x="47171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8" name="Dodecagon 77"/>
            <p:cNvSpPr>
              <a:spLocks noChangeAspect="1"/>
            </p:cNvSpPr>
            <p:nvPr userDrawn="1"/>
          </p:nvSpPr>
          <p:spPr>
            <a:xfrm>
              <a:off x="45310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9" name="Dodecagon 78"/>
            <p:cNvSpPr>
              <a:spLocks noChangeAspect="1"/>
            </p:cNvSpPr>
            <p:nvPr userDrawn="1"/>
          </p:nvSpPr>
          <p:spPr>
            <a:xfrm>
              <a:off x="43351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0" name="Dodecagon 79"/>
            <p:cNvSpPr>
              <a:spLocks noChangeAspect="1"/>
            </p:cNvSpPr>
            <p:nvPr userDrawn="1"/>
          </p:nvSpPr>
          <p:spPr>
            <a:xfrm>
              <a:off x="41686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1" name="Dodecagon 80"/>
            <p:cNvSpPr>
              <a:spLocks noChangeAspect="1"/>
            </p:cNvSpPr>
            <p:nvPr userDrawn="1"/>
          </p:nvSpPr>
          <p:spPr>
            <a:xfrm>
              <a:off x="40119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2" name="Dodecagon 81"/>
            <p:cNvSpPr>
              <a:spLocks noChangeAspect="1"/>
            </p:cNvSpPr>
            <p:nvPr userDrawn="1"/>
          </p:nvSpPr>
          <p:spPr>
            <a:xfrm>
              <a:off x="40609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3" name="Dodecagon 82"/>
            <p:cNvSpPr>
              <a:spLocks noChangeAspect="1"/>
            </p:cNvSpPr>
            <p:nvPr userDrawn="1"/>
          </p:nvSpPr>
          <p:spPr>
            <a:xfrm>
              <a:off x="44233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4" name="Dodecagon 83"/>
            <p:cNvSpPr>
              <a:spLocks noChangeAspect="1"/>
            </p:cNvSpPr>
            <p:nvPr userDrawn="1"/>
          </p:nvSpPr>
          <p:spPr>
            <a:xfrm>
              <a:off x="46289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5" name="Oval 84"/>
            <p:cNvSpPr>
              <a:spLocks noChangeAspect="1"/>
            </p:cNvSpPr>
            <p:nvPr userDrawn="1"/>
          </p:nvSpPr>
          <p:spPr>
            <a:xfrm rot="2305559" flipH="1" flipV="1">
              <a:off x="45157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6" name="Oval 85"/>
            <p:cNvSpPr>
              <a:spLocks noChangeAspect="1"/>
            </p:cNvSpPr>
            <p:nvPr userDrawn="1"/>
          </p:nvSpPr>
          <p:spPr>
            <a:xfrm rot="2305559" flipH="1" flipV="1">
              <a:off x="45255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7" name="Oval 86"/>
            <p:cNvSpPr>
              <a:spLocks noChangeAspect="1"/>
            </p:cNvSpPr>
            <p:nvPr userDrawn="1"/>
          </p:nvSpPr>
          <p:spPr>
            <a:xfrm rot="2305559" flipH="1" flipV="1">
              <a:off x="47273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8" name="Oval 87"/>
            <p:cNvSpPr>
              <a:spLocks noChangeAspect="1"/>
            </p:cNvSpPr>
            <p:nvPr userDrawn="1"/>
          </p:nvSpPr>
          <p:spPr>
            <a:xfrm rot="2305559" flipH="1" flipV="1">
              <a:off x="43453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9" name="Oval 88"/>
            <p:cNvSpPr>
              <a:spLocks noChangeAspect="1"/>
            </p:cNvSpPr>
            <p:nvPr userDrawn="1"/>
          </p:nvSpPr>
          <p:spPr>
            <a:xfrm rot="2305559" flipH="1" flipV="1">
              <a:off x="46142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0" name="Oval 89"/>
            <p:cNvSpPr>
              <a:spLocks noChangeAspect="1"/>
            </p:cNvSpPr>
            <p:nvPr userDrawn="1"/>
          </p:nvSpPr>
          <p:spPr>
            <a:xfrm rot="2305559" flipH="1" flipV="1">
              <a:off x="46142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1" name="Oval 90"/>
            <p:cNvSpPr>
              <a:spLocks noChangeAspect="1"/>
            </p:cNvSpPr>
            <p:nvPr userDrawn="1"/>
          </p:nvSpPr>
          <p:spPr>
            <a:xfrm rot="2305559" flipH="1" flipV="1">
              <a:off x="44169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2" name="Oval 91"/>
            <p:cNvSpPr>
              <a:spLocks noChangeAspect="1"/>
            </p:cNvSpPr>
            <p:nvPr userDrawn="1"/>
          </p:nvSpPr>
          <p:spPr>
            <a:xfrm rot="2305559" flipH="1" flipV="1">
              <a:off x="44169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3" name="Oval 92"/>
            <p:cNvSpPr>
              <a:spLocks noChangeAspect="1"/>
            </p:cNvSpPr>
            <p:nvPr userDrawn="1"/>
          </p:nvSpPr>
          <p:spPr>
            <a:xfrm rot="2305559" flipH="1" flipV="1">
              <a:off x="42392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4" name="Oval 93"/>
            <p:cNvSpPr>
              <a:spLocks noChangeAspect="1"/>
            </p:cNvSpPr>
            <p:nvPr userDrawn="1"/>
          </p:nvSpPr>
          <p:spPr>
            <a:xfrm rot="2305559" flipH="1" flipV="1">
              <a:off x="42392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5" name="Oval 94"/>
            <p:cNvSpPr>
              <a:spLocks noChangeAspect="1"/>
            </p:cNvSpPr>
            <p:nvPr userDrawn="1"/>
          </p:nvSpPr>
          <p:spPr>
            <a:xfrm rot="2305559" flipH="1" flipV="1">
              <a:off x="41782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6" name="Oval 95"/>
            <p:cNvSpPr>
              <a:spLocks noChangeAspect="1"/>
            </p:cNvSpPr>
            <p:nvPr userDrawn="1"/>
          </p:nvSpPr>
          <p:spPr>
            <a:xfrm rot="2305559" flipH="1" flipV="1">
              <a:off x="41782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7" name="Oval 96"/>
            <p:cNvSpPr>
              <a:spLocks noChangeAspect="1"/>
            </p:cNvSpPr>
            <p:nvPr userDrawn="1"/>
          </p:nvSpPr>
          <p:spPr>
            <a:xfrm rot="2305559" flipH="1" flipV="1">
              <a:off x="42272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8" name="Oval 97"/>
            <p:cNvSpPr>
              <a:spLocks noChangeAspect="1"/>
            </p:cNvSpPr>
            <p:nvPr userDrawn="1"/>
          </p:nvSpPr>
          <p:spPr>
            <a:xfrm rot="2305559" flipH="1" flipV="1">
              <a:off x="42272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9" name="Oval 98"/>
            <p:cNvSpPr>
              <a:spLocks noChangeAspect="1"/>
            </p:cNvSpPr>
            <p:nvPr userDrawn="1"/>
          </p:nvSpPr>
          <p:spPr>
            <a:xfrm rot="2305559" flipH="1" flipV="1">
              <a:off x="43414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0" name="Oval 99"/>
            <p:cNvSpPr>
              <a:spLocks noChangeAspect="1"/>
            </p:cNvSpPr>
            <p:nvPr userDrawn="1"/>
          </p:nvSpPr>
          <p:spPr>
            <a:xfrm rot="2305559" flipH="1" flipV="1">
              <a:off x="43414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1" name="Oval 100"/>
            <p:cNvSpPr>
              <a:spLocks noChangeAspect="1"/>
            </p:cNvSpPr>
            <p:nvPr userDrawn="1"/>
          </p:nvSpPr>
          <p:spPr>
            <a:xfrm rot="2305559" flipH="1" flipV="1">
              <a:off x="45163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2" name="Oval 101"/>
            <p:cNvSpPr>
              <a:spLocks noChangeAspect="1"/>
            </p:cNvSpPr>
            <p:nvPr userDrawn="1"/>
          </p:nvSpPr>
          <p:spPr>
            <a:xfrm rot="2305559" flipH="1" flipV="1">
              <a:off x="45163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3" name="Oval 102"/>
            <p:cNvSpPr>
              <a:spLocks noChangeAspect="1"/>
            </p:cNvSpPr>
            <p:nvPr userDrawn="1"/>
          </p:nvSpPr>
          <p:spPr>
            <a:xfrm rot="2305559" flipH="1" flipV="1">
              <a:off x="47173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4" name="Oval 103"/>
            <p:cNvSpPr>
              <a:spLocks noChangeAspect="1"/>
            </p:cNvSpPr>
            <p:nvPr userDrawn="1"/>
          </p:nvSpPr>
          <p:spPr>
            <a:xfrm rot="2305559" flipH="1" flipV="1">
              <a:off x="47173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5" name="Oval 104"/>
            <p:cNvSpPr>
              <a:spLocks noChangeAspect="1"/>
            </p:cNvSpPr>
            <p:nvPr userDrawn="1"/>
          </p:nvSpPr>
          <p:spPr>
            <a:xfrm rot="2305559" flipH="1" flipV="1">
              <a:off x="47975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6" name="Oval 105"/>
            <p:cNvSpPr>
              <a:spLocks noChangeAspect="1"/>
            </p:cNvSpPr>
            <p:nvPr userDrawn="1"/>
          </p:nvSpPr>
          <p:spPr>
            <a:xfrm rot="2305559" flipH="1" flipV="1">
              <a:off x="47975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7" name="Oval 106"/>
            <p:cNvSpPr>
              <a:spLocks noChangeAspect="1"/>
            </p:cNvSpPr>
            <p:nvPr userDrawn="1"/>
          </p:nvSpPr>
          <p:spPr>
            <a:xfrm rot="2305559" flipH="1" flipV="1">
              <a:off x="47953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8" name="Oval 107"/>
            <p:cNvSpPr>
              <a:spLocks noChangeAspect="1"/>
            </p:cNvSpPr>
            <p:nvPr userDrawn="1"/>
          </p:nvSpPr>
          <p:spPr>
            <a:xfrm rot="2305559" flipH="1" flipV="1">
              <a:off x="47953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9" name="Oval 108"/>
            <p:cNvSpPr>
              <a:spLocks noChangeAspect="1"/>
            </p:cNvSpPr>
            <p:nvPr userDrawn="1"/>
          </p:nvSpPr>
          <p:spPr>
            <a:xfrm rot="2305559" flipH="1" flipV="1">
              <a:off x="48689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0" name="Oval 109"/>
            <p:cNvSpPr>
              <a:spLocks noChangeAspect="1"/>
            </p:cNvSpPr>
            <p:nvPr userDrawn="1"/>
          </p:nvSpPr>
          <p:spPr>
            <a:xfrm rot="2305559" flipH="1" flipV="1">
              <a:off x="48689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11" name="Group 110"/>
          <p:cNvGrpSpPr>
            <a:grpSpLocks noChangeAspect="1"/>
          </p:cNvGrpSpPr>
          <p:nvPr userDrawn="1"/>
        </p:nvGrpSpPr>
        <p:grpSpPr>
          <a:xfrm>
            <a:off x="7169460" y="457201"/>
            <a:ext cx="910232" cy="908413"/>
            <a:chOff x="4011927" y="457200"/>
            <a:chExt cx="1093473" cy="1091294"/>
          </a:xfrm>
          <a:solidFill>
            <a:schemeClr val="accent4">
              <a:lumMod val="75000"/>
            </a:schemeClr>
          </a:solidFill>
        </p:grpSpPr>
        <p:sp>
          <p:nvSpPr>
            <p:cNvPr id="112" name="Dodecagon 111"/>
            <p:cNvSpPr>
              <a:spLocks noChangeAspect="1"/>
            </p:cNvSpPr>
            <p:nvPr userDrawn="1"/>
          </p:nvSpPr>
          <p:spPr>
            <a:xfrm>
              <a:off x="45310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3" name="Dodecagon 112"/>
            <p:cNvSpPr>
              <a:spLocks noChangeAspect="1"/>
            </p:cNvSpPr>
            <p:nvPr userDrawn="1"/>
          </p:nvSpPr>
          <p:spPr>
            <a:xfrm>
              <a:off x="43351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4" name="Dodecagon 113"/>
            <p:cNvSpPr>
              <a:spLocks noChangeAspect="1"/>
            </p:cNvSpPr>
            <p:nvPr userDrawn="1"/>
          </p:nvSpPr>
          <p:spPr>
            <a:xfrm>
              <a:off x="47073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5" name="Dodecagon 114"/>
            <p:cNvSpPr>
              <a:spLocks noChangeAspect="1"/>
            </p:cNvSpPr>
            <p:nvPr userDrawn="1"/>
          </p:nvSpPr>
          <p:spPr>
            <a:xfrm>
              <a:off x="48738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6" name="Dodecagon 115"/>
            <p:cNvSpPr>
              <a:spLocks noChangeAspect="1"/>
            </p:cNvSpPr>
            <p:nvPr userDrawn="1"/>
          </p:nvSpPr>
          <p:spPr>
            <a:xfrm>
              <a:off x="49855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7" name="Dodecagon 116"/>
            <p:cNvSpPr>
              <a:spLocks noChangeAspect="1"/>
            </p:cNvSpPr>
            <p:nvPr userDrawn="1"/>
          </p:nvSpPr>
          <p:spPr>
            <a:xfrm>
              <a:off x="50207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8" name="Dodecagon 117"/>
            <p:cNvSpPr>
              <a:spLocks noChangeAspect="1"/>
            </p:cNvSpPr>
            <p:nvPr userDrawn="1"/>
          </p:nvSpPr>
          <p:spPr>
            <a:xfrm>
              <a:off x="41784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9" name="Dodecagon 118"/>
            <p:cNvSpPr>
              <a:spLocks noChangeAspect="1"/>
            </p:cNvSpPr>
            <p:nvPr userDrawn="1"/>
          </p:nvSpPr>
          <p:spPr>
            <a:xfrm>
              <a:off x="49815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0" name="Dodecagon 119"/>
            <p:cNvSpPr>
              <a:spLocks noChangeAspect="1"/>
            </p:cNvSpPr>
            <p:nvPr userDrawn="1"/>
          </p:nvSpPr>
          <p:spPr>
            <a:xfrm>
              <a:off x="40609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1" name="Dodecagon 120"/>
            <p:cNvSpPr>
              <a:spLocks noChangeAspect="1"/>
            </p:cNvSpPr>
            <p:nvPr userDrawn="1"/>
          </p:nvSpPr>
          <p:spPr>
            <a:xfrm>
              <a:off x="48836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2" name="Dodecagon 121"/>
            <p:cNvSpPr>
              <a:spLocks noChangeAspect="1"/>
            </p:cNvSpPr>
            <p:nvPr userDrawn="1"/>
          </p:nvSpPr>
          <p:spPr>
            <a:xfrm>
              <a:off x="47171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3" name="Dodecagon 122"/>
            <p:cNvSpPr>
              <a:spLocks noChangeAspect="1"/>
            </p:cNvSpPr>
            <p:nvPr userDrawn="1"/>
          </p:nvSpPr>
          <p:spPr>
            <a:xfrm>
              <a:off x="45310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4" name="Dodecagon 123"/>
            <p:cNvSpPr>
              <a:spLocks noChangeAspect="1"/>
            </p:cNvSpPr>
            <p:nvPr userDrawn="1"/>
          </p:nvSpPr>
          <p:spPr>
            <a:xfrm>
              <a:off x="43351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5" name="Dodecagon 124"/>
            <p:cNvSpPr>
              <a:spLocks noChangeAspect="1"/>
            </p:cNvSpPr>
            <p:nvPr userDrawn="1"/>
          </p:nvSpPr>
          <p:spPr>
            <a:xfrm>
              <a:off x="41686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6" name="Dodecagon 125"/>
            <p:cNvSpPr>
              <a:spLocks noChangeAspect="1"/>
            </p:cNvSpPr>
            <p:nvPr userDrawn="1"/>
          </p:nvSpPr>
          <p:spPr>
            <a:xfrm>
              <a:off x="40119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7" name="Dodecagon 126"/>
            <p:cNvSpPr>
              <a:spLocks noChangeAspect="1"/>
            </p:cNvSpPr>
            <p:nvPr userDrawn="1"/>
          </p:nvSpPr>
          <p:spPr>
            <a:xfrm>
              <a:off x="40609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8" name="Dodecagon 127"/>
            <p:cNvSpPr>
              <a:spLocks noChangeAspect="1"/>
            </p:cNvSpPr>
            <p:nvPr userDrawn="1"/>
          </p:nvSpPr>
          <p:spPr>
            <a:xfrm>
              <a:off x="44233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9" name="Dodecagon 128"/>
            <p:cNvSpPr>
              <a:spLocks noChangeAspect="1"/>
            </p:cNvSpPr>
            <p:nvPr userDrawn="1"/>
          </p:nvSpPr>
          <p:spPr>
            <a:xfrm>
              <a:off x="46289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0" name="Oval 129"/>
            <p:cNvSpPr>
              <a:spLocks noChangeAspect="1"/>
            </p:cNvSpPr>
            <p:nvPr userDrawn="1"/>
          </p:nvSpPr>
          <p:spPr>
            <a:xfrm rot="2305559" flipH="1" flipV="1">
              <a:off x="45157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1" name="Oval 130"/>
            <p:cNvSpPr>
              <a:spLocks noChangeAspect="1"/>
            </p:cNvSpPr>
            <p:nvPr userDrawn="1"/>
          </p:nvSpPr>
          <p:spPr>
            <a:xfrm rot="2305559" flipH="1" flipV="1">
              <a:off x="45255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2" name="Oval 131"/>
            <p:cNvSpPr>
              <a:spLocks noChangeAspect="1"/>
            </p:cNvSpPr>
            <p:nvPr userDrawn="1"/>
          </p:nvSpPr>
          <p:spPr>
            <a:xfrm rot="2305559" flipH="1" flipV="1">
              <a:off x="47273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3" name="Oval 132"/>
            <p:cNvSpPr>
              <a:spLocks noChangeAspect="1"/>
            </p:cNvSpPr>
            <p:nvPr userDrawn="1"/>
          </p:nvSpPr>
          <p:spPr>
            <a:xfrm rot="2305559" flipH="1" flipV="1">
              <a:off x="43453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4" name="Oval 133"/>
            <p:cNvSpPr>
              <a:spLocks noChangeAspect="1"/>
            </p:cNvSpPr>
            <p:nvPr userDrawn="1"/>
          </p:nvSpPr>
          <p:spPr>
            <a:xfrm rot="2305559" flipH="1" flipV="1">
              <a:off x="46142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5" name="Oval 134"/>
            <p:cNvSpPr>
              <a:spLocks noChangeAspect="1"/>
            </p:cNvSpPr>
            <p:nvPr userDrawn="1"/>
          </p:nvSpPr>
          <p:spPr>
            <a:xfrm rot="2305559" flipH="1" flipV="1">
              <a:off x="46142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6" name="Oval 135"/>
            <p:cNvSpPr>
              <a:spLocks noChangeAspect="1"/>
            </p:cNvSpPr>
            <p:nvPr userDrawn="1"/>
          </p:nvSpPr>
          <p:spPr>
            <a:xfrm rot="2305559" flipH="1" flipV="1">
              <a:off x="44169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7" name="Oval 136"/>
            <p:cNvSpPr>
              <a:spLocks noChangeAspect="1"/>
            </p:cNvSpPr>
            <p:nvPr userDrawn="1"/>
          </p:nvSpPr>
          <p:spPr>
            <a:xfrm rot="2305559" flipH="1" flipV="1">
              <a:off x="44169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8" name="Oval 137"/>
            <p:cNvSpPr>
              <a:spLocks noChangeAspect="1"/>
            </p:cNvSpPr>
            <p:nvPr userDrawn="1"/>
          </p:nvSpPr>
          <p:spPr>
            <a:xfrm rot="2305559" flipH="1" flipV="1">
              <a:off x="42392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9" name="Oval 138"/>
            <p:cNvSpPr>
              <a:spLocks noChangeAspect="1"/>
            </p:cNvSpPr>
            <p:nvPr userDrawn="1"/>
          </p:nvSpPr>
          <p:spPr>
            <a:xfrm rot="2305559" flipH="1" flipV="1">
              <a:off x="42392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0" name="Oval 139"/>
            <p:cNvSpPr>
              <a:spLocks noChangeAspect="1"/>
            </p:cNvSpPr>
            <p:nvPr userDrawn="1"/>
          </p:nvSpPr>
          <p:spPr>
            <a:xfrm rot="2305559" flipH="1" flipV="1">
              <a:off x="41782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1" name="Oval 140"/>
            <p:cNvSpPr>
              <a:spLocks noChangeAspect="1"/>
            </p:cNvSpPr>
            <p:nvPr userDrawn="1"/>
          </p:nvSpPr>
          <p:spPr>
            <a:xfrm rot="2305559" flipH="1" flipV="1">
              <a:off x="41782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2" name="Oval 141"/>
            <p:cNvSpPr>
              <a:spLocks noChangeAspect="1"/>
            </p:cNvSpPr>
            <p:nvPr userDrawn="1"/>
          </p:nvSpPr>
          <p:spPr>
            <a:xfrm rot="2305559" flipH="1" flipV="1">
              <a:off x="42272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3" name="Oval 142"/>
            <p:cNvSpPr>
              <a:spLocks noChangeAspect="1"/>
            </p:cNvSpPr>
            <p:nvPr userDrawn="1"/>
          </p:nvSpPr>
          <p:spPr>
            <a:xfrm rot="2305559" flipH="1" flipV="1">
              <a:off x="42272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4" name="Oval 143"/>
            <p:cNvSpPr>
              <a:spLocks noChangeAspect="1"/>
            </p:cNvSpPr>
            <p:nvPr userDrawn="1"/>
          </p:nvSpPr>
          <p:spPr>
            <a:xfrm rot="2305559" flipH="1" flipV="1">
              <a:off x="43414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5" name="Oval 144"/>
            <p:cNvSpPr>
              <a:spLocks noChangeAspect="1"/>
            </p:cNvSpPr>
            <p:nvPr userDrawn="1"/>
          </p:nvSpPr>
          <p:spPr>
            <a:xfrm rot="2305559" flipH="1" flipV="1">
              <a:off x="43414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6" name="Oval 145"/>
            <p:cNvSpPr>
              <a:spLocks noChangeAspect="1"/>
            </p:cNvSpPr>
            <p:nvPr userDrawn="1"/>
          </p:nvSpPr>
          <p:spPr>
            <a:xfrm rot="2305559" flipH="1" flipV="1">
              <a:off x="45163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7" name="Oval 146"/>
            <p:cNvSpPr>
              <a:spLocks noChangeAspect="1"/>
            </p:cNvSpPr>
            <p:nvPr userDrawn="1"/>
          </p:nvSpPr>
          <p:spPr>
            <a:xfrm rot="2305559" flipH="1" flipV="1">
              <a:off x="45163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8" name="Oval 147"/>
            <p:cNvSpPr>
              <a:spLocks noChangeAspect="1"/>
            </p:cNvSpPr>
            <p:nvPr userDrawn="1"/>
          </p:nvSpPr>
          <p:spPr>
            <a:xfrm rot="2305559" flipH="1" flipV="1">
              <a:off x="47173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9" name="Oval 148"/>
            <p:cNvSpPr>
              <a:spLocks noChangeAspect="1"/>
            </p:cNvSpPr>
            <p:nvPr userDrawn="1"/>
          </p:nvSpPr>
          <p:spPr>
            <a:xfrm rot="2305559" flipH="1" flipV="1">
              <a:off x="47173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0" name="Oval 149"/>
            <p:cNvSpPr>
              <a:spLocks noChangeAspect="1"/>
            </p:cNvSpPr>
            <p:nvPr userDrawn="1"/>
          </p:nvSpPr>
          <p:spPr>
            <a:xfrm rot="2305559" flipH="1" flipV="1">
              <a:off x="47975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1" name="Oval 150"/>
            <p:cNvSpPr>
              <a:spLocks noChangeAspect="1"/>
            </p:cNvSpPr>
            <p:nvPr userDrawn="1"/>
          </p:nvSpPr>
          <p:spPr>
            <a:xfrm rot="2305559" flipH="1" flipV="1">
              <a:off x="47975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2" name="Oval 151"/>
            <p:cNvSpPr>
              <a:spLocks noChangeAspect="1"/>
            </p:cNvSpPr>
            <p:nvPr userDrawn="1"/>
          </p:nvSpPr>
          <p:spPr>
            <a:xfrm rot="2305559" flipH="1" flipV="1">
              <a:off x="47953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3" name="Oval 152"/>
            <p:cNvSpPr>
              <a:spLocks noChangeAspect="1"/>
            </p:cNvSpPr>
            <p:nvPr userDrawn="1"/>
          </p:nvSpPr>
          <p:spPr>
            <a:xfrm rot="2305559" flipH="1" flipV="1">
              <a:off x="47953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4" name="Oval 153"/>
            <p:cNvSpPr>
              <a:spLocks noChangeAspect="1"/>
            </p:cNvSpPr>
            <p:nvPr userDrawn="1"/>
          </p:nvSpPr>
          <p:spPr>
            <a:xfrm rot="2305559" flipH="1" flipV="1">
              <a:off x="48689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5" name="Oval 154"/>
            <p:cNvSpPr>
              <a:spLocks noChangeAspect="1"/>
            </p:cNvSpPr>
            <p:nvPr userDrawn="1"/>
          </p:nvSpPr>
          <p:spPr>
            <a:xfrm rot="2305559" flipH="1" flipV="1">
              <a:off x="48689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156" name="Group 155"/>
          <p:cNvGrpSpPr>
            <a:grpSpLocks noChangeAspect="1"/>
          </p:cNvGrpSpPr>
          <p:nvPr userDrawn="1"/>
        </p:nvGrpSpPr>
        <p:grpSpPr>
          <a:xfrm>
            <a:off x="1073460" y="457201"/>
            <a:ext cx="910232" cy="908413"/>
            <a:chOff x="1573527" y="457200"/>
            <a:chExt cx="1093473" cy="1091294"/>
          </a:xfrm>
          <a:solidFill>
            <a:schemeClr val="tx2"/>
          </a:solidFill>
        </p:grpSpPr>
        <p:sp>
          <p:nvSpPr>
            <p:cNvPr id="157" name="Dodecagon 156"/>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8" name="Dodecagon 157"/>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9" name="Dodecagon 158"/>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0" name="Dodecagon 159"/>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1" name="Dodecagon 160"/>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2" name="Dodecagon 161"/>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3" name="Dodecagon 162"/>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4" name="Dodecagon 163"/>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5" name="Dodecagon 164"/>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6" name="Dodecagon 165"/>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7" name="Dodecagon 166"/>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8" name="Dodecagon 167"/>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9" name="Dodecagon 168"/>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0" name="Dodecagon 169"/>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1" name="Dodecagon 170"/>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2" name="Dodecagon 171"/>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3" name="Dodecagon 172"/>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4" name="Dodecagon 173"/>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5" name="Oval 174"/>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6" name="Oval 175"/>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7" name="Oval 176"/>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8" name="Oval 177"/>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9" name="Oval 178"/>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0" name="Oval 179"/>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1" name="Oval 180"/>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2" name="Oval 181"/>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3" name="Oval 182"/>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4" name="Oval 183"/>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5" name="Oval 184"/>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6" name="Oval 185"/>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7" name="Oval 186"/>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8" name="Oval 187"/>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9" name="Oval 188"/>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0" name="Oval 189"/>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1" name="Oval 190"/>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2" name="Oval 191"/>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3" name="Oval 192"/>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4" name="Oval 193"/>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5" name="Oval 194"/>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6" name="Oval 195"/>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7" name="Oval 196"/>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8" name="Oval 197"/>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9" name="Oval 198"/>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0" name="Oval 199"/>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nvGrpSpPr>
          <p:cNvPr id="201" name="Group 200"/>
          <p:cNvGrpSpPr>
            <a:grpSpLocks noChangeAspect="1"/>
          </p:cNvGrpSpPr>
          <p:nvPr userDrawn="1"/>
        </p:nvGrpSpPr>
        <p:grpSpPr>
          <a:xfrm>
            <a:off x="4121460" y="457201"/>
            <a:ext cx="910232" cy="908413"/>
            <a:chOff x="1573527" y="457200"/>
            <a:chExt cx="1093473" cy="1091294"/>
          </a:xfrm>
          <a:solidFill>
            <a:srgbClr val="687E3C"/>
          </a:solidFill>
        </p:grpSpPr>
        <p:sp>
          <p:nvSpPr>
            <p:cNvPr id="202" name="Dodecagon 201"/>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3" name="Dodecagon 202"/>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4" name="Dodecagon 203"/>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5" name="Dodecagon 204"/>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6" name="Dodecagon 205"/>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7" name="Dodecagon 206"/>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8" name="Dodecagon 207"/>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9" name="Dodecagon 208"/>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0" name="Dodecagon 209"/>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1" name="Dodecagon 210"/>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2" name="Dodecagon 211"/>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3" name="Dodecagon 212"/>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4" name="Dodecagon 213"/>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5" name="Dodecagon 214"/>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6" name="Dodecagon 215"/>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7" name="Dodecagon 216"/>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8" name="Dodecagon 217"/>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9" name="Dodecagon 218"/>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0" name="Oval 219"/>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1" name="Oval 220"/>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2" name="Oval 221"/>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3" name="Oval 222"/>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4" name="Oval 223"/>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5" name="Oval 224"/>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6" name="Oval 225"/>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7" name="Oval 226"/>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8" name="Oval 227"/>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9" name="Oval 228"/>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0" name="Oval 229"/>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1" name="Oval 230"/>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2" name="Oval 231"/>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3" name="Oval 232"/>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4" name="Oval 233"/>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5" name="Oval 234"/>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6" name="Oval 235"/>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7" name="Oval 236"/>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8" name="Oval 237"/>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9" name="Oval 238"/>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0" name="Oval 239"/>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1" name="Oval 240"/>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2" name="Oval 241"/>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3" name="Oval 242"/>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4" name="Oval 243"/>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5" name="Oval 244"/>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46" name="Title 1"/>
          <p:cNvSpPr>
            <a:spLocks noGrp="1"/>
          </p:cNvSpPr>
          <p:nvPr>
            <p:ph type="ctrTitle" hasCustomPrompt="1"/>
          </p:nvPr>
        </p:nvSpPr>
        <p:spPr>
          <a:xfrm>
            <a:off x="431652" y="3318780"/>
            <a:ext cx="8314182" cy="1131570"/>
          </a:xfrm>
          <a:prstGeom prst="rect">
            <a:avLst/>
          </a:prstGeom>
        </p:spPr>
        <p:txBody>
          <a:bodyPr anchor="ctr" anchorCtr="0">
            <a:normAutofit/>
          </a:bodyPr>
          <a:lstStyle>
            <a:lvl1pPr algn="l">
              <a:defRPr sz="3600">
                <a:solidFill>
                  <a:schemeClr val="bg1"/>
                </a:solidFill>
              </a:defRPr>
            </a:lvl1pPr>
          </a:lstStyle>
          <a:p>
            <a:r>
              <a:rPr lang="en-US" dirty="0" smtClean="0"/>
              <a:t>Add title</a:t>
            </a:r>
            <a:endParaRPr lang="en-US" dirty="0"/>
          </a:p>
        </p:txBody>
      </p:sp>
      <p:sp>
        <p:nvSpPr>
          <p:cNvPr id="247" name="Text Placeholder 18"/>
          <p:cNvSpPr>
            <a:spLocks noGrp="1"/>
          </p:cNvSpPr>
          <p:nvPr>
            <p:ph type="body" sz="quarter" idx="10" hasCustomPrompt="1"/>
          </p:nvPr>
        </p:nvSpPr>
        <p:spPr>
          <a:xfrm>
            <a:off x="430890" y="5162255"/>
            <a:ext cx="8314944" cy="545592"/>
          </a:xfrm>
          <a:prstGeom prst="rect">
            <a:avLst/>
          </a:prstGeom>
        </p:spPr>
        <p:txBody>
          <a:bodyPr vert="horz" anchor="ctr"/>
          <a:lstStyle>
            <a:lvl1pPr marL="0" indent="0">
              <a:spcBef>
                <a:spcPts val="0"/>
              </a:spcBef>
              <a:buNone/>
              <a:defRPr sz="1400" baseline="0">
                <a:solidFill>
                  <a:schemeClr val="accent5">
                    <a:lumMod val="20000"/>
                    <a:lumOff val="80000"/>
                  </a:schemeClr>
                </a:solidFill>
                <a:latin typeface="Arial"/>
              </a:defRPr>
            </a:lvl1pPr>
          </a:lstStyle>
          <a:p>
            <a:pPr lvl="0"/>
            <a:r>
              <a:rPr lang="en-US" dirty="0" smtClean="0"/>
              <a:t>Add Presenter Information</a:t>
            </a:r>
          </a:p>
        </p:txBody>
      </p:sp>
      <p:grpSp>
        <p:nvGrpSpPr>
          <p:cNvPr id="248" name="Group 247"/>
          <p:cNvGrpSpPr>
            <a:grpSpLocks noChangeAspect="1"/>
          </p:cNvGrpSpPr>
          <p:nvPr userDrawn="1"/>
        </p:nvGrpSpPr>
        <p:grpSpPr>
          <a:xfrm>
            <a:off x="2861580" y="2150932"/>
            <a:ext cx="223524" cy="223072"/>
            <a:chOff x="1573527" y="457200"/>
            <a:chExt cx="1093473" cy="1091294"/>
          </a:xfrm>
          <a:solidFill>
            <a:srgbClr val="FFFFFF"/>
          </a:solidFill>
        </p:grpSpPr>
        <p:sp>
          <p:nvSpPr>
            <p:cNvPr id="249" name="Dodecagon 248"/>
            <p:cNvSpPr>
              <a:spLocks noChangeAspect="1"/>
            </p:cNvSpPr>
            <p:nvPr userDrawn="1"/>
          </p:nvSpPr>
          <p:spPr>
            <a:xfrm>
              <a:off x="2092643" y="45720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0" name="Dodecagon 249"/>
            <p:cNvSpPr>
              <a:spLocks noChangeAspect="1"/>
            </p:cNvSpPr>
            <p:nvPr userDrawn="1"/>
          </p:nvSpPr>
          <p:spPr>
            <a:xfrm>
              <a:off x="1896750"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1" name="Dodecagon 250"/>
            <p:cNvSpPr>
              <a:spLocks noChangeAspect="1"/>
            </p:cNvSpPr>
            <p:nvPr userDrawn="1"/>
          </p:nvSpPr>
          <p:spPr>
            <a:xfrm>
              <a:off x="2268946" y="49672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2" name="Dodecagon 251"/>
            <p:cNvSpPr>
              <a:spLocks noChangeAspect="1"/>
            </p:cNvSpPr>
            <p:nvPr userDrawn="1"/>
          </p:nvSpPr>
          <p:spPr>
            <a:xfrm>
              <a:off x="2435455" y="599493"/>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3" name="Dodecagon 252"/>
            <p:cNvSpPr>
              <a:spLocks noChangeAspect="1"/>
            </p:cNvSpPr>
            <p:nvPr userDrawn="1"/>
          </p:nvSpPr>
          <p:spPr>
            <a:xfrm>
              <a:off x="2547117" y="767475"/>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4" name="Dodecagon 253"/>
            <p:cNvSpPr>
              <a:spLocks noChangeAspect="1"/>
            </p:cNvSpPr>
            <p:nvPr userDrawn="1"/>
          </p:nvSpPr>
          <p:spPr>
            <a:xfrm>
              <a:off x="2582374" y="9552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5" name="Dodecagon 254"/>
            <p:cNvSpPr>
              <a:spLocks noChangeAspect="1"/>
            </p:cNvSpPr>
            <p:nvPr userDrawn="1"/>
          </p:nvSpPr>
          <p:spPr>
            <a:xfrm>
              <a:off x="1740036" y="60541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6" name="Dodecagon 255"/>
            <p:cNvSpPr>
              <a:spLocks noChangeAspect="1"/>
            </p:cNvSpPr>
            <p:nvPr userDrawn="1"/>
          </p:nvSpPr>
          <p:spPr>
            <a:xfrm>
              <a:off x="2543196" y="115877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7" name="Dodecagon 256"/>
            <p:cNvSpPr>
              <a:spLocks noChangeAspect="1"/>
            </p:cNvSpPr>
            <p:nvPr userDrawn="1"/>
          </p:nvSpPr>
          <p:spPr>
            <a:xfrm>
              <a:off x="1622500" y="77340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8" name="Dodecagon 257"/>
            <p:cNvSpPr>
              <a:spLocks noChangeAspect="1"/>
            </p:cNvSpPr>
            <p:nvPr userDrawn="1"/>
          </p:nvSpPr>
          <p:spPr>
            <a:xfrm>
              <a:off x="2445249" y="1326752"/>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9" name="Dodecagon 258"/>
            <p:cNvSpPr>
              <a:spLocks noChangeAspect="1"/>
            </p:cNvSpPr>
            <p:nvPr userDrawn="1"/>
          </p:nvSpPr>
          <p:spPr>
            <a:xfrm>
              <a:off x="2278741" y="14295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0" name="Dodecagon 259"/>
            <p:cNvSpPr>
              <a:spLocks noChangeAspect="1"/>
            </p:cNvSpPr>
            <p:nvPr userDrawn="1"/>
          </p:nvSpPr>
          <p:spPr>
            <a:xfrm>
              <a:off x="2092643" y="1463120"/>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1" name="Dodecagon 260"/>
            <p:cNvSpPr>
              <a:spLocks noChangeAspect="1"/>
            </p:cNvSpPr>
            <p:nvPr userDrawn="1"/>
          </p:nvSpPr>
          <p:spPr>
            <a:xfrm>
              <a:off x="1896750" y="143544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2" name="Dodecagon 261"/>
            <p:cNvSpPr>
              <a:spLocks noChangeAspect="1"/>
            </p:cNvSpPr>
            <p:nvPr userDrawn="1"/>
          </p:nvSpPr>
          <p:spPr>
            <a:xfrm>
              <a:off x="1730241" y="1318841"/>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3" name="Dodecagon 262"/>
            <p:cNvSpPr>
              <a:spLocks noChangeAspect="1"/>
            </p:cNvSpPr>
            <p:nvPr userDrawn="1"/>
          </p:nvSpPr>
          <p:spPr>
            <a:xfrm>
              <a:off x="1573527" y="971026"/>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4" name="Dodecagon 263"/>
            <p:cNvSpPr>
              <a:spLocks noChangeAspect="1"/>
            </p:cNvSpPr>
            <p:nvPr userDrawn="1"/>
          </p:nvSpPr>
          <p:spPr>
            <a:xfrm>
              <a:off x="1622500" y="1148889"/>
              <a:ext cx="84626" cy="85374"/>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5" name="Dodecagon 264"/>
            <p:cNvSpPr>
              <a:spLocks noChangeAspect="1"/>
            </p:cNvSpPr>
            <p:nvPr userDrawn="1"/>
          </p:nvSpPr>
          <p:spPr>
            <a:xfrm>
              <a:off x="1984902"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6" name="Dodecagon 265"/>
            <p:cNvSpPr>
              <a:spLocks noChangeAspect="1"/>
            </p:cNvSpPr>
            <p:nvPr userDrawn="1"/>
          </p:nvSpPr>
          <p:spPr>
            <a:xfrm>
              <a:off x="2190589" y="941382"/>
              <a:ext cx="98730" cy="99603"/>
            </a:xfrm>
            <a:prstGeom prst="dodecagon">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7" name="Oval 266"/>
            <p:cNvSpPr>
              <a:spLocks noChangeAspect="1"/>
            </p:cNvSpPr>
            <p:nvPr userDrawn="1"/>
          </p:nvSpPr>
          <p:spPr>
            <a:xfrm rot="2305559" flipH="1" flipV="1">
              <a:off x="2077326" y="78515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8" name="Oval 267"/>
            <p:cNvSpPr>
              <a:spLocks noChangeAspect="1"/>
            </p:cNvSpPr>
            <p:nvPr userDrawn="1"/>
          </p:nvSpPr>
          <p:spPr>
            <a:xfrm rot="2305559" flipH="1" flipV="1">
              <a:off x="2087121" y="1107942"/>
              <a:ext cx="98730" cy="99603"/>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9" name="Oval 268"/>
            <p:cNvSpPr>
              <a:spLocks noChangeAspect="1"/>
            </p:cNvSpPr>
            <p:nvPr userDrawn="1"/>
          </p:nvSpPr>
          <p:spPr>
            <a:xfrm rot="2305559" flipH="1" flipV="1">
              <a:off x="2288924" y="1067365"/>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0" name="Oval 269"/>
            <p:cNvSpPr>
              <a:spLocks noChangeAspect="1"/>
            </p:cNvSpPr>
            <p:nvPr userDrawn="1"/>
          </p:nvSpPr>
          <p:spPr>
            <a:xfrm rot="2305559" flipH="1" flipV="1">
              <a:off x="1906933" y="1085297"/>
              <a:ext cx="84626" cy="8537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1" name="Oval 270"/>
            <p:cNvSpPr>
              <a:spLocks noChangeAspect="1"/>
            </p:cNvSpPr>
            <p:nvPr userDrawn="1"/>
          </p:nvSpPr>
          <p:spPr>
            <a:xfrm rot="2305559" flipH="1" flipV="1">
              <a:off x="2175899" y="127842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2" name="Oval 271"/>
            <p:cNvSpPr>
              <a:spLocks noChangeAspect="1"/>
            </p:cNvSpPr>
            <p:nvPr userDrawn="1"/>
          </p:nvSpPr>
          <p:spPr>
            <a:xfrm rot="2305559" flipH="1" flipV="1">
              <a:off x="2175899" y="127734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3" name="Oval 272"/>
            <p:cNvSpPr>
              <a:spLocks noChangeAspect="1"/>
            </p:cNvSpPr>
            <p:nvPr userDrawn="1"/>
          </p:nvSpPr>
          <p:spPr>
            <a:xfrm rot="2305559" flipH="1" flipV="1">
              <a:off x="1978562" y="128171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4" name="Oval 273"/>
            <p:cNvSpPr>
              <a:spLocks noChangeAspect="1"/>
            </p:cNvSpPr>
            <p:nvPr userDrawn="1"/>
          </p:nvSpPr>
          <p:spPr>
            <a:xfrm rot="2305559" flipH="1" flipV="1">
              <a:off x="1978562" y="128063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5" name="Oval 274"/>
            <p:cNvSpPr>
              <a:spLocks noChangeAspect="1"/>
            </p:cNvSpPr>
            <p:nvPr userDrawn="1"/>
          </p:nvSpPr>
          <p:spPr>
            <a:xfrm rot="2305559" flipH="1" flipV="1">
              <a:off x="1800812" y="118618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6" name="Oval 275"/>
            <p:cNvSpPr>
              <a:spLocks noChangeAspect="1"/>
            </p:cNvSpPr>
            <p:nvPr userDrawn="1"/>
          </p:nvSpPr>
          <p:spPr>
            <a:xfrm rot="2305559" flipH="1" flipV="1">
              <a:off x="1800812" y="118510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7" name="Oval 276"/>
            <p:cNvSpPr>
              <a:spLocks noChangeAspect="1"/>
            </p:cNvSpPr>
            <p:nvPr userDrawn="1"/>
          </p:nvSpPr>
          <p:spPr>
            <a:xfrm rot="2305559" flipH="1" flipV="1">
              <a:off x="1739838" y="100172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8" name="Oval 277"/>
            <p:cNvSpPr>
              <a:spLocks noChangeAspect="1"/>
            </p:cNvSpPr>
            <p:nvPr userDrawn="1"/>
          </p:nvSpPr>
          <p:spPr>
            <a:xfrm rot="2305559" flipH="1" flipV="1">
              <a:off x="1739838" y="1000648"/>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9" name="Oval 278"/>
            <p:cNvSpPr>
              <a:spLocks noChangeAspect="1"/>
            </p:cNvSpPr>
            <p:nvPr userDrawn="1"/>
          </p:nvSpPr>
          <p:spPr>
            <a:xfrm rot="2305559" flipH="1" flipV="1">
              <a:off x="1788812" y="83703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0" name="Oval 279"/>
            <p:cNvSpPr>
              <a:spLocks noChangeAspect="1"/>
            </p:cNvSpPr>
            <p:nvPr userDrawn="1"/>
          </p:nvSpPr>
          <p:spPr>
            <a:xfrm rot="2305559" flipH="1" flipV="1">
              <a:off x="1788812" y="835953"/>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1" name="Oval 280"/>
            <p:cNvSpPr>
              <a:spLocks noChangeAspect="1"/>
            </p:cNvSpPr>
            <p:nvPr userDrawn="1"/>
          </p:nvSpPr>
          <p:spPr>
            <a:xfrm rot="2305559" flipH="1" flipV="1">
              <a:off x="1903083" y="70197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2" name="Oval 281"/>
            <p:cNvSpPr>
              <a:spLocks noChangeAspect="1"/>
            </p:cNvSpPr>
            <p:nvPr userDrawn="1"/>
          </p:nvSpPr>
          <p:spPr>
            <a:xfrm rot="2305559" flipH="1" flipV="1">
              <a:off x="1903083" y="7008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3" name="Oval 282"/>
            <p:cNvSpPr>
              <a:spLocks noChangeAspect="1"/>
            </p:cNvSpPr>
            <p:nvPr userDrawn="1"/>
          </p:nvSpPr>
          <p:spPr>
            <a:xfrm rot="2305559" flipH="1" flipV="1">
              <a:off x="2077952" y="60649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4" name="Oval 283"/>
            <p:cNvSpPr>
              <a:spLocks noChangeAspect="1"/>
            </p:cNvSpPr>
            <p:nvPr userDrawn="1"/>
          </p:nvSpPr>
          <p:spPr>
            <a:xfrm rot="2305559" flipH="1" flipV="1">
              <a:off x="2077952" y="605419"/>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5" name="Oval 284"/>
            <p:cNvSpPr>
              <a:spLocks noChangeAspect="1"/>
            </p:cNvSpPr>
            <p:nvPr userDrawn="1"/>
          </p:nvSpPr>
          <p:spPr>
            <a:xfrm rot="2305559" flipH="1" flipV="1">
              <a:off x="2278938" y="70201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6" name="Oval 285"/>
            <p:cNvSpPr>
              <a:spLocks noChangeAspect="1"/>
            </p:cNvSpPr>
            <p:nvPr userDrawn="1"/>
          </p:nvSpPr>
          <p:spPr>
            <a:xfrm rot="2305559" flipH="1" flipV="1">
              <a:off x="2278938" y="700936"/>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7" name="Oval 286"/>
            <p:cNvSpPr>
              <a:spLocks noChangeAspect="1"/>
            </p:cNvSpPr>
            <p:nvPr userDrawn="1"/>
          </p:nvSpPr>
          <p:spPr>
            <a:xfrm rot="2305559" flipH="1" flipV="1">
              <a:off x="2359128" y="84694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8" name="Oval 287"/>
            <p:cNvSpPr>
              <a:spLocks noChangeAspect="1"/>
            </p:cNvSpPr>
            <p:nvPr userDrawn="1"/>
          </p:nvSpPr>
          <p:spPr>
            <a:xfrm rot="2305559" flipH="1" flipV="1">
              <a:off x="2359128" y="845862"/>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9" name="Oval 288"/>
            <p:cNvSpPr>
              <a:spLocks noChangeAspect="1"/>
            </p:cNvSpPr>
            <p:nvPr userDrawn="1"/>
          </p:nvSpPr>
          <p:spPr>
            <a:xfrm rot="2305559" flipH="1" flipV="1">
              <a:off x="2356903" y="119937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0" name="Oval 289"/>
            <p:cNvSpPr>
              <a:spLocks noChangeAspect="1"/>
            </p:cNvSpPr>
            <p:nvPr userDrawn="1"/>
          </p:nvSpPr>
          <p:spPr>
            <a:xfrm rot="2305559" flipH="1" flipV="1">
              <a:off x="2356903" y="1198295"/>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1" name="Oval 290"/>
            <p:cNvSpPr>
              <a:spLocks noChangeAspect="1"/>
            </p:cNvSpPr>
            <p:nvPr userDrawn="1"/>
          </p:nvSpPr>
          <p:spPr>
            <a:xfrm rot="2305559" flipH="1" flipV="1">
              <a:off x="2430559" y="103139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2" name="Oval 291"/>
            <p:cNvSpPr>
              <a:spLocks noChangeAspect="1"/>
            </p:cNvSpPr>
            <p:nvPr userDrawn="1"/>
          </p:nvSpPr>
          <p:spPr>
            <a:xfrm rot="2305559" flipH="1" flipV="1">
              <a:off x="2430559" y="1030314"/>
              <a:ext cx="84626" cy="84294"/>
            </a:xfrm>
            <a:prstGeom prst="ellipse">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293" name="Rectangle 292"/>
          <p:cNvSpPr/>
          <p:nvPr userDrawn="1"/>
        </p:nvSpPr>
        <p:spPr>
          <a:xfrm>
            <a:off x="3123619" y="2057400"/>
            <a:ext cx="4092701" cy="369332"/>
          </a:xfrm>
          <a:prstGeom prst="rect">
            <a:avLst/>
          </a:prstGeom>
        </p:spPr>
        <p:txBody>
          <a:bodyPr wrap="square">
            <a:spAutoFit/>
          </a:bodyPr>
          <a:lstStyle/>
          <a:p>
            <a:pPr algn="l" defTabSz="457200">
              <a:spcAft>
                <a:spcPts val="300"/>
              </a:spcAft>
            </a:pPr>
            <a:r>
              <a:rPr lang="en-US" sz="1800" cap="small" dirty="0" smtClean="0">
                <a:solidFill>
                  <a:schemeClr val="accent5">
                    <a:lumMod val="40000"/>
                    <a:lumOff val="60000"/>
                  </a:schemeClr>
                </a:solidFill>
                <a:latin typeface="Arial" pitchFamily="-108" charset="0"/>
                <a:ea typeface="ＭＳ Ｐゴシック" pitchFamily="-108" charset="-128"/>
                <a:cs typeface="ＭＳ Ｐゴシック" pitchFamily="-108" charset="-128"/>
              </a:rPr>
              <a:t>Hepatitis C Online</a:t>
            </a:r>
          </a:p>
        </p:txBody>
      </p:sp>
    </p:spTree>
    <p:extLst>
      <p:ext uri="{BB962C8B-B14F-4D97-AF65-F5344CB8AC3E}">
        <p14:creationId xmlns:p14="http://schemas.microsoft.com/office/powerpoint/2010/main" val="425089918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phic C">
    <p:spTree>
      <p:nvGrpSpPr>
        <p:cNvPr id="1" name=""/>
        <p:cNvGrpSpPr/>
        <p:nvPr/>
      </p:nvGrpSpPr>
      <p:grpSpPr>
        <a:xfrm>
          <a:off x="0" y="0"/>
          <a:ext cx="0" cy="0"/>
          <a:chOff x="0" y="0"/>
          <a:chExt cx="0" cy="0"/>
        </a:xfrm>
      </p:grpSpPr>
      <p:pic>
        <p:nvPicPr>
          <p:cNvPr id="15" name="Picture 14"/>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6"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 Slide: click to add title</a:t>
            </a:r>
            <a:endParaRPr lang="en-US" dirty="0"/>
          </a:p>
        </p:txBody>
      </p:sp>
      <p:sp>
        <p:nvSpPr>
          <p:cNvPr id="8" name="Rectangle 3"/>
          <p:cNvSpPr>
            <a:spLocks noChangeArrowheads="1"/>
          </p:cNvSpPr>
          <p:nvPr/>
        </p:nvSpPr>
        <p:spPr bwMode="invGray">
          <a:xfrm>
            <a:off x="-5588" y="1386845"/>
            <a:ext cx="9162288" cy="365755"/>
          </a:xfrm>
          <a:prstGeom prst="rect">
            <a:avLst/>
          </a:prstGeom>
          <a:solidFill>
            <a:srgbClr val="5A646E"/>
          </a:solidFill>
          <a:ln>
            <a:noFill/>
            <a:headEnd/>
            <a:tailEnd/>
          </a:ln>
          <a:effectLst/>
        </p:spPr>
        <p:style>
          <a:lnRef idx="1">
            <a:schemeClr val="accent2"/>
          </a:lnRef>
          <a:fillRef idx="2">
            <a:schemeClr val="accent2"/>
          </a:fillRef>
          <a:effectRef idx="1">
            <a:schemeClr val="accent2"/>
          </a:effectRef>
          <a:fontRef idx="minor">
            <a:schemeClr val="dk1"/>
          </a:fontRef>
        </p:style>
        <p:txBody>
          <a:bodyPr wrap="none" anchor="ctr">
            <a:prstTxWarp prst="textNoShape">
              <a:avLst/>
            </a:prstTxWarp>
          </a:bodyPr>
          <a:lstStyle/>
          <a:p>
            <a:pPr algn="ctr" defTabSz="457200">
              <a:lnSpc>
                <a:spcPct val="85000"/>
              </a:lnSpc>
            </a:pPr>
            <a:endParaRPr lang="en-US" sz="2000" dirty="0">
              <a:solidFill>
                <a:schemeClr val="bg1"/>
              </a:solidFill>
              <a:latin typeface="Arial" pitchFamily="-110" charset="0"/>
              <a:ea typeface="ＭＳ Ｐゴシック" pitchFamily="-110" charset="-128"/>
              <a:cs typeface="ＭＳ Ｐゴシック" pitchFamily="-110" charset="-128"/>
            </a:endParaRPr>
          </a:p>
        </p:txBody>
      </p:sp>
      <p:sp>
        <p:nvSpPr>
          <p:cNvPr id="9" name="Text Placeholder 2"/>
          <p:cNvSpPr>
            <a:spLocks noGrp="1"/>
          </p:cNvSpPr>
          <p:nvPr>
            <p:ph type="body" idx="10" hasCustomPrompt="1"/>
          </p:nvPr>
        </p:nvSpPr>
        <p:spPr>
          <a:xfrm>
            <a:off x="0" y="1386843"/>
            <a:ext cx="9144000" cy="359663"/>
          </a:xfrm>
          <a:prstGeom prst="rect">
            <a:avLst/>
          </a:prstGeom>
        </p:spPr>
        <p:txBody>
          <a:bodyPr anchor="b">
            <a:noAutofit/>
          </a:bodyPr>
          <a:lstStyle>
            <a:lvl1pPr marL="0" indent="0" algn="ctr">
              <a:buNone/>
              <a:defRPr sz="2000" b="0">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text</a:t>
            </a:r>
          </a:p>
        </p:txBody>
      </p:sp>
      <p:sp>
        <p:nvSpPr>
          <p:cNvPr id="13"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1" name="Straight Connector 10"/>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phic 2 Line Title">
    <p:spTree>
      <p:nvGrpSpPr>
        <p:cNvPr id="1" name=""/>
        <p:cNvGrpSpPr/>
        <p:nvPr/>
      </p:nvGrpSpPr>
      <p:grpSpPr>
        <a:xfrm>
          <a:off x="0" y="0"/>
          <a:ext cx="0" cy="0"/>
          <a:chOff x="0" y="0"/>
          <a:chExt cx="0" cy="0"/>
        </a:xfrm>
      </p:grpSpPr>
      <p:pic>
        <p:nvPicPr>
          <p:cNvPr id="8" name="Picture 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5"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
        <p:nvSpPr>
          <p:cNvPr id="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10"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600" baseline="0">
                <a:solidFill>
                  <a:schemeClr val="bg1"/>
                </a:solidFill>
              </a:defRPr>
            </a:lvl1pPr>
          </a:lstStyle>
          <a:p>
            <a:r>
              <a:rPr lang="en-US" dirty="0" smtClean="0"/>
              <a:t>Data/Image slide two line title: click to add title</a:t>
            </a:r>
            <a:endParaRPr lang="en-US" dirty="0"/>
          </a:p>
        </p:txBody>
      </p:sp>
      <p:cxnSp>
        <p:nvCxnSpPr>
          <p:cNvPr id="11" name="Straight Connector 10"/>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2654219"/>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aphic Blue">
    <p:spTree>
      <p:nvGrpSpPr>
        <p:cNvPr id="1" name=""/>
        <p:cNvGrpSpPr/>
        <p:nvPr/>
      </p:nvGrpSpPr>
      <p:grpSpPr>
        <a:xfrm>
          <a:off x="0" y="0"/>
          <a:ext cx="0" cy="0"/>
          <a:chOff x="0" y="0"/>
          <a:chExt cx="0" cy="0"/>
        </a:xfrm>
      </p:grpSpPr>
      <p:sp>
        <p:nvSpPr>
          <p:cNvPr id="18" name="Rectangle 17"/>
          <p:cNvSpPr/>
          <p:nvPr userDrawn="1"/>
        </p:nvSpPr>
        <p:spPr>
          <a:xfrm>
            <a:off x="0" y="1295401"/>
            <a:ext cx="9162288" cy="5590031"/>
          </a:xfrm>
          <a:prstGeom prst="rect">
            <a:avLst/>
          </a:prstGeom>
          <a:gradFill>
            <a:gsLst>
              <a:gs pos="0">
                <a:srgbClr val="194A5A"/>
              </a:gs>
              <a:gs pos="80000">
                <a:srgbClr val="24708B"/>
              </a:gs>
              <a:gs pos="100000">
                <a:srgbClr val="2E84AA"/>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9" name="Straight Connector 18"/>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1" name="Picture 20"/>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22"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4" name="Title 1"/>
          <p:cNvSpPr>
            <a:spLocks noGrp="1"/>
          </p:cNvSpPr>
          <p:nvPr>
            <p:ph type="title"/>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Click to edit Master title style</a:t>
            </a:r>
            <a:endParaRPr lang="en-US" dirty="0"/>
          </a:p>
        </p:txBody>
      </p:sp>
      <p:grpSp>
        <p:nvGrpSpPr>
          <p:cNvPr id="9" name="Group 8"/>
          <p:cNvGrpSpPr/>
          <p:nvPr userDrawn="1"/>
        </p:nvGrpSpPr>
        <p:grpSpPr>
          <a:xfrm>
            <a:off x="7740233" y="6336972"/>
            <a:ext cx="1399539" cy="494594"/>
            <a:chOff x="7740233" y="6336972"/>
            <a:chExt cx="1399539" cy="494594"/>
          </a:xfrm>
        </p:grpSpPr>
        <p:sp>
          <p:nvSpPr>
            <p:cNvPr id="10" name="Rectangle 9"/>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1" name="Rectangle 10"/>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2" name="Group 11"/>
            <p:cNvGrpSpPr/>
            <p:nvPr/>
          </p:nvGrpSpPr>
          <p:grpSpPr>
            <a:xfrm>
              <a:off x="7740233" y="6413546"/>
              <a:ext cx="354457" cy="350649"/>
              <a:chOff x="7752933" y="6426246"/>
              <a:chExt cx="354457" cy="350649"/>
            </a:xfrm>
          </p:grpSpPr>
          <p:sp>
            <p:nvSpPr>
              <p:cNvPr id="13" name="Dodecagon 12"/>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5"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chemeClr val="bg1"/>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602427498"/>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pen Blue">
    <p:spTree>
      <p:nvGrpSpPr>
        <p:cNvPr id="1" name=""/>
        <p:cNvGrpSpPr/>
        <p:nvPr/>
      </p:nvGrpSpPr>
      <p:grpSpPr>
        <a:xfrm>
          <a:off x="0" y="0"/>
          <a:ext cx="0" cy="0"/>
          <a:chOff x="0" y="0"/>
          <a:chExt cx="0" cy="0"/>
        </a:xfrm>
      </p:grpSpPr>
      <p:pic>
        <p:nvPicPr>
          <p:cNvPr id="21" name="Picture 20"/>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6873240"/>
          </a:xfrm>
          <a:prstGeom prst="rect">
            <a:avLst/>
          </a:prstGeom>
        </p:spPr>
      </p:pic>
      <p:grpSp>
        <p:nvGrpSpPr>
          <p:cNvPr id="9" name="Group 8"/>
          <p:cNvGrpSpPr/>
          <p:nvPr userDrawn="1"/>
        </p:nvGrpSpPr>
        <p:grpSpPr>
          <a:xfrm>
            <a:off x="7740233" y="6336972"/>
            <a:ext cx="1399539" cy="494594"/>
            <a:chOff x="7740233" y="6336972"/>
            <a:chExt cx="1399539" cy="494594"/>
          </a:xfrm>
        </p:grpSpPr>
        <p:sp>
          <p:nvSpPr>
            <p:cNvPr id="10" name="Rectangle 9"/>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1" name="Rectangle 10"/>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2" name="Group 11"/>
            <p:cNvGrpSpPr/>
            <p:nvPr/>
          </p:nvGrpSpPr>
          <p:grpSpPr>
            <a:xfrm>
              <a:off x="7740233" y="6413546"/>
              <a:ext cx="354457" cy="350649"/>
              <a:chOff x="7752933" y="6426246"/>
              <a:chExt cx="354457" cy="350649"/>
            </a:xfrm>
          </p:grpSpPr>
          <p:sp>
            <p:nvSpPr>
              <p:cNvPr id="13" name="Dodecagon 12"/>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5" name="Content Placeholder 4"/>
          <p:cNvSpPr>
            <a:spLocks noGrp="1"/>
          </p:cNvSpPr>
          <p:nvPr>
            <p:ph sz="quarter" idx="13" hasCustomPrompt="1"/>
          </p:nvPr>
        </p:nvSpPr>
        <p:spPr>
          <a:xfrm>
            <a:off x="304818" y="6461760"/>
            <a:ext cx="7388319" cy="320040"/>
          </a:xfrm>
          <a:prstGeom prst="rect">
            <a:avLst/>
          </a:prstGeom>
        </p:spPr>
        <p:txBody>
          <a:bodyPr vert="horz" anchor="ctr"/>
          <a:lstStyle>
            <a:lvl1pPr marL="0" indent="0">
              <a:buNone/>
              <a:defRPr sz="1400" b="1">
                <a:solidFill>
                  <a:schemeClr val="bg1"/>
                </a:solidFill>
                <a:latin typeface="Arial"/>
                <a:cs typeface="Arial"/>
              </a:defRPr>
            </a:lvl1pPr>
          </a:lstStyle>
          <a:p>
            <a:pPr lvl="0"/>
            <a:r>
              <a:rPr lang="en-US" dirty="0" smtClean="0"/>
              <a:t>Click to Add Source</a:t>
            </a:r>
            <a:endParaRPr lang="en-US" dirty="0"/>
          </a:p>
        </p:txBody>
      </p:sp>
    </p:spTree>
    <p:extLst>
      <p:ext uri="{BB962C8B-B14F-4D97-AF65-F5344CB8AC3E}">
        <p14:creationId xmlns:p14="http://schemas.microsoft.com/office/powerpoint/2010/main" val="917713818"/>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A">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sp>
        <p:nvSpPr>
          <p:cNvPr id="2" name="Title 1"/>
          <p:cNvSpPr>
            <a:spLocks noGrp="1"/>
          </p:cNvSpPr>
          <p:nvPr>
            <p:ph type="title" hasCustomPrompt="1"/>
          </p:nvPr>
        </p:nvSpPr>
        <p:spPr>
          <a:xfrm>
            <a:off x="533401" y="3276600"/>
            <a:ext cx="8077200" cy="1238250"/>
          </a:xfrm>
          <a:prstGeom prst="rect">
            <a:avLst/>
          </a:prstGeom>
        </p:spPr>
        <p:txBody>
          <a:bodyPr tIns="0" anchor="t">
            <a:normAutofit/>
          </a:bodyPr>
          <a:lstStyle>
            <a:lvl1pPr algn="ctr">
              <a:defRPr sz="3200" b="0" cap="none">
                <a:solidFill>
                  <a:srgbClr val="003A78"/>
                </a:solidFill>
              </a:defRPr>
            </a:lvl1pPr>
          </a:lstStyle>
          <a:p>
            <a:r>
              <a:rPr lang="en-US" dirty="0" smtClean="0"/>
              <a:t>Click To Edit Section Title</a:t>
            </a:r>
            <a:endParaRPr lang="en-US" dirty="0"/>
          </a:p>
        </p:txBody>
      </p:sp>
      <p:sp>
        <p:nvSpPr>
          <p:cNvPr id="3" name="Text Placeholder 2"/>
          <p:cNvSpPr>
            <a:spLocks noGrp="1"/>
          </p:cNvSpPr>
          <p:nvPr>
            <p:ph type="body" idx="1" hasCustomPrompt="1"/>
          </p:nvPr>
        </p:nvSpPr>
        <p:spPr>
          <a:xfrm>
            <a:off x="533401" y="2476500"/>
            <a:ext cx="8077200" cy="790576"/>
          </a:xfrm>
          <a:prstGeom prst="rect">
            <a:avLst/>
          </a:prstGeom>
        </p:spPr>
        <p:txBody>
          <a:bodyPr bIns="0" anchor="b"/>
          <a:lstStyle>
            <a:lvl1pPr marL="0" indent="0" algn="ctr">
              <a:buNone/>
              <a:defRPr sz="20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ADD HEADER TEXT</a:t>
            </a:r>
          </a:p>
        </p:txBody>
      </p:sp>
      <p:pic>
        <p:nvPicPr>
          <p:cNvPr id="12" name="Picture 11"/>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cxnSp>
        <p:nvCxnSpPr>
          <p:cNvPr id="13" name="Straight Connector 12"/>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5"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grpSp>
        <p:nvGrpSpPr>
          <p:cNvPr id="4" name="Group 3"/>
          <p:cNvGrpSpPr/>
          <p:nvPr userDrawn="1"/>
        </p:nvGrpSpPr>
        <p:grpSpPr>
          <a:xfrm>
            <a:off x="7740233" y="6336972"/>
            <a:ext cx="1399539" cy="494594"/>
            <a:chOff x="7740233" y="6336972"/>
            <a:chExt cx="1399539" cy="494594"/>
          </a:xfrm>
        </p:grpSpPr>
        <p:sp>
          <p:nvSpPr>
            <p:cNvPr id="11" name="Rectangle 10"/>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8" name="Rectangle 17"/>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9" name="Group 18"/>
            <p:cNvGrpSpPr/>
            <p:nvPr/>
          </p:nvGrpSpPr>
          <p:grpSpPr>
            <a:xfrm>
              <a:off x="7740233" y="6413546"/>
              <a:ext cx="354457" cy="350649"/>
              <a:chOff x="7752933" y="6426246"/>
              <a:chExt cx="354457" cy="350649"/>
            </a:xfrm>
          </p:grpSpPr>
          <p:sp>
            <p:nvSpPr>
              <p:cNvPr id="20" name="Dodecagon 19"/>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600325"/>
            <a:ext cx="3657600" cy="685800"/>
          </a:xfrm>
          <a:prstGeom prst="rect">
            <a:avLst/>
          </a:prstGeom>
        </p:spPr>
        <p:txBody>
          <a:bodyPr tIns="0" anchor="t">
            <a:normAutofit/>
          </a:bodyPr>
          <a:lstStyle>
            <a:lvl1pPr algn="l">
              <a:defRPr sz="3200" b="0" cap="none">
                <a:solidFill>
                  <a:srgbClr val="003A78"/>
                </a:solidFill>
              </a:defRPr>
            </a:lvl1pPr>
          </a:lstStyle>
          <a:p>
            <a:r>
              <a:rPr lang="en-US" dirty="0" smtClean="0"/>
              <a:t>Title</a:t>
            </a:r>
            <a:endParaRPr lang="en-US" dirty="0"/>
          </a:p>
        </p:txBody>
      </p:sp>
      <p:sp>
        <p:nvSpPr>
          <p:cNvPr id="3" name="Text Placeholder 2"/>
          <p:cNvSpPr>
            <a:spLocks noGrp="1"/>
          </p:cNvSpPr>
          <p:nvPr>
            <p:ph type="body" idx="1" hasCustomPrompt="1"/>
          </p:nvPr>
        </p:nvSpPr>
        <p:spPr>
          <a:xfrm>
            <a:off x="533400" y="2028825"/>
            <a:ext cx="3657600" cy="533400"/>
          </a:xfrm>
          <a:prstGeom prst="rect">
            <a:avLst/>
          </a:prstGeom>
        </p:spPr>
        <p:txBody>
          <a:bodyPr bIns="0" anchor="b"/>
          <a:lstStyle>
            <a:lvl1pPr marL="0" indent="0" algn="l">
              <a:buNone/>
              <a:defRPr sz="2400" cap="small" baseline="0">
                <a:solidFill>
                  <a:srgbClr val="003A7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subtitle</a:t>
            </a:r>
          </a:p>
        </p:txBody>
      </p:sp>
      <p:sp>
        <p:nvSpPr>
          <p:cNvPr id="14" name="Rectangle 13"/>
          <p:cNvSpPr/>
          <p:nvPr/>
        </p:nvSpPr>
        <p:spPr>
          <a:xfrm>
            <a:off x="9525" y="3429002"/>
            <a:ext cx="4572001" cy="1612899"/>
          </a:xfrm>
          <a:prstGeom prst="rect">
            <a:avLst/>
          </a:prstGeom>
          <a:solidFill>
            <a:srgbClr val="F0EADC"/>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588933" y="1828800"/>
            <a:ext cx="4572001" cy="1581150"/>
          </a:xfrm>
          <a:prstGeom prst="rect">
            <a:avLst/>
          </a:prstGeom>
          <a:solidFill>
            <a:srgbClr val="F0EADC"/>
          </a:solidFill>
          <a:ln>
            <a:solidFill>
              <a:srgbClr val="78A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ntent Placeholder 16"/>
          <p:cNvSpPr>
            <a:spLocks noGrp="1"/>
          </p:cNvSpPr>
          <p:nvPr>
            <p:ph sz="quarter" idx="10" hasCustomPrompt="1"/>
          </p:nvPr>
        </p:nvSpPr>
        <p:spPr>
          <a:xfrm>
            <a:off x="4876800" y="3581400"/>
            <a:ext cx="3962400" cy="1219200"/>
          </a:xfrm>
          <a:prstGeom prst="rect">
            <a:avLst/>
          </a:prstGeom>
        </p:spPr>
        <p:txBody>
          <a:bodyPr/>
          <a:lstStyle>
            <a:lvl1pPr marL="228600" indent="-228600">
              <a:defRPr sz="2000">
                <a:solidFill>
                  <a:srgbClr val="003A78"/>
                </a:solidFill>
              </a:defRPr>
            </a:lvl1pPr>
          </a:lstStyle>
          <a:p>
            <a:pPr lvl="0"/>
            <a:r>
              <a:rPr lang="en-US" dirty="0" smtClean="0"/>
              <a:t>Click to edit text</a:t>
            </a:r>
          </a:p>
        </p:txBody>
      </p:sp>
      <p:pic>
        <p:nvPicPr>
          <p:cNvPr id="18" name="Picture 1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sp>
        <p:nvSpPr>
          <p:cNvPr id="1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cxnSp>
        <p:nvCxnSpPr>
          <p:cNvPr id="21" name="Straight Connector 20"/>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22" name="Picture 21"/>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cxnSp>
        <p:nvCxnSpPr>
          <p:cNvPr id="23" name="Straight Connector 22"/>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userDrawn="1"/>
        </p:nvGrpSpPr>
        <p:grpSpPr>
          <a:xfrm>
            <a:off x="7740233" y="6336972"/>
            <a:ext cx="1399539" cy="494594"/>
            <a:chOff x="7740233" y="6336972"/>
            <a:chExt cx="1399539" cy="494594"/>
          </a:xfrm>
        </p:grpSpPr>
        <p:sp>
          <p:nvSpPr>
            <p:cNvPr id="16" name="Rectangle 15"/>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24" name="Rectangle 23"/>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25" name="Group 24"/>
            <p:cNvGrpSpPr/>
            <p:nvPr/>
          </p:nvGrpSpPr>
          <p:grpSpPr>
            <a:xfrm>
              <a:off x="7740233" y="6413546"/>
              <a:ext cx="354457" cy="350649"/>
              <a:chOff x="7752933" y="6426246"/>
              <a:chExt cx="354457" cy="350649"/>
            </a:xfrm>
          </p:grpSpPr>
          <p:sp>
            <p:nvSpPr>
              <p:cNvPr id="26" name="Dodecagon 25"/>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Dodecagon 34"/>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Dodecagon 35"/>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Dodecagon 36"/>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Dodecagon 37"/>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Dodecagon 38"/>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Dodecagon 39"/>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Dodecagon 40"/>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Dodecagon 41"/>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Dodecagon 42"/>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1" name="Oval 60"/>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2" name="Oval 61"/>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3" name="Oval 62"/>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4" name="Oval 63"/>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5" name="Oval 64"/>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6" name="Oval 65"/>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7" name="Oval 66"/>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8" name="Oval 67"/>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9" name="Oval 68"/>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C">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2794000"/>
            <a:ext cx="9143999" cy="1295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806700"/>
            <a:ext cx="8686800" cy="1274826"/>
          </a:xfrm>
          <a:prstGeom prst="rect">
            <a:avLst/>
          </a:prstGeom>
        </p:spPr>
        <p:txBody>
          <a:bodyPr tIns="0" anchor="ctr">
            <a:normAutofit/>
          </a:bodyPr>
          <a:lstStyle>
            <a:lvl1pPr algn="ctr">
              <a:defRPr sz="3200" b="0" cap="none">
                <a:solidFill>
                  <a:schemeClr val="tx2"/>
                </a:solidFill>
              </a:defRPr>
            </a:lvl1pPr>
          </a:lstStyle>
          <a:p>
            <a:r>
              <a:rPr lang="en-US" dirty="0" smtClean="0"/>
              <a:t>Click To Edit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extLst>
      <p:ext uri="{BB962C8B-B14F-4D97-AF65-F5344CB8AC3E}">
        <p14:creationId xmlns:p14="http://schemas.microsoft.com/office/powerpoint/2010/main" val="22448731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D">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1828800"/>
            <a:ext cx="9143999" cy="3200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705100"/>
            <a:ext cx="8686800" cy="1457706"/>
          </a:xfrm>
          <a:prstGeom prst="rect">
            <a:avLst/>
          </a:prstGeom>
        </p:spPr>
        <p:txBody>
          <a:bodyPr tIns="0" anchor="ctr">
            <a:normAutofit/>
          </a:bodyPr>
          <a:lstStyle>
            <a:lvl1pPr algn="ctr">
              <a:lnSpc>
                <a:spcPts val="3600"/>
              </a:lnSpc>
              <a:spcBef>
                <a:spcPts val="800"/>
              </a:spcBef>
              <a:defRPr sz="3200" b="0" cap="none">
                <a:solidFill>
                  <a:schemeClr val="tx2"/>
                </a:solidFill>
              </a:defRPr>
            </a:lvl1pPr>
          </a:lstStyle>
          <a:p>
            <a:r>
              <a:rPr lang="en-US" dirty="0" smtClean="0"/>
              <a:t>Click To Edit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5" name="Title 1"/>
          <p:cNvSpPr txBox="1">
            <a:spLocks/>
          </p:cNvSpPr>
          <p:nvPr userDrawn="1"/>
        </p:nvSpPr>
        <p:spPr>
          <a:xfrm>
            <a:off x="228600" y="-4763"/>
            <a:ext cx="8610600" cy="309563"/>
          </a:xfrm>
          <a:prstGeom prst="rect">
            <a:avLst/>
          </a:prstGeom>
        </p:spPr>
        <p:txBody>
          <a:bodyPr tIns="0" anchor="ctr">
            <a:noAutofit/>
          </a:bodyPr>
          <a:lstStyle>
            <a:lvl1pPr algn="ctr" defTabSz="914400" rtl="0" eaLnBrk="1" latinLnBrk="0" hangingPunct="1">
              <a:spcBef>
                <a:spcPct val="0"/>
              </a:spcBef>
              <a:buNone/>
              <a:defRPr sz="3200" b="0" kern="1200" cap="none">
                <a:solidFill>
                  <a:schemeClr val="tx2"/>
                </a:solidFill>
                <a:latin typeface="+mj-lt"/>
                <a:ea typeface="+mj-ea"/>
                <a:cs typeface="+mj-cs"/>
              </a:defRPr>
            </a:lvl1pPr>
          </a:lstStyle>
          <a:p>
            <a:pPr algn="l"/>
            <a:endParaRPr lang="en-US" sz="1600" dirty="0">
              <a:solidFill>
                <a:srgbClr val="D3E5FF"/>
              </a:solidFill>
            </a:endParaRPr>
          </a:p>
        </p:txBody>
      </p:sp>
      <p:sp>
        <p:nvSpPr>
          <p:cNvPr id="66" name="Text Placeholder 2"/>
          <p:cNvSpPr>
            <a:spLocks noGrp="1"/>
          </p:cNvSpPr>
          <p:nvPr>
            <p:ph type="body" idx="1" hasCustomPrompt="1"/>
          </p:nvPr>
        </p:nvSpPr>
        <p:spPr>
          <a:xfrm>
            <a:off x="0" y="-9525"/>
            <a:ext cx="8839200" cy="304800"/>
          </a:xfrm>
          <a:prstGeom prst="rect">
            <a:avLst/>
          </a:prstGeom>
        </p:spPr>
        <p:txBody>
          <a:bodyPr lIns="274320" anchor="b">
            <a:normAutofit/>
          </a:bodyPr>
          <a:lstStyle>
            <a:lvl1pPr marL="0" indent="0">
              <a:buNone/>
              <a:defRPr sz="1200" b="0" baseline="0">
                <a:solidFill>
                  <a:srgbClr val="D3E5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Tree>
    <p:extLst>
      <p:ext uri="{BB962C8B-B14F-4D97-AF65-F5344CB8AC3E}">
        <p14:creationId xmlns:p14="http://schemas.microsoft.com/office/powerpoint/2010/main" val="1444224999"/>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ection Divider D">
    <p:spTree>
      <p:nvGrpSpPr>
        <p:cNvPr id="1" name=""/>
        <p:cNvGrpSpPr/>
        <p:nvPr/>
      </p:nvGrpSpPr>
      <p:grpSpPr>
        <a:xfrm>
          <a:off x="0" y="0"/>
          <a:ext cx="0" cy="0"/>
          <a:chOff x="0" y="0"/>
          <a:chExt cx="0" cy="0"/>
        </a:xfrm>
      </p:grpSpPr>
      <p:pic>
        <p:nvPicPr>
          <p:cNvPr id="13" name="Picture 12"/>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828798"/>
          </a:xfrm>
          <a:prstGeom prst="rect">
            <a:avLst/>
          </a:prstGeom>
        </p:spPr>
      </p:pic>
      <p:pic>
        <p:nvPicPr>
          <p:cNvPr id="14" name="Picture 13"/>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flipH="1">
            <a:off x="0" y="5029202"/>
            <a:ext cx="9157371" cy="1828798"/>
          </a:xfrm>
          <a:prstGeom prst="rect">
            <a:avLst/>
          </a:prstGeom>
        </p:spPr>
      </p:pic>
      <p:sp>
        <p:nvSpPr>
          <p:cNvPr id="12" name="Title 4"/>
          <p:cNvSpPr txBox="1">
            <a:spLocks/>
          </p:cNvSpPr>
          <p:nvPr userDrawn="1"/>
        </p:nvSpPr>
        <p:spPr>
          <a:xfrm>
            <a:off x="0" y="1828800"/>
            <a:ext cx="9143999" cy="3200400"/>
          </a:xfrm>
          <a:prstGeom prst="rect">
            <a:avLst/>
          </a:prstGeom>
          <a:solidFill>
            <a:srgbClr val="F0EADC"/>
          </a:solidFill>
        </p:spPr>
        <p:txBody>
          <a:bodyPr tIns="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
        <p:nvSpPr>
          <p:cNvPr id="2" name="Title 1"/>
          <p:cNvSpPr>
            <a:spLocks noGrp="1"/>
          </p:cNvSpPr>
          <p:nvPr>
            <p:ph type="title" hasCustomPrompt="1"/>
          </p:nvPr>
        </p:nvSpPr>
        <p:spPr>
          <a:xfrm>
            <a:off x="241301" y="2705100"/>
            <a:ext cx="8686800" cy="1640586"/>
          </a:xfrm>
          <a:prstGeom prst="rect">
            <a:avLst/>
          </a:prstGeom>
        </p:spPr>
        <p:txBody>
          <a:bodyPr tIns="0" anchor="ctr">
            <a:normAutofit/>
          </a:bodyPr>
          <a:lstStyle>
            <a:lvl1pPr algn="ctr">
              <a:lnSpc>
                <a:spcPts val="2800"/>
              </a:lnSpc>
              <a:spcBef>
                <a:spcPts val="1800"/>
              </a:spcBef>
              <a:defRPr sz="3200" b="0" cap="none">
                <a:solidFill>
                  <a:schemeClr val="tx2"/>
                </a:solidFill>
              </a:defRPr>
            </a:lvl1pPr>
          </a:lstStyle>
          <a:p>
            <a:r>
              <a:rPr lang="en-US" dirty="0" smtClean="0"/>
              <a:t>Two-Line Title</a:t>
            </a:r>
            <a:endParaRPr lang="en-US" dirty="0"/>
          </a:p>
        </p:txBody>
      </p:sp>
      <p:cxnSp>
        <p:nvCxnSpPr>
          <p:cNvPr id="15" name="Straight Connector 14"/>
          <p:cNvCxnSpPr/>
          <p:nvPr userDrawn="1"/>
        </p:nvCxnSpPr>
        <p:spPr>
          <a:xfrm>
            <a:off x="1" y="5040312"/>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1" y="1822978"/>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nvGrpSpPr>
          <p:cNvPr id="8" name="Group 7"/>
          <p:cNvGrpSpPr/>
          <p:nvPr userDrawn="1"/>
        </p:nvGrpSpPr>
        <p:grpSpPr>
          <a:xfrm>
            <a:off x="7740233" y="6336972"/>
            <a:ext cx="1399539" cy="494594"/>
            <a:chOff x="7740233" y="6336972"/>
            <a:chExt cx="1399539" cy="494594"/>
          </a:xfrm>
        </p:grpSpPr>
        <p:sp>
          <p:nvSpPr>
            <p:cNvPr id="9" name="Rectangle 8"/>
            <p:cNvSpPr/>
            <p:nvPr/>
          </p:nvSpPr>
          <p:spPr>
            <a:xfrm>
              <a:off x="7994114" y="63369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b="0" dirty="0" smtClean="0">
                  <a:solidFill>
                    <a:srgbClr val="FFFFFF"/>
                  </a:solidFill>
                  <a:latin typeface="Myriad Pro"/>
                  <a:cs typeface="Myriad Pro"/>
                </a:rPr>
                <a:t>Hepatitis</a:t>
              </a:r>
              <a:endParaRPr lang="en-US" sz="1800" b="0" dirty="0">
                <a:solidFill>
                  <a:srgbClr val="FFFFFF"/>
                </a:solidFill>
                <a:latin typeface="Myriad Pro"/>
                <a:cs typeface="Myriad Pro"/>
              </a:endParaRPr>
            </a:p>
          </p:txBody>
        </p:sp>
        <p:sp>
          <p:nvSpPr>
            <p:cNvPr id="10" name="Rectangle 9"/>
            <p:cNvSpPr/>
            <p:nvPr/>
          </p:nvSpPr>
          <p:spPr>
            <a:xfrm>
              <a:off x="8102609" y="65267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25858"/>
                  </a:solidFill>
                  <a:latin typeface="Myriad Pro"/>
                  <a:cs typeface="Myriad Pro"/>
                </a:rPr>
                <a:t>web study</a:t>
              </a:r>
              <a:endParaRPr lang="en-US" sz="1300" dirty="0">
                <a:solidFill>
                  <a:srgbClr val="C25858"/>
                </a:solidFill>
                <a:latin typeface="Myriad Pro"/>
                <a:cs typeface="Myriad Pro"/>
              </a:endParaRPr>
            </a:p>
          </p:txBody>
        </p:sp>
        <p:grpSp>
          <p:nvGrpSpPr>
            <p:cNvPr id="11" name="Group 10"/>
            <p:cNvGrpSpPr/>
            <p:nvPr/>
          </p:nvGrpSpPr>
          <p:grpSpPr>
            <a:xfrm>
              <a:off x="7740233" y="6413546"/>
              <a:ext cx="354457" cy="350649"/>
              <a:chOff x="7752933" y="6426246"/>
              <a:chExt cx="354457" cy="350649"/>
            </a:xfrm>
          </p:grpSpPr>
          <p:sp>
            <p:nvSpPr>
              <p:cNvPr id="17" name="Dodecagon 16"/>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Dodecagon 25"/>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Dodecagon 26"/>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Dodecagon 27"/>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Dodecagon 28"/>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Dodecagon 29"/>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Dodecagon 30"/>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Dodecagon 31"/>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Dodecagon 32"/>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Dodecagon 33"/>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2" name="Oval 51"/>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Oval 52"/>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4" name="Oval 53"/>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5" name="Oval 54"/>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6" name="Oval 55"/>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7" name="Oval 56"/>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8" name="Oval 57"/>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9" name="Oval 58"/>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
        <p:nvSpPr>
          <p:cNvPr id="61"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2"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64" name="Text Placeholder 2"/>
          <p:cNvSpPr>
            <a:spLocks noGrp="1"/>
          </p:cNvSpPr>
          <p:nvPr>
            <p:ph type="body" idx="1" hasCustomPrompt="1"/>
          </p:nvPr>
        </p:nvSpPr>
        <p:spPr>
          <a:xfrm>
            <a:off x="0" y="-9525"/>
            <a:ext cx="8839200" cy="304800"/>
          </a:xfrm>
          <a:prstGeom prst="rect">
            <a:avLst/>
          </a:prstGeom>
        </p:spPr>
        <p:txBody>
          <a:bodyPr lIns="274320" anchor="b">
            <a:normAutofit/>
          </a:bodyPr>
          <a:lstStyle>
            <a:lvl1pPr marL="0" indent="0">
              <a:buNone/>
              <a:defRPr sz="1200" b="0" baseline="0">
                <a:solidFill>
                  <a:srgbClr val="D3E5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ADD SECTION TOPIC (OPTIONAL)</a:t>
            </a:r>
          </a:p>
        </p:txBody>
      </p:sp>
    </p:spTree>
    <p:extLst>
      <p:ext uri="{BB962C8B-B14F-4D97-AF65-F5344CB8AC3E}">
        <p14:creationId xmlns:p14="http://schemas.microsoft.com/office/powerpoint/2010/main" val="1179923076"/>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Slide: click to add title</a:t>
            </a:r>
            <a:endParaRPr lang="en-US" dirty="0"/>
          </a:p>
        </p:txBody>
      </p:sp>
      <p:sp>
        <p:nvSpPr>
          <p:cNvPr id="4" name="Content Placeholder 3"/>
          <p:cNvSpPr>
            <a:spLocks noGrp="1"/>
          </p:cNvSpPr>
          <p:nvPr>
            <p:ph sz="half" idx="2" hasCustomPrompt="1"/>
          </p:nvPr>
        </p:nvSpPr>
        <p:spPr>
          <a:xfrm>
            <a:off x="323850" y="1587500"/>
            <a:ext cx="8515350" cy="4800600"/>
          </a:xfrm>
          <a:prstGeom prst="rect">
            <a:avLst/>
          </a:prstGeom>
        </p:spPr>
        <p:txBody>
          <a:bodyPr anchor="t" anchorCtr="0">
            <a:normAutofit/>
          </a:bodyPr>
          <a:lstStyle>
            <a:lvl1pPr marL="228600" indent="-228600">
              <a:lnSpc>
                <a:spcPts val="2800"/>
              </a:lnSpc>
              <a:spcBef>
                <a:spcPts val="800"/>
              </a:spcBef>
              <a:buClr>
                <a:schemeClr val="tx2"/>
              </a:buClr>
              <a:defRPr sz="2400">
                <a:solidFill>
                  <a:srgbClr val="000000"/>
                </a:solidFill>
              </a:defRPr>
            </a:lvl1pPr>
            <a:lvl2pPr marL="400050" indent="-171450">
              <a:lnSpc>
                <a:spcPts val="2800"/>
              </a:lnSpc>
              <a:spcBef>
                <a:spcPts val="800"/>
              </a:spcBef>
              <a:buClr>
                <a:schemeClr val="tx2"/>
              </a:buClr>
              <a:buFont typeface="Arial" pitchFamily="34" charset="0"/>
              <a:buChar char="-"/>
              <a:defRPr sz="2400">
                <a:solidFill>
                  <a:srgbClr val="000000"/>
                </a:solidFill>
              </a:defRPr>
            </a:lvl2pPr>
            <a:lvl3pPr>
              <a:lnSpc>
                <a:spcPts val="2800"/>
              </a:lnSpc>
              <a:spcBef>
                <a:spcPts val="800"/>
              </a:spcBef>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p:txBody>
      </p:sp>
      <p:sp>
        <p:nvSpPr>
          <p:cNvPr id="9"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7" name="Straight Connector 16"/>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Data/Image">
    <p:spTree>
      <p:nvGrpSpPr>
        <p:cNvPr id="1" name=""/>
        <p:cNvGrpSpPr/>
        <p:nvPr/>
      </p:nvGrpSpPr>
      <p:grpSpPr>
        <a:xfrm>
          <a:off x="0" y="0"/>
          <a:ext cx="0" cy="0"/>
          <a:chOff x="0" y="0"/>
          <a:chExt cx="0" cy="0"/>
        </a:xfrm>
      </p:grpSpPr>
      <p:pic>
        <p:nvPicPr>
          <p:cNvPr id="16" name="Picture 15"/>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14"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baseline="0">
                <a:solidFill>
                  <a:schemeClr val="bg1"/>
                </a:solidFill>
              </a:defRPr>
            </a:lvl1pPr>
          </a:lstStyle>
          <a:p>
            <a:r>
              <a:rPr lang="en-US" dirty="0" smtClean="0"/>
              <a:t>Text and Data/Image Slide: click to add title</a:t>
            </a:r>
            <a:endParaRPr lang="en-US" dirty="0"/>
          </a:p>
        </p:txBody>
      </p:sp>
      <p:sp>
        <p:nvSpPr>
          <p:cNvPr id="4" name="Content Placeholder 3"/>
          <p:cNvSpPr>
            <a:spLocks noGrp="1"/>
          </p:cNvSpPr>
          <p:nvPr>
            <p:ph sz="half" idx="2" hasCustomPrompt="1"/>
          </p:nvPr>
        </p:nvSpPr>
        <p:spPr>
          <a:xfrm>
            <a:off x="323850" y="1587500"/>
            <a:ext cx="4095750" cy="4800600"/>
          </a:xfrm>
          <a:prstGeom prst="rect">
            <a:avLst/>
          </a:prstGeom>
        </p:spPr>
        <p:txBody>
          <a:bodyPr anchor="t" anchorCtr="0">
            <a:normAutofit/>
          </a:bodyPr>
          <a:lstStyle>
            <a:lvl1pPr marL="228600" indent="-228600">
              <a:lnSpc>
                <a:spcPts val="2800"/>
              </a:lnSpc>
              <a:spcBef>
                <a:spcPts val="800"/>
              </a:spcBef>
              <a:buClr>
                <a:schemeClr val="tx2"/>
              </a:buClr>
              <a:defRPr sz="2400">
                <a:solidFill>
                  <a:srgbClr val="000000"/>
                </a:solidFill>
              </a:defRPr>
            </a:lvl1pPr>
            <a:lvl2pPr marL="400050" indent="-171450">
              <a:lnSpc>
                <a:spcPts val="2800"/>
              </a:lnSpc>
              <a:spcBef>
                <a:spcPts val="800"/>
              </a:spcBef>
              <a:buClr>
                <a:schemeClr val="tx2"/>
              </a:buClr>
              <a:buFont typeface="Arial" pitchFamily="34" charset="0"/>
              <a:buChar char="-"/>
              <a:defRPr sz="2400">
                <a:solidFill>
                  <a:srgbClr val="000000"/>
                </a:solidFill>
              </a:defRPr>
            </a:lvl2pPr>
            <a:lvl3pPr>
              <a:lnSpc>
                <a:spcPts val="2800"/>
              </a:lnSpc>
              <a:spcBef>
                <a:spcPts val="800"/>
              </a:spcBef>
              <a:defRPr sz="1600">
                <a:solidFill>
                  <a:srgbClr val="000000"/>
                </a:solidFill>
              </a:defRPr>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first level text</a:t>
            </a:r>
          </a:p>
          <a:p>
            <a:pPr lvl="1"/>
            <a:r>
              <a:rPr lang="en-US" dirty="0" smtClean="0"/>
              <a:t>Second level</a:t>
            </a:r>
          </a:p>
        </p:txBody>
      </p:sp>
      <p:sp>
        <p:nvSpPr>
          <p:cNvPr id="9"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cxnSp>
        <p:nvCxnSpPr>
          <p:cNvPr id="17" name="Straight Connector 16"/>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54260036"/>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c 1 Line Title">
    <p:spTree>
      <p:nvGrpSpPr>
        <p:cNvPr id="1" name=""/>
        <p:cNvGrpSpPr/>
        <p:nvPr/>
      </p:nvGrpSpPr>
      <p:grpSpPr>
        <a:xfrm>
          <a:off x="0" y="0"/>
          <a:ext cx="0" cy="0"/>
          <a:chOff x="0" y="0"/>
          <a:chExt cx="0" cy="0"/>
        </a:xfrm>
      </p:grpSpPr>
      <p:pic>
        <p:nvPicPr>
          <p:cNvPr id="8" name="Picture 7"/>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9157371" cy="1280160"/>
          </a:xfrm>
          <a:prstGeom prst="rect">
            <a:avLst/>
          </a:prstGeom>
        </p:spPr>
      </p:pic>
      <p:sp>
        <p:nvSpPr>
          <p:cNvPr id="5" name="Content Placeholder 4"/>
          <p:cNvSpPr>
            <a:spLocks noGrp="1"/>
          </p:cNvSpPr>
          <p:nvPr>
            <p:ph sz="quarter" idx="13" hasCustomPrompt="1"/>
          </p:nvPr>
        </p:nvSpPr>
        <p:spPr>
          <a:xfrm>
            <a:off x="304801" y="6461760"/>
            <a:ext cx="7382254" cy="320040"/>
          </a:xfrm>
          <a:prstGeom prst="rect">
            <a:avLst/>
          </a:prstGeom>
        </p:spPr>
        <p:txBody>
          <a:bodyPr vert="horz" anchor="ctr"/>
          <a:lstStyle>
            <a:lvl1pPr marL="0" indent="0">
              <a:buNone/>
              <a:defRPr sz="1400" b="1">
                <a:solidFill>
                  <a:srgbClr val="285078"/>
                </a:solidFill>
                <a:latin typeface="Arial"/>
                <a:cs typeface="Arial"/>
              </a:defRPr>
            </a:lvl1pPr>
          </a:lstStyle>
          <a:p>
            <a:pPr lvl="0"/>
            <a:r>
              <a:rPr lang="en-US" dirty="0" smtClean="0"/>
              <a:t>Click to Add Source</a:t>
            </a:r>
            <a:endParaRPr lang="en-US" dirty="0"/>
          </a:p>
        </p:txBody>
      </p:sp>
      <p:sp>
        <p:nvSpPr>
          <p:cNvPr id="9" name="Text Placeholder 19"/>
          <p:cNvSpPr>
            <a:spLocks/>
          </p:cNvSpPr>
          <p:nvPr userDrawn="1"/>
        </p:nvSpPr>
        <p:spPr bwMode="invGray">
          <a:xfrm>
            <a:off x="0" y="-12701"/>
            <a:ext cx="9162288" cy="316990"/>
          </a:xfrm>
          <a:prstGeom prst="rect">
            <a:avLst/>
          </a:prstGeom>
          <a:solidFill>
            <a:srgbClr val="002B3E"/>
          </a:solidFill>
          <a:ln w="9525">
            <a:noFill/>
            <a:miter lim="800000"/>
            <a:headEnd/>
            <a:tailEnd/>
          </a:ln>
        </p:spPr>
        <p:txBody>
          <a:bodyPr anchor="ctr">
            <a:prstTxWarp prst="textNoShape">
              <a:avLst/>
            </a:prstTxWarp>
          </a:bodyPr>
          <a:lstStyle/>
          <a:p>
            <a:pPr marL="342900" indent="-342900" defTabSz="457200">
              <a:lnSpc>
                <a:spcPct val="60000"/>
              </a:lnSpc>
              <a:buClr>
                <a:srgbClr val="7592A4"/>
              </a:buClr>
              <a:buFont typeface="Arial" pitchFamily="-110" charset="0"/>
              <a:buNone/>
            </a:pPr>
            <a:endParaRPr lang="en-US" sz="1400" dirty="0">
              <a:solidFill>
                <a:schemeClr val="bg1"/>
              </a:solidFill>
              <a:latin typeface="Arial" pitchFamily="-110" charset="0"/>
              <a:ea typeface="ＭＳ Ｐゴシック" pitchFamily="-110" charset="-128"/>
              <a:cs typeface="ＭＳ Ｐゴシック" pitchFamily="-110" charset="-128"/>
            </a:endParaRPr>
          </a:p>
        </p:txBody>
      </p:sp>
      <p:sp>
        <p:nvSpPr>
          <p:cNvPr id="2" name="Title 1"/>
          <p:cNvSpPr>
            <a:spLocks noGrp="1"/>
          </p:cNvSpPr>
          <p:nvPr>
            <p:ph type="title" hasCustomPrompt="1"/>
          </p:nvPr>
        </p:nvSpPr>
        <p:spPr>
          <a:xfrm>
            <a:off x="323850" y="304800"/>
            <a:ext cx="8515350" cy="990600"/>
          </a:xfrm>
          <a:prstGeom prst="rect">
            <a:avLst/>
          </a:prstGeom>
        </p:spPr>
        <p:txBody>
          <a:bodyPr anchor="ctr" anchorCtr="0">
            <a:normAutofit/>
          </a:bodyPr>
          <a:lstStyle>
            <a:lvl1pPr>
              <a:defRPr sz="2800">
                <a:solidFill>
                  <a:schemeClr val="bg1"/>
                </a:solidFill>
              </a:defRPr>
            </a:lvl1pPr>
          </a:lstStyle>
          <a:p>
            <a:r>
              <a:rPr lang="en-US" dirty="0" smtClean="0"/>
              <a:t>Data/Image Slide One Line Title: click to add title</a:t>
            </a:r>
            <a:endParaRPr lang="en-US" dirty="0"/>
          </a:p>
        </p:txBody>
      </p:sp>
      <p:cxnSp>
        <p:nvCxnSpPr>
          <p:cNvPr id="10" name="Straight Connector 9"/>
          <p:cNvCxnSpPr/>
          <p:nvPr userDrawn="1"/>
        </p:nvCxnSpPr>
        <p:spPr>
          <a:xfrm>
            <a:off x="1" y="1282700"/>
            <a:ext cx="9158733" cy="1588"/>
          </a:xfrm>
          <a:prstGeom prst="line">
            <a:avLst/>
          </a:prstGeom>
          <a:ln w="25400" cap="flat" cmpd="sng" algn="ctr">
            <a:solidFill>
              <a:srgbClr val="C0504D"/>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 name="Group 3"/>
          <p:cNvGrpSpPr/>
          <p:nvPr userDrawn="1"/>
        </p:nvGrpSpPr>
        <p:grpSpPr>
          <a:xfrm>
            <a:off x="7740233" y="6336972"/>
            <a:ext cx="1399539" cy="494594"/>
            <a:chOff x="7752933" y="6349672"/>
            <a:chExt cx="1399539" cy="494594"/>
          </a:xfrm>
        </p:grpSpPr>
        <p:sp>
          <p:nvSpPr>
            <p:cNvPr id="5" name="Rectangle 4"/>
            <p:cNvSpPr/>
            <p:nvPr/>
          </p:nvSpPr>
          <p:spPr>
            <a:xfrm>
              <a:off x="8006814" y="6349672"/>
              <a:ext cx="1136904"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800" dirty="0" smtClean="0">
                  <a:solidFill>
                    <a:srgbClr val="1B2328"/>
                  </a:solidFill>
                  <a:latin typeface="Myriad Pro"/>
                  <a:cs typeface="Myriad Pro"/>
                </a:rPr>
                <a:t>Hepatitis</a:t>
              </a:r>
              <a:endParaRPr lang="en-US" sz="1800" dirty="0">
                <a:solidFill>
                  <a:srgbClr val="1B2328"/>
                </a:solidFill>
                <a:latin typeface="Myriad Pro"/>
                <a:cs typeface="Myriad Pro"/>
              </a:endParaRPr>
            </a:p>
          </p:txBody>
        </p:sp>
        <p:sp>
          <p:nvSpPr>
            <p:cNvPr id="6" name="Rectangle 5"/>
            <p:cNvSpPr/>
            <p:nvPr/>
          </p:nvSpPr>
          <p:spPr>
            <a:xfrm>
              <a:off x="8115309" y="6539466"/>
              <a:ext cx="1037163" cy="304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smtClean="0">
                  <a:solidFill>
                    <a:srgbClr val="CE3729"/>
                  </a:solidFill>
                  <a:latin typeface="Myriad Pro"/>
                  <a:cs typeface="Myriad Pro"/>
                </a:rPr>
                <a:t>web study</a:t>
              </a:r>
              <a:endParaRPr lang="en-US" sz="1300" dirty="0">
                <a:solidFill>
                  <a:srgbClr val="CE3729"/>
                </a:solidFill>
                <a:latin typeface="Myriad Pro"/>
                <a:cs typeface="Myriad Pro"/>
              </a:endParaRPr>
            </a:p>
          </p:txBody>
        </p:sp>
        <p:grpSp>
          <p:nvGrpSpPr>
            <p:cNvPr id="7" name="Group 6"/>
            <p:cNvGrpSpPr/>
            <p:nvPr/>
          </p:nvGrpSpPr>
          <p:grpSpPr>
            <a:xfrm>
              <a:off x="7752933" y="6426246"/>
              <a:ext cx="354457" cy="350649"/>
              <a:chOff x="7752933" y="6426246"/>
              <a:chExt cx="354457" cy="350649"/>
            </a:xfrm>
          </p:grpSpPr>
          <p:sp>
            <p:nvSpPr>
              <p:cNvPr id="8" name="Dodecagon 7"/>
              <p:cNvSpPr>
                <a:spLocks noChangeAspect="1"/>
              </p:cNvSpPr>
              <p:nvPr/>
            </p:nvSpPr>
            <p:spPr>
              <a:xfrm>
                <a:off x="7921208" y="64262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Dodecagon 8"/>
              <p:cNvSpPr>
                <a:spLocks noChangeAspect="1"/>
              </p:cNvSpPr>
              <p:nvPr/>
            </p:nvSpPr>
            <p:spPr>
              <a:xfrm>
                <a:off x="785770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Dodecagon 9"/>
              <p:cNvSpPr>
                <a:spLocks noChangeAspect="1"/>
              </p:cNvSpPr>
              <p:nvPr/>
            </p:nvSpPr>
            <p:spPr>
              <a:xfrm>
                <a:off x="7978358" y="64389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Dodecagon 10"/>
              <p:cNvSpPr>
                <a:spLocks noChangeAspect="1"/>
              </p:cNvSpPr>
              <p:nvPr/>
            </p:nvSpPr>
            <p:spPr>
              <a:xfrm>
                <a:off x="8032333" y="64719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Dodecagon 11"/>
              <p:cNvSpPr>
                <a:spLocks noChangeAspect="1"/>
              </p:cNvSpPr>
              <p:nvPr/>
            </p:nvSpPr>
            <p:spPr>
              <a:xfrm>
                <a:off x="8068529" y="6525942"/>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Dodecagon 12"/>
              <p:cNvSpPr>
                <a:spLocks noChangeAspect="1"/>
              </p:cNvSpPr>
              <p:nvPr/>
            </p:nvSpPr>
            <p:spPr>
              <a:xfrm>
                <a:off x="8079958" y="65862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Dodecagon 13"/>
              <p:cNvSpPr>
                <a:spLocks noChangeAspect="1"/>
              </p:cNvSpPr>
              <p:nvPr/>
            </p:nvSpPr>
            <p:spPr>
              <a:xfrm>
                <a:off x="7806908" y="64738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Dodecagon 14"/>
              <p:cNvSpPr>
                <a:spLocks noChangeAspect="1"/>
              </p:cNvSpPr>
              <p:nvPr/>
            </p:nvSpPr>
            <p:spPr>
              <a:xfrm>
                <a:off x="8067258" y="66516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Dodecagon 15"/>
              <p:cNvSpPr>
                <a:spLocks noChangeAspect="1"/>
              </p:cNvSpPr>
              <p:nvPr/>
            </p:nvSpPr>
            <p:spPr>
              <a:xfrm>
                <a:off x="7768808" y="65278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Dodecagon 16"/>
              <p:cNvSpPr>
                <a:spLocks noChangeAspect="1"/>
              </p:cNvSpPr>
              <p:nvPr/>
            </p:nvSpPr>
            <p:spPr>
              <a:xfrm>
                <a:off x="8035508" y="67056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8" name="Dodecagon 17"/>
              <p:cNvSpPr>
                <a:spLocks noChangeAspect="1"/>
              </p:cNvSpPr>
              <p:nvPr/>
            </p:nvSpPr>
            <p:spPr>
              <a:xfrm>
                <a:off x="7981533" y="6738667"/>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Dodecagon 18"/>
              <p:cNvSpPr>
                <a:spLocks noChangeAspect="1"/>
              </p:cNvSpPr>
              <p:nvPr/>
            </p:nvSpPr>
            <p:spPr>
              <a:xfrm>
                <a:off x="7921208" y="6749463"/>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 name="Dodecagon 19"/>
              <p:cNvSpPr>
                <a:spLocks noChangeAspect="1"/>
              </p:cNvSpPr>
              <p:nvPr/>
            </p:nvSpPr>
            <p:spPr>
              <a:xfrm>
                <a:off x="7857708" y="6740571"/>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Dodecagon 20"/>
              <p:cNvSpPr>
                <a:spLocks noChangeAspect="1"/>
              </p:cNvSpPr>
              <p:nvPr/>
            </p:nvSpPr>
            <p:spPr>
              <a:xfrm>
                <a:off x="7803733" y="6703104"/>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Dodecagon 21"/>
              <p:cNvSpPr>
                <a:spLocks noChangeAspect="1"/>
              </p:cNvSpPr>
              <p:nvPr/>
            </p:nvSpPr>
            <p:spPr>
              <a:xfrm>
                <a:off x="7752933" y="659134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3" name="Dodecagon 22"/>
              <p:cNvSpPr>
                <a:spLocks noChangeAspect="1"/>
              </p:cNvSpPr>
              <p:nvPr/>
            </p:nvSpPr>
            <p:spPr>
              <a:xfrm>
                <a:off x="7768808" y="6648496"/>
                <a:ext cx="27432" cy="27432"/>
              </a:xfrm>
              <a:prstGeom prst="dodecagon">
                <a:avLst/>
              </a:prstGeom>
              <a:solidFill>
                <a:srgbClr val="659C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Dodecagon 23"/>
              <p:cNvSpPr>
                <a:spLocks noChangeAspect="1"/>
              </p:cNvSpPr>
              <p:nvPr/>
            </p:nvSpPr>
            <p:spPr>
              <a:xfrm>
                <a:off x="7886283"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Dodecagon 24"/>
              <p:cNvSpPr>
                <a:spLocks noChangeAspect="1"/>
              </p:cNvSpPr>
              <p:nvPr/>
            </p:nvSpPr>
            <p:spPr>
              <a:xfrm>
                <a:off x="7952958" y="6581821"/>
                <a:ext cx="32004" cy="32004"/>
              </a:xfrm>
              <a:prstGeom prst="dodecagon">
                <a:avLst/>
              </a:prstGeom>
              <a:solidFill>
                <a:srgbClr val="CB39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6" name="Oval 25"/>
              <p:cNvSpPr>
                <a:spLocks noChangeAspect="1"/>
              </p:cNvSpPr>
              <p:nvPr/>
            </p:nvSpPr>
            <p:spPr>
              <a:xfrm rot="2305559" flipH="1" flipV="1">
                <a:off x="7916243" y="6531622"/>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Oval 26"/>
              <p:cNvSpPr>
                <a:spLocks noChangeAspect="1"/>
              </p:cNvSpPr>
              <p:nvPr/>
            </p:nvSpPr>
            <p:spPr>
              <a:xfrm rot="2305559" flipH="1" flipV="1">
                <a:off x="7919418" y="6635339"/>
                <a:ext cx="32004" cy="32004"/>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Oval 27"/>
              <p:cNvSpPr>
                <a:spLocks noChangeAspect="1"/>
              </p:cNvSpPr>
              <p:nvPr/>
            </p:nvSpPr>
            <p:spPr>
              <a:xfrm rot="2305559" flipH="1" flipV="1">
                <a:off x="7984834" y="6622301"/>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Oval 28"/>
              <p:cNvSpPr>
                <a:spLocks noChangeAspect="1"/>
              </p:cNvSpPr>
              <p:nvPr/>
            </p:nvSpPr>
            <p:spPr>
              <a:xfrm rot="2305559" flipH="1" flipV="1">
                <a:off x="7861009" y="6628063"/>
                <a:ext cx="27432" cy="27432"/>
              </a:xfrm>
              <a:prstGeom prst="ellipse">
                <a:avLst/>
              </a:prstGeom>
              <a:gradFill flip="none" rotWithShape="1">
                <a:gsLst>
                  <a:gs pos="100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0" name="Oval 29"/>
              <p:cNvSpPr>
                <a:spLocks noChangeAspect="1"/>
              </p:cNvSpPr>
              <p:nvPr/>
            </p:nvSpPr>
            <p:spPr>
              <a:xfrm rot="2305559" flipH="1" flipV="1">
                <a:off x="7948196" y="66901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Oval 30"/>
              <p:cNvSpPr>
                <a:spLocks noChangeAspect="1"/>
              </p:cNvSpPr>
              <p:nvPr/>
            </p:nvSpPr>
            <p:spPr>
              <a:xfrm rot="2305559" flipH="1" flipV="1">
                <a:off x="7948196" y="66897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Oval 31"/>
              <p:cNvSpPr>
                <a:spLocks noChangeAspect="1"/>
              </p:cNvSpPr>
              <p:nvPr/>
            </p:nvSpPr>
            <p:spPr>
              <a:xfrm rot="2305559" flipH="1" flipV="1">
                <a:off x="7884228" y="6691174"/>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3" name="Oval 32"/>
              <p:cNvSpPr>
                <a:spLocks noChangeAspect="1"/>
              </p:cNvSpPr>
              <p:nvPr/>
            </p:nvSpPr>
            <p:spPr>
              <a:xfrm rot="2305559" flipH="1" flipV="1">
                <a:off x="7884228" y="6690827"/>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4" name="Oval 33"/>
              <p:cNvSpPr>
                <a:spLocks noChangeAspect="1"/>
              </p:cNvSpPr>
              <p:nvPr/>
            </p:nvSpPr>
            <p:spPr>
              <a:xfrm rot="2305559" flipH="1" flipV="1">
                <a:off x="7826609" y="6660480"/>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Oval 34"/>
              <p:cNvSpPr>
                <a:spLocks noChangeAspect="1"/>
              </p:cNvSpPr>
              <p:nvPr/>
            </p:nvSpPr>
            <p:spPr>
              <a:xfrm rot="2305559" flipH="1" flipV="1">
                <a:off x="7826609" y="6660133"/>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Oval 35"/>
              <p:cNvSpPr>
                <a:spLocks noChangeAspect="1"/>
              </p:cNvSpPr>
              <p:nvPr/>
            </p:nvSpPr>
            <p:spPr>
              <a:xfrm rot="2305559" flipH="1" flipV="1">
                <a:off x="7806844" y="6601211"/>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Oval 36"/>
              <p:cNvSpPr>
                <a:spLocks noChangeAspect="1"/>
              </p:cNvSpPr>
              <p:nvPr/>
            </p:nvSpPr>
            <p:spPr>
              <a:xfrm rot="2305559" flipH="1" flipV="1">
                <a:off x="7806844" y="6600864"/>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Oval 37"/>
              <p:cNvSpPr>
                <a:spLocks noChangeAspect="1"/>
              </p:cNvSpPr>
              <p:nvPr/>
            </p:nvSpPr>
            <p:spPr>
              <a:xfrm rot="2305559" flipH="1" flipV="1">
                <a:off x="7822719" y="6548292"/>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Oval 38"/>
              <p:cNvSpPr>
                <a:spLocks noChangeAspect="1"/>
              </p:cNvSpPr>
              <p:nvPr/>
            </p:nvSpPr>
            <p:spPr>
              <a:xfrm rot="2305559" flipH="1" flipV="1">
                <a:off x="7822719" y="6547945"/>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0" name="Oval 39"/>
              <p:cNvSpPr>
                <a:spLocks noChangeAspect="1"/>
              </p:cNvSpPr>
              <p:nvPr/>
            </p:nvSpPr>
            <p:spPr>
              <a:xfrm rot="2305559" flipH="1" flipV="1">
                <a:off x="7859761" y="6504897"/>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1" name="Oval 40"/>
              <p:cNvSpPr>
                <a:spLocks noChangeAspect="1"/>
              </p:cNvSpPr>
              <p:nvPr/>
            </p:nvSpPr>
            <p:spPr>
              <a:xfrm rot="2305559" flipH="1" flipV="1">
                <a:off x="7859761" y="6504550"/>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2" name="Oval 41"/>
              <p:cNvSpPr>
                <a:spLocks noChangeAspect="1"/>
              </p:cNvSpPr>
              <p:nvPr/>
            </p:nvSpPr>
            <p:spPr>
              <a:xfrm rot="2305559" flipH="1" flipV="1">
                <a:off x="7916446" y="64742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Oval 42"/>
              <p:cNvSpPr>
                <a:spLocks noChangeAspect="1"/>
              </p:cNvSpPr>
              <p:nvPr/>
            </p:nvSpPr>
            <p:spPr>
              <a:xfrm rot="2305559" flipH="1" flipV="1">
                <a:off x="7916446" y="64738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4" name="Oval 43"/>
              <p:cNvSpPr>
                <a:spLocks noChangeAspect="1"/>
              </p:cNvSpPr>
              <p:nvPr/>
            </p:nvSpPr>
            <p:spPr>
              <a:xfrm rot="2305559" flipH="1" flipV="1">
                <a:off x="7981597" y="6504909"/>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5" name="Oval 44"/>
              <p:cNvSpPr>
                <a:spLocks noChangeAspect="1"/>
              </p:cNvSpPr>
              <p:nvPr/>
            </p:nvSpPr>
            <p:spPr>
              <a:xfrm rot="2305559" flipH="1" flipV="1">
                <a:off x="7981597" y="6504562"/>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6" name="Oval 45"/>
              <p:cNvSpPr>
                <a:spLocks noChangeAspect="1"/>
              </p:cNvSpPr>
              <p:nvPr/>
            </p:nvSpPr>
            <p:spPr>
              <a:xfrm rot="2305559" flipH="1" flipV="1">
                <a:off x="8007591" y="6551476"/>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7" name="Oval 46"/>
              <p:cNvSpPr>
                <a:spLocks noChangeAspect="1"/>
              </p:cNvSpPr>
              <p:nvPr/>
            </p:nvSpPr>
            <p:spPr>
              <a:xfrm rot="2305559" flipH="1" flipV="1">
                <a:off x="8007591" y="6551129"/>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8" name="Oval 47"/>
              <p:cNvSpPr>
                <a:spLocks noChangeAspect="1"/>
              </p:cNvSpPr>
              <p:nvPr/>
            </p:nvSpPr>
            <p:spPr>
              <a:xfrm rot="2305559" flipH="1" flipV="1">
                <a:off x="8006870" y="6664718"/>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9" name="Oval 48"/>
              <p:cNvSpPr>
                <a:spLocks noChangeAspect="1"/>
              </p:cNvSpPr>
              <p:nvPr/>
            </p:nvSpPr>
            <p:spPr>
              <a:xfrm rot="2305559" flipH="1" flipV="1">
                <a:off x="8006870" y="6664371"/>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0" name="Oval 49"/>
              <p:cNvSpPr>
                <a:spLocks noChangeAspect="1"/>
              </p:cNvSpPr>
              <p:nvPr/>
            </p:nvSpPr>
            <p:spPr>
              <a:xfrm rot="2305559" flipH="1" flipV="1">
                <a:off x="8030746" y="6610743"/>
                <a:ext cx="27432" cy="27085"/>
              </a:xfrm>
              <a:prstGeom prst="ellipse">
                <a:avLst/>
              </a:prstGeom>
              <a:gradFill flip="none" rotWithShape="1">
                <a:gsLst>
                  <a:gs pos="48000">
                    <a:srgbClr val="659CAB"/>
                  </a:gs>
                  <a:gs pos="1000">
                    <a:srgbClr val="CB392D"/>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1" name="Oval 50"/>
              <p:cNvSpPr>
                <a:spLocks noChangeAspect="1"/>
              </p:cNvSpPr>
              <p:nvPr/>
            </p:nvSpPr>
            <p:spPr>
              <a:xfrm rot="2305559" flipH="1" flipV="1">
                <a:off x="8030746" y="6610396"/>
                <a:ext cx="27432" cy="27085"/>
              </a:xfrm>
              <a:prstGeom prst="ellipse">
                <a:avLst/>
              </a:prstGeom>
              <a:gradFill flip="none" rotWithShape="1">
                <a:gsLst>
                  <a:gs pos="100000">
                    <a:srgbClr val="659CAB">
                      <a:alpha val="72000"/>
                    </a:srgbClr>
                  </a:gs>
                  <a:gs pos="1000">
                    <a:srgbClr val="CB392D">
                      <a:alpha val="72000"/>
                    </a:srgb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grpSp>
    </p:spTree>
  </p:cSld>
  <p:clrMap bg1="lt1" tx1="dk1" bg2="lt2" tx2="dk2" accent1="accent1" accent2="accent2" accent3="accent3" accent4="accent4" accent5="accent5" accent6="accent6" hlink="hlink" folHlink="folHlink"/>
  <p:sldLayoutIdLst>
    <p:sldLayoutId id="2147483697" r:id="rId1"/>
    <p:sldLayoutId id="2147483663" r:id="rId2"/>
    <p:sldLayoutId id="2147483664" r:id="rId3"/>
    <p:sldLayoutId id="2147483686" r:id="rId4"/>
    <p:sldLayoutId id="2147483691" r:id="rId5"/>
    <p:sldLayoutId id="2147483695" r:id="rId6"/>
    <p:sldLayoutId id="2147483665" r:id="rId7"/>
    <p:sldLayoutId id="2147483689" r:id="rId8"/>
    <p:sldLayoutId id="2147483666" r:id="rId9"/>
    <p:sldLayoutId id="2147483668" r:id="rId10"/>
    <p:sldLayoutId id="2147483688" r:id="rId11"/>
    <p:sldLayoutId id="2147483687" r:id="rId12"/>
    <p:sldLayoutId id="2147483690" r:id="rId13"/>
  </p:sldLayoutIdLst>
  <p:transition spd="slow"/>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depts.washington.edu/hepstudy/" TargetMode="External"/><Relationship Id="rId2" Type="http://schemas.openxmlformats.org/officeDocument/2006/relationships/hyperlink" Target="http://www.hepatitisc.uw.edu"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nSpc>
                <a:spcPts val="4000"/>
              </a:lnSpc>
            </a:pPr>
            <a:r>
              <a:rPr lang="en-US" sz="2800" dirty="0"/>
              <a:t>Daclatasvir </a:t>
            </a:r>
            <a:r>
              <a:rPr lang="en-US" sz="2800" dirty="0" smtClean="0"/>
              <a:t>+ Sofosbuvir +/- Ribavirin in Genotype 1-3</a:t>
            </a:r>
            <a:r>
              <a:rPr lang="en-US" dirty="0"/>
              <a:t/>
            </a:r>
            <a:br>
              <a:rPr lang="en-US" dirty="0"/>
            </a:br>
            <a:r>
              <a:rPr lang="en-US" dirty="0" smtClean="0"/>
              <a:t>A1444040 Trial</a:t>
            </a:r>
            <a:endParaRPr lang="en-US" sz="2000" dirty="0"/>
          </a:p>
        </p:txBody>
      </p:sp>
      <p:sp>
        <p:nvSpPr>
          <p:cNvPr id="3" name="Text Placeholder 2"/>
          <p:cNvSpPr>
            <a:spLocks noGrp="1"/>
          </p:cNvSpPr>
          <p:nvPr>
            <p:ph type="body" idx="1"/>
          </p:nvPr>
        </p:nvSpPr>
        <p:spPr/>
        <p:txBody>
          <a:bodyPr/>
          <a:lstStyle/>
          <a:p>
            <a:r>
              <a:rPr lang="en-US" b="1" dirty="0">
                <a:solidFill>
                  <a:schemeClr val="accent5">
                    <a:lumMod val="20000"/>
                    <a:lumOff val="80000"/>
                  </a:schemeClr>
                </a:solidFill>
              </a:rPr>
              <a:t>Phase </a:t>
            </a:r>
            <a:r>
              <a:rPr lang="en-US" b="1" dirty="0" smtClean="0">
                <a:solidFill>
                  <a:schemeClr val="accent5">
                    <a:lumMod val="20000"/>
                    <a:lumOff val="80000"/>
                  </a:schemeClr>
                </a:solidFill>
              </a:rPr>
              <a:t>2a </a:t>
            </a:r>
            <a:endParaRPr lang="en-US" b="1" dirty="0">
              <a:solidFill>
                <a:schemeClr val="accent5">
                  <a:lumMod val="20000"/>
                  <a:lumOff val="80000"/>
                </a:schemeClr>
              </a:solidFill>
            </a:endParaRPr>
          </a:p>
        </p:txBody>
      </p:sp>
      <p:sp>
        <p:nvSpPr>
          <p:cNvPr id="7" name="Rectangle 6"/>
          <p:cNvSpPr/>
          <p:nvPr/>
        </p:nvSpPr>
        <p:spPr>
          <a:xfrm>
            <a:off x="-13512" y="1828801"/>
            <a:ext cx="9180577" cy="371855"/>
          </a:xfrm>
          <a:prstGeom prst="rect">
            <a:avLst/>
          </a:prstGeom>
          <a:solidFill>
            <a:srgbClr val="8B8E5E"/>
          </a:solidFill>
          <a:ln w="6350">
            <a:noFill/>
          </a:ln>
          <a:effectLst/>
        </p:spPr>
        <p:style>
          <a:lnRef idx="1">
            <a:schemeClr val="accent1"/>
          </a:lnRef>
          <a:fillRef idx="3">
            <a:schemeClr val="accent1"/>
          </a:fillRef>
          <a:effectRef idx="2">
            <a:schemeClr val="accent1"/>
          </a:effectRef>
          <a:fontRef idx="minor">
            <a:schemeClr val="lt1"/>
          </a:fontRef>
        </p:style>
        <p:txBody>
          <a:bodyPr lIns="274320" rtlCol="0" anchor="ctr"/>
          <a:lstStyle/>
          <a:p>
            <a:r>
              <a:rPr lang="en-US" sz="1400" dirty="0" smtClean="0">
                <a:solidFill>
                  <a:schemeClr val="bg1"/>
                </a:solidFill>
                <a:latin typeface="Arial"/>
                <a:cs typeface="Arial"/>
              </a:rPr>
              <a:t>Treatment</a:t>
            </a:r>
            <a:r>
              <a:rPr lang="en-US" sz="1400" dirty="0">
                <a:solidFill>
                  <a:schemeClr val="bg1"/>
                </a:solidFill>
                <a:latin typeface="Arial"/>
                <a:cs typeface="Arial"/>
              </a:rPr>
              <a:t>-</a:t>
            </a:r>
            <a:r>
              <a:rPr lang="en-US" sz="1400" dirty="0" smtClean="0">
                <a:solidFill>
                  <a:schemeClr val="bg1"/>
                </a:solidFill>
                <a:latin typeface="Arial"/>
                <a:cs typeface="Arial"/>
              </a:rPr>
              <a:t>Naïve </a:t>
            </a:r>
            <a:r>
              <a:rPr lang="en-US" sz="1400" dirty="0">
                <a:solidFill>
                  <a:schemeClr val="bg1"/>
                </a:solidFill>
                <a:latin typeface="Arial"/>
                <a:cs typeface="Arial"/>
              </a:rPr>
              <a:t>and </a:t>
            </a:r>
            <a:r>
              <a:rPr lang="en-US" sz="1400" dirty="0" smtClean="0">
                <a:solidFill>
                  <a:schemeClr val="bg1"/>
                </a:solidFill>
                <a:latin typeface="Arial"/>
                <a:cs typeface="Arial"/>
              </a:rPr>
              <a:t>Treatment-Experienced</a:t>
            </a:r>
            <a:endParaRPr lang="en-US" sz="1400" dirty="0">
              <a:solidFill>
                <a:schemeClr val="bg1"/>
              </a:solidFill>
              <a:latin typeface="Arial"/>
              <a:cs typeface="Arial"/>
            </a:endParaRPr>
          </a:p>
        </p:txBody>
      </p:sp>
      <p:sp>
        <p:nvSpPr>
          <p:cNvPr id="9" name="Rectangle 8"/>
          <p:cNvSpPr/>
          <p:nvPr/>
        </p:nvSpPr>
        <p:spPr>
          <a:xfrm>
            <a:off x="-13512" y="4659540"/>
            <a:ext cx="9180577" cy="371855"/>
          </a:xfrm>
          <a:prstGeom prst="rect">
            <a:avLst/>
          </a:prstGeom>
          <a:solidFill>
            <a:srgbClr val="8B8E5E"/>
          </a:solidFill>
          <a:ln w="6350">
            <a:noFill/>
          </a:ln>
          <a:effectLst/>
        </p:spPr>
        <p:style>
          <a:lnRef idx="1">
            <a:schemeClr val="accent1"/>
          </a:lnRef>
          <a:fillRef idx="3">
            <a:schemeClr val="accent1"/>
          </a:fillRef>
          <a:effectRef idx="2">
            <a:schemeClr val="accent1"/>
          </a:effectRef>
          <a:fontRef idx="minor">
            <a:schemeClr val="lt1"/>
          </a:fontRef>
        </p:style>
        <p:txBody>
          <a:bodyPr lIns="274320" rtlCol="0" anchor="ctr"/>
          <a:lstStyle/>
          <a:p>
            <a:r>
              <a:rPr lang="en-US" sz="1400" dirty="0">
                <a:latin typeface="Arial"/>
                <a:cs typeface="Arial"/>
              </a:rPr>
              <a:t>Sulkowski MS, et al. N Engl J Med. 2014;370:211-21</a:t>
            </a:r>
            <a:r>
              <a:rPr lang="en-US" sz="1400" dirty="0" smtClean="0">
                <a:latin typeface="Arial"/>
                <a:cs typeface="Arial"/>
              </a:rPr>
              <a:t>.</a:t>
            </a:r>
            <a:endParaRPr lang="en-US" sz="1400" dirty="0">
              <a:latin typeface="Arial"/>
              <a:cs typeface="Arial"/>
            </a:endParaRPr>
          </a:p>
        </p:txBody>
      </p:sp>
    </p:spTree>
    <p:extLst>
      <p:ext uri="{BB962C8B-B14F-4D97-AF65-F5344CB8AC3E}">
        <p14:creationId xmlns:p14="http://schemas.microsoft.com/office/powerpoint/2010/main" val="2123089187"/>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endParaRPr lang="en-US" dirty="0"/>
          </a:p>
        </p:txBody>
      </p:sp>
      <p:sp>
        <p:nvSpPr>
          <p:cNvPr id="3" name="Rectangle 2"/>
          <p:cNvSpPr/>
          <p:nvPr/>
        </p:nvSpPr>
        <p:spPr>
          <a:xfrm>
            <a:off x="369660" y="1295400"/>
            <a:ext cx="8432465" cy="4382993"/>
          </a:xfrm>
          <a:prstGeom prst="rect">
            <a:avLst/>
          </a:prstGeom>
          <a:solidFill>
            <a:schemeClr val="tx1">
              <a:alpha val="50000"/>
            </a:schemeClr>
          </a:solidFill>
        </p:spPr>
        <p:style>
          <a:lnRef idx="1">
            <a:schemeClr val="accent1"/>
          </a:lnRef>
          <a:fillRef idx="3">
            <a:schemeClr val="accent1"/>
          </a:fillRef>
          <a:effectRef idx="2">
            <a:schemeClr val="accent1"/>
          </a:effectRef>
          <a:fontRef idx="minor">
            <a:schemeClr val="lt1"/>
          </a:fontRef>
        </p:style>
        <p:txBody>
          <a:bodyPr lIns="182880" tIns="182880" rIns="182880" bIns="182880" rtlCol="0" anchor="ctr"/>
          <a:lstStyle/>
          <a:p>
            <a:pPr algn="ctr">
              <a:lnSpc>
                <a:spcPts val="2800"/>
              </a:lnSpc>
              <a:spcBef>
                <a:spcPts val="600"/>
              </a:spcBef>
            </a:pPr>
            <a:r>
              <a:rPr lang="en-US" dirty="0" smtClean="0"/>
              <a:t>This slide deck is from the University of Washington’s </a:t>
            </a:r>
            <a:r>
              <a:rPr lang="en-US" i="1" dirty="0" smtClean="0"/>
              <a:t>Hepatitis C Online </a:t>
            </a:r>
            <a:r>
              <a:rPr lang="en-US" dirty="0" smtClean="0"/>
              <a:t>and </a:t>
            </a:r>
            <a:r>
              <a:rPr lang="en-US" i="1" dirty="0" smtClean="0"/>
              <a:t>Hepatitis Web Study</a:t>
            </a:r>
            <a:r>
              <a:rPr lang="en-US" dirty="0" smtClean="0"/>
              <a:t> projects. </a:t>
            </a:r>
            <a:br>
              <a:rPr lang="en-US" dirty="0" smtClean="0"/>
            </a:br>
            <a:endParaRPr lang="en-US" sz="2000" dirty="0" smtClean="0"/>
          </a:p>
          <a:p>
            <a:pPr algn="ctr">
              <a:lnSpc>
                <a:spcPts val="2800"/>
              </a:lnSpc>
              <a:spcBef>
                <a:spcPts val="600"/>
              </a:spcBef>
            </a:pPr>
            <a:r>
              <a:rPr lang="en-US" sz="2000" dirty="0" smtClean="0">
                <a:solidFill>
                  <a:schemeClr val="accent5">
                    <a:lumMod val="20000"/>
                    <a:lumOff val="80000"/>
                  </a:schemeClr>
                </a:solidFill>
              </a:rPr>
              <a:t>Hepatitis C Online</a:t>
            </a:r>
            <a:br>
              <a:rPr lang="en-US" sz="2000" dirty="0" smtClean="0">
                <a:solidFill>
                  <a:schemeClr val="accent5">
                    <a:lumMod val="20000"/>
                    <a:lumOff val="80000"/>
                  </a:schemeClr>
                </a:solidFill>
              </a:rPr>
            </a:br>
            <a:r>
              <a:rPr lang="en-US" sz="2000" dirty="0" smtClean="0">
                <a:solidFill>
                  <a:srgbClr val="FCF5E6"/>
                </a:solidFill>
                <a:hlinkClick r:id="rId2"/>
              </a:rPr>
              <a:t>www.hepatitisc.uw.edu</a:t>
            </a:r>
            <a:endParaRPr lang="en-US" sz="2000" dirty="0" smtClean="0">
              <a:solidFill>
                <a:srgbClr val="FCF5E6"/>
              </a:solidFill>
            </a:endParaRPr>
          </a:p>
          <a:p>
            <a:pPr algn="ctr">
              <a:lnSpc>
                <a:spcPts val="2800"/>
              </a:lnSpc>
              <a:spcBef>
                <a:spcPts val="600"/>
              </a:spcBef>
            </a:pPr>
            <a:endParaRPr lang="en-US" sz="2000" dirty="0">
              <a:solidFill>
                <a:schemeClr val="accent5">
                  <a:lumMod val="20000"/>
                  <a:lumOff val="80000"/>
                </a:schemeClr>
              </a:solidFill>
            </a:endParaRPr>
          </a:p>
          <a:p>
            <a:pPr algn="ctr">
              <a:lnSpc>
                <a:spcPts val="2800"/>
              </a:lnSpc>
              <a:spcBef>
                <a:spcPts val="600"/>
              </a:spcBef>
            </a:pPr>
            <a:r>
              <a:rPr lang="en-US" sz="2000" dirty="0" smtClean="0">
                <a:solidFill>
                  <a:schemeClr val="accent5">
                    <a:lumMod val="20000"/>
                    <a:lumOff val="80000"/>
                  </a:schemeClr>
                </a:solidFill>
              </a:rPr>
              <a:t>Hepatitis </a:t>
            </a:r>
            <a:r>
              <a:rPr lang="en-US" sz="2000" dirty="0">
                <a:solidFill>
                  <a:schemeClr val="accent5">
                    <a:lumMod val="20000"/>
                    <a:lumOff val="80000"/>
                  </a:schemeClr>
                </a:solidFill>
              </a:rPr>
              <a:t>Web </a:t>
            </a:r>
            <a:r>
              <a:rPr lang="en-US" sz="2000" dirty="0" smtClean="0">
                <a:solidFill>
                  <a:schemeClr val="accent5">
                    <a:lumMod val="20000"/>
                    <a:lumOff val="80000"/>
                  </a:schemeClr>
                </a:solidFill>
              </a:rPr>
              <a:t>Study</a:t>
            </a:r>
            <a:br>
              <a:rPr lang="en-US" sz="2000" dirty="0" smtClean="0">
                <a:solidFill>
                  <a:schemeClr val="accent5">
                    <a:lumMod val="20000"/>
                    <a:lumOff val="80000"/>
                  </a:schemeClr>
                </a:solidFill>
              </a:rPr>
            </a:br>
            <a:r>
              <a:rPr lang="en-US" sz="2000" dirty="0" smtClean="0">
                <a:solidFill>
                  <a:schemeClr val="accent5">
                    <a:lumMod val="20000"/>
                    <a:lumOff val="80000"/>
                  </a:schemeClr>
                </a:solidFill>
                <a:hlinkClick r:id="rId3"/>
              </a:rPr>
              <a:t>http</a:t>
            </a:r>
            <a:r>
              <a:rPr lang="en-US" sz="2000" dirty="0">
                <a:solidFill>
                  <a:schemeClr val="accent5">
                    <a:lumMod val="20000"/>
                    <a:lumOff val="80000"/>
                  </a:schemeClr>
                </a:solidFill>
                <a:hlinkClick r:id="rId3"/>
              </a:rPr>
              <a:t>://depts.washington.edu/hepstudy</a:t>
            </a:r>
            <a:r>
              <a:rPr lang="en-US" sz="2000" dirty="0" smtClean="0">
                <a:solidFill>
                  <a:schemeClr val="accent5">
                    <a:lumMod val="20000"/>
                    <a:lumOff val="80000"/>
                  </a:schemeClr>
                </a:solidFill>
                <a:hlinkClick r:id="rId3"/>
              </a:rPr>
              <a:t>/</a:t>
            </a:r>
            <a:endParaRPr lang="en-US" sz="2000" dirty="0" smtClean="0">
              <a:solidFill>
                <a:schemeClr val="accent5">
                  <a:lumMod val="20000"/>
                  <a:lumOff val="80000"/>
                </a:schemeClr>
              </a:solidFill>
            </a:endParaRPr>
          </a:p>
          <a:p>
            <a:pPr algn="ctr">
              <a:lnSpc>
                <a:spcPts val="2800"/>
              </a:lnSpc>
              <a:spcBef>
                <a:spcPts val="600"/>
              </a:spcBef>
            </a:pPr>
            <a:endParaRPr lang="en-US" sz="2000" dirty="0" smtClean="0">
              <a:solidFill>
                <a:schemeClr val="accent5">
                  <a:lumMod val="20000"/>
                  <a:lumOff val="80000"/>
                </a:schemeClr>
              </a:solidFill>
            </a:endParaRPr>
          </a:p>
          <a:p>
            <a:pPr algn="ctr">
              <a:lnSpc>
                <a:spcPts val="2800"/>
              </a:lnSpc>
              <a:spcBef>
                <a:spcPts val="600"/>
              </a:spcBef>
            </a:pPr>
            <a:r>
              <a:rPr lang="en-US" sz="1800" dirty="0" smtClean="0">
                <a:solidFill>
                  <a:schemeClr val="bg1"/>
                </a:solidFill>
              </a:rPr>
              <a:t>Funded </a:t>
            </a:r>
            <a:r>
              <a:rPr lang="en-US" sz="1800" dirty="0">
                <a:solidFill>
                  <a:schemeClr val="bg1"/>
                </a:solidFill>
              </a:rPr>
              <a:t>by a grant from  the Centers for Disease Control and Prevention</a:t>
            </a:r>
            <a:r>
              <a:rPr lang="en-US" sz="1800" dirty="0">
                <a:solidFill>
                  <a:schemeClr val="accent5">
                    <a:lumMod val="20000"/>
                    <a:lumOff val="80000"/>
                  </a:schemeClr>
                </a:solidFill>
              </a:rPr>
              <a:t>. </a:t>
            </a:r>
            <a:endParaRPr lang="en-US" sz="1800" dirty="0" smtClean="0">
              <a:solidFill>
                <a:schemeClr val="accent5">
                  <a:lumMod val="20000"/>
                  <a:lumOff val="80000"/>
                </a:schemeClr>
              </a:solidFill>
            </a:endParaRPr>
          </a:p>
        </p:txBody>
      </p:sp>
    </p:spTree>
    <p:extLst>
      <p:ext uri="{BB962C8B-B14F-4D97-AF65-F5344CB8AC3E}">
        <p14:creationId xmlns:p14="http://schemas.microsoft.com/office/powerpoint/2010/main" val="372650851"/>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a:t>
            </a:r>
            <a:r>
              <a:rPr lang="en-US" dirty="0" smtClean="0"/>
              <a:t>Sulkowski MS, et al. N Engl J Med. 2014;370:211-21.</a:t>
            </a:r>
            <a:endParaRPr lang="en-US" dirty="0">
              <a:latin typeface="Arial" pitchFamily="22" charset="0"/>
            </a:endParaRPr>
          </a:p>
        </p:txBody>
      </p:sp>
      <p:sp>
        <p:nvSpPr>
          <p:cNvPr id="2" name="Title 1"/>
          <p:cNvSpPr>
            <a:spLocks noGrp="1"/>
          </p:cNvSpPr>
          <p:nvPr>
            <p:ph type="title"/>
          </p:nvPr>
        </p:nvSpPr>
        <p:spPr/>
        <p:txBody>
          <a:bodyPr>
            <a:normAutofit/>
          </a:bodyPr>
          <a:lstStyle/>
          <a:p>
            <a:r>
              <a:rPr lang="en-US" sz="2400" dirty="0" smtClean="0">
                <a:solidFill>
                  <a:schemeClr val="accent5">
                    <a:lumMod val="20000"/>
                    <a:lumOff val="80000"/>
                  </a:schemeClr>
                </a:solidFill>
              </a:rPr>
              <a:t>Daclatasvir + </a:t>
            </a:r>
            <a:r>
              <a:rPr lang="en-US" sz="2400" dirty="0">
                <a:solidFill>
                  <a:schemeClr val="accent5">
                    <a:lumMod val="20000"/>
                    <a:lumOff val="80000"/>
                  </a:schemeClr>
                </a:solidFill>
              </a:rPr>
              <a:t>Sofosbuvir +</a:t>
            </a:r>
            <a:r>
              <a:rPr lang="en-US" sz="2400" dirty="0" smtClean="0">
                <a:solidFill>
                  <a:schemeClr val="accent5">
                    <a:lumMod val="20000"/>
                    <a:lumOff val="80000"/>
                  </a:schemeClr>
                </a:solidFill>
              </a:rPr>
              <a:t>/-</a:t>
            </a:r>
            <a:r>
              <a:rPr lang="en-US" sz="2400" dirty="0">
                <a:solidFill>
                  <a:schemeClr val="accent5">
                    <a:lumMod val="20000"/>
                    <a:lumOff val="80000"/>
                  </a:schemeClr>
                </a:solidFill>
              </a:rPr>
              <a:t> </a:t>
            </a:r>
            <a:r>
              <a:rPr lang="en-US" sz="2400" dirty="0" smtClean="0">
                <a:solidFill>
                  <a:schemeClr val="accent5">
                    <a:lumMod val="20000"/>
                    <a:lumOff val="80000"/>
                  </a:schemeClr>
                </a:solidFill>
              </a:rPr>
              <a:t>Ribavirin </a:t>
            </a:r>
            <a:r>
              <a:rPr lang="en-US" sz="2400" dirty="0">
                <a:solidFill>
                  <a:schemeClr val="accent5">
                    <a:lumMod val="20000"/>
                    <a:lumOff val="80000"/>
                  </a:schemeClr>
                </a:solidFill>
              </a:rPr>
              <a:t>for </a:t>
            </a:r>
            <a:r>
              <a:rPr lang="en-US" sz="2400" dirty="0" smtClean="0">
                <a:solidFill>
                  <a:schemeClr val="accent5">
                    <a:lumMod val="20000"/>
                    <a:lumOff val="80000"/>
                  </a:schemeClr>
                </a:solidFill>
              </a:rPr>
              <a:t>HCV</a:t>
            </a:r>
            <a:r>
              <a:rPr lang="en-US" sz="2400" dirty="0">
                <a:solidFill>
                  <a:schemeClr val="accent5">
                    <a:lumMod val="20000"/>
                    <a:lumOff val="80000"/>
                  </a:schemeClr>
                </a:solidFill>
              </a:rPr>
              <a:t> </a:t>
            </a:r>
            <a:r>
              <a:rPr lang="en-US" sz="2400" dirty="0" smtClean="0">
                <a:solidFill>
                  <a:schemeClr val="accent5">
                    <a:lumMod val="20000"/>
                    <a:lumOff val="80000"/>
                  </a:schemeClr>
                </a:solidFill>
              </a:rPr>
              <a:t>GT 1-3</a:t>
            </a:r>
            <a:r>
              <a:rPr lang="en-US" sz="2400" dirty="0"/>
              <a:t/>
            </a:r>
            <a:br>
              <a:rPr lang="en-US" sz="2400" dirty="0"/>
            </a:br>
            <a:r>
              <a:rPr lang="en-US" sz="2400" dirty="0" smtClean="0"/>
              <a:t>A1444040 Trial: Study Features</a:t>
            </a:r>
            <a:endParaRPr lang="en-US" sz="2400" dirty="0"/>
          </a:p>
        </p:txBody>
      </p:sp>
      <p:graphicFrame>
        <p:nvGraphicFramePr>
          <p:cNvPr id="30" name="Group 31"/>
          <p:cNvGraphicFramePr>
            <a:graphicFrameLocks noGrp="1"/>
          </p:cNvGraphicFramePr>
          <p:nvPr>
            <p:extLst>
              <p:ext uri="{D42A27DB-BD31-4B8C-83A1-F6EECF244321}">
                <p14:modId xmlns:p14="http://schemas.microsoft.com/office/powerpoint/2010/main" val="1219845184"/>
              </p:ext>
            </p:extLst>
          </p:nvPr>
        </p:nvGraphicFramePr>
        <p:xfrm>
          <a:off x="361950" y="1447800"/>
          <a:ext cx="8420100" cy="4876800"/>
        </p:xfrm>
        <a:graphic>
          <a:graphicData uri="http://schemas.openxmlformats.org/drawingml/2006/table">
            <a:tbl>
              <a:tblPr>
                <a:effectLst/>
              </a:tblPr>
              <a:tblGrid>
                <a:gridCol w="8420100">
                  <a:extLst>
                    <a:ext uri="{9D8B030D-6E8A-4147-A177-3AD203B41FA5}">
                      <a16:colId xmlns:a16="http://schemas.microsoft.com/office/drawing/2014/main" val="20000"/>
                    </a:ext>
                  </a:extLst>
                </a:gridCol>
              </a:tblGrid>
              <a:tr h="301976">
                <a:tc>
                  <a:txBody>
                    <a:bodyPr/>
                    <a:lstStyle/>
                    <a:p>
                      <a:pPr marL="0" marR="0" lvl="0" indent="0" algn="l" defTabSz="457200" rtl="0" eaLnBrk="0" fontAlgn="base" latinLnBrk="0" hangingPunct="0">
                        <a:lnSpc>
                          <a:spcPts val="2200"/>
                        </a:lnSpc>
                        <a:spcBef>
                          <a:spcPts val="1000"/>
                        </a:spcBef>
                        <a:spcAft>
                          <a:spcPct val="0"/>
                        </a:spcAft>
                        <a:buClr>
                          <a:srgbClr val="7592A4"/>
                        </a:buClr>
                        <a:buSzPct val="80000"/>
                        <a:buFontTx/>
                        <a:buNone/>
                        <a:tabLst/>
                      </a:pPr>
                      <a:r>
                        <a:rPr kumimoji="0" lang="en-US" sz="1800" b="1" i="0" u="none" strike="noStrike" cap="none" normalizeH="0" baseline="0" dirty="0" smtClean="0">
                          <a:ln>
                            <a:noFill/>
                          </a:ln>
                          <a:solidFill>
                            <a:srgbClr val="FFFFFF"/>
                          </a:solidFill>
                          <a:effectLst/>
                          <a:latin typeface="Arial"/>
                          <a:ea typeface="ＭＳ Ｐゴシック" pitchFamily="-108" charset="-128"/>
                          <a:cs typeface="Arial"/>
                        </a:rPr>
                        <a:t>Daclatasvir + Sofosbuvir Trial: Features</a:t>
                      </a:r>
                      <a:endParaRPr kumimoji="0" lang="en-US" sz="1800" b="1" i="0" u="none" strike="noStrike" cap="none" normalizeH="0" baseline="0" dirty="0">
                        <a:ln>
                          <a:noFill/>
                        </a:ln>
                        <a:solidFill>
                          <a:srgbClr val="FFFFFF"/>
                        </a:solidFill>
                        <a:effectLst/>
                        <a:latin typeface="Arial"/>
                        <a:ea typeface="ＭＳ Ｐゴシック" pitchFamily="-108" charset="-128"/>
                        <a:cs typeface="Arial"/>
                      </a:endParaRPr>
                    </a:p>
                  </a:txBody>
                  <a:tcPr marL="182880" marR="88898" marT="50005" marB="50005"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3F4951"/>
                    </a:solidFill>
                  </a:tcPr>
                </a:tc>
                <a:extLst>
                  <a:ext uri="{0D108BD9-81ED-4DB2-BD59-A6C34878D82A}">
                    <a16:rowId xmlns:a16="http://schemas.microsoft.com/office/drawing/2014/main" val="10000"/>
                  </a:ext>
                </a:extLst>
              </a:tr>
              <a:tr h="4502470">
                <a:tc>
                  <a:txBody>
                    <a:bodyPr/>
                    <a:lstStyle/>
                    <a:p>
                      <a:pPr marL="192024" marR="0" lvl="0" indent="-192024" algn="l" defTabSz="457200" rtl="0" eaLnBrk="1" fontAlgn="base" latinLnBrk="0" hangingPunct="1">
                        <a:lnSpc>
                          <a:spcPts val="2200"/>
                        </a:lnSpc>
                        <a:spcBef>
                          <a:spcPts val="1000"/>
                        </a:spcBef>
                        <a:spcAft>
                          <a:spcPct val="0"/>
                        </a:spcAft>
                        <a:buClr>
                          <a:srgbClr val="126B8F"/>
                        </a:buClr>
                        <a:buSzPct val="90000"/>
                        <a:buFont typeface="Wingdings" charset="2"/>
                        <a:buChar char="§"/>
                        <a:tabLst/>
                        <a:defRPr/>
                      </a:pPr>
                      <a:r>
                        <a:rPr lang="en-US" sz="1800" b="1" dirty="0" smtClean="0">
                          <a:solidFill>
                            <a:srgbClr val="000000"/>
                          </a:solidFill>
                          <a:latin typeface="Arial" pitchFamily="22" charset="0"/>
                          <a:cs typeface="+mn-cs"/>
                        </a:rPr>
                        <a:t>Design</a:t>
                      </a:r>
                      <a:r>
                        <a:rPr lang="en-US" sz="1800" dirty="0" smtClean="0">
                          <a:solidFill>
                            <a:srgbClr val="000000"/>
                          </a:solidFill>
                          <a:latin typeface="Arial" pitchFamily="22" charset="0"/>
                          <a:cs typeface="+mn-cs"/>
                        </a:rPr>
                        <a:t>:</a:t>
                      </a:r>
                      <a:r>
                        <a:rPr lang="en-US" sz="1800" baseline="0" dirty="0" smtClean="0">
                          <a:solidFill>
                            <a:srgbClr val="000000"/>
                          </a:solidFill>
                          <a:latin typeface="Arial" pitchFamily="22" charset="0"/>
                          <a:cs typeface="+mn-cs"/>
                        </a:rPr>
                        <a:t> </a:t>
                      </a:r>
                      <a:r>
                        <a:rPr lang="en-US" sz="1800" dirty="0" smtClean="0">
                          <a:solidFill>
                            <a:srgbClr val="000000"/>
                          </a:solidFill>
                          <a:latin typeface="Arial" pitchFamily="22" charset="0"/>
                          <a:cs typeface="+mn-cs"/>
                        </a:rPr>
                        <a:t>Randomized</a:t>
                      </a:r>
                      <a:r>
                        <a:rPr lang="en-US" sz="1800" baseline="0" dirty="0" smtClean="0">
                          <a:solidFill>
                            <a:srgbClr val="000000"/>
                          </a:solidFill>
                          <a:latin typeface="Arial" pitchFamily="22" charset="0"/>
                        </a:rPr>
                        <a:t>, open-label, phase 2a trial, using daclatasvir plus sofosbuvir with or without ribavirin in treatment naive or experienced, chronic HCV GT 1-3</a:t>
                      </a:r>
                    </a:p>
                    <a:p>
                      <a:pPr marL="192024" marR="0" lvl="0" indent="-192024" algn="l" defTabSz="457200" rtl="0" eaLnBrk="1" fontAlgn="base" latinLnBrk="0" hangingPunct="1">
                        <a:lnSpc>
                          <a:spcPts val="2200"/>
                        </a:lnSpc>
                        <a:spcBef>
                          <a:spcPts val="10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Setting</a:t>
                      </a:r>
                      <a:r>
                        <a:rPr lang="en-US" sz="1800" baseline="0" dirty="0" smtClean="0">
                          <a:solidFill>
                            <a:srgbClr val="000000"/>
                          </a:solidFill>
                          <a:latin typeface="Arial" pitchFamily="22" charset="0"/>
                        </a:rPr>
                        <a:t>: United States</a:t>
                      </a:r>
                    </a:p>
                    <a:p>
                      <a:pPr marL="192024" marR="0" lvl="0" indent="-192024" algn="l" defTabSz="457200" rtl="0" eaLnBrk="1" fontAlgn="base" latinLnBrk="0" hangingPunct="1">
                        <a:lnSpc>
                          <a:spcPts val="2200"/>
                        </a:lnSpc>
                        <a:spcBef>
                          <a:spcPts val="10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Entry Criteria </a:t>
                      </a:r>
                      <a:r>
                        <a:rPr lang="en-US" sz="1800" baseline="0" dirty="0" smtClean="0">
                          <a:solidFill>
                            <a:srgbClr val="000000"/>
                          </a:solidFill>
                          <a:latin typeface="Arial" pitchFamily="22" charset="0"/>
                        </a:rPr>
                        <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Chronic HCV Genotype 1, 2, or 3</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Treatment-naïve or treatment-experienced patients</a:t>
                      </a:r>
                      <a:br>
                        <a:rPr lang="en-US" sz="1800" baseline="0" dirty="0" smtClean="0">
                          <a:solidFill>
                            <a:srgbClr val="000000"/>
                          </a:solidFill>
                          <a:latin typeface="Arial" pitchFamily="22" charset="0"/>
                        </a:rPr>
                      </a:br>
                      <a:r>
                        <a:rPr lang="en-US" sz="1800" baseline="0" dirty="0" smtClean="0">
                          <a:solidFill>
                            <a:srgbClr val="000000"/>
                          </a:solidFill>
                          <a:latin typeface="Arial" pitchFamily="22" charset="0"/>
                        </a:rPr>
                        <a:t>- No evidence of cirrhosis</a:t>
                      </a:r>
                    </a:p>
                    <a:p>
                      <a:pPr marL="192024" marR="0" lvl="0" indent="-192024" algn="l" defTabSz="457200" rtl="0" eaLnBrk="1" fontAlgn="base" latinLnBrk="0" hangingPunct="1">
                        <a:lnSpc>
                          <a:spcPts val="2200"/>
                        </a:lnSpc>
                        <a:spcBef>
                          <a:spcPts val="1000"/>
                        </a:spcBef>
                        <a:spcAft>
                          <a:spcPct val="0"/>
                        </a:spcAft>
                        <a:buClr>
                          <a:srgbClr val="126B8F"/>
                        </a:buClr>
                        <a:buSzPct val="90000"/>
                        <a:buFont typeface="Wingdings" charset="2"/>
                        <a:buChar char="§"/>
                        <a:tabLst/>
                        <a:defRPr/>
                      </a:pPr>
                      <a:r>
                        <a:rPr lang="en-US" sz="1800" b="1" baseline="0" dirty="0" smtClean="0">
                          <a:solidFill>
                            <a:srgbClr val="000000"/>
                          </a:solidFill>
                          <a:latin typeface="Arial" pitchFamily="22" charset="0"/>
                        </a:rPr>
                        <a:t>Patient Groups</a:t>
                      </a:r>
                      <a:br>
                        <a:rPr lang="en-US" sz="1800" b="1" baseline="0" dirty="0" smtClean="0">
                          <a:solidFill>
                            <a:srgbClr val="000000"/>
                          </a:solidFill>
                          <a:latin typeface="Arial" pitchFamily="22" charset="0"/>
                        </a:rPr>
                      </a:br>
                      <a:r>
                        <a:rPr lang="en-US" sz="1800" baseline="0" dirty="0" smtClean="0">
                          <a:solidFill>
                            <a:schemeClr val="tx1"/>
                          </a:solidFill>
                          <a:latin typeface="Arial" pitchFamily="22" charset="0"/>
                        </a:rPr>
                        <a:t>- N = 211 total received treatment</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N = 44 Rx naïve with GT1: DCV+ SOF +/- RBV x 24 weeks</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N = 44 Rx naïve patients with GT 2 or 3: DCV+ SOF +/- RBV x 24 weeks</a:t>
                      </a:r>
                      <a:br>
                        <a:rPr lang="en-US" sz="1800" baseline="0" dirty="0" smtClean="0">
                          <a:solidFill>
                            <a:schemeClr val="tx1"/>
                          </a:solidFill>
                          <a:latin typeface="Arial" pitchFamily="22" charset="0"/>
                        </a:rPr>
                      </a:br>
                      <a:r>
                        <a:rPr lang="en-US" sz="1800" baseline="0" dirty="0" smtClean="0">
                          <a:solidFill>
                            <a:schemeClr val="tx1"/>
                          </a:solidFill>
                          <a:latin typeface="Arial" pitchFamily="22" charset="0"/>
                        </a:rPr>
                        <a:t>- N = 123 Rx naïve or experienced with GT 1: DCV+ SOF +/- RBV x 12 weeks</a:t>
                      </a:r>
                    </a:p>
                    <a:p>
                      <a:pPr marL="192024" marR="0" lvl="0" indent="-192024" algn="l" defTabSz="457200" rtl="0" eaLnBrk="1" fontAlgn="base" latinLnBrk="0" hangingPunct="1">
                        <a:lnSpc>
                          <a:spcPts val="2200"/>
                        </a:lnSpc>
                        <a:spcBef>
                          <a:spcPts val="1000"/>
                        </a:spcBef>
                        <a:spcAft>
                          <a:spcPct val="0"/>
                        </a:spcAft>
                        <a:buClr>
                          <a:srgbClr val="126B8F"/>
                        </a:buClr>
                        <a:buSzPct val="90000"/>
                        <a:buFont typeface="Wingdings" charset="2"/>
                        <a:buChar char="§"/>
                        <a:tabLst/>
                        <a:defRPr/>
                      </a:pPr>
                      <a:r>
                        <a:rPr lang="en-US" sz="1800" b="1" baseline="0" dirty="0" smtClean="0">
                          <a:solidFill>
                            <a:schemeClr val="tx1"/>
                          </a:solidFill>
                          <a:latin typeface="Arial" pitchFamily="22" charset="0"/>
                        </a:rPr>
                        <a:t>End-Points</a:t>
                      </a:r>
                      <a:r>
                        <a:rPr lang="en-US" sz="1800" baseline="0" dirty="0" smtClean="0">
                          <a:solidFill>
                            <a:schemeClr val="tx1"/>
                          </a:solidFill>
                          <a:latin typeface="Arial" pitchFamily="22" charset="0"/>
                        </a:rPr>
                        <a:t>: Primary = SVR12</a:t>
                      </a:r>
                    </a:p>
                  </a:txBody>
                  <a:tcPr marL="182880" marR="88898" marT="50005" marB="500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6EBF2"/>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66131038"/>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Connector 57"/>
          <p:cNvCxnSpPr/>
          <p:nvPr/>
        </p:nvCxnSpPr>
        <p:spPr>
          <a:xfrm>
            <a:off x="5867400" y="213678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r>
              <a:rPr lang="en-US" sz="2400" dirty="0"/>
              <a:t/>
            </a:r>
            <a:br>
              <a:rPr lang="en-US" sz="2400" dirty="0"/>
            </a:br>
            <a:r>
              <a:rPr lang="en-US" sz="2400" dirty="0" smtClean="0"/>
              <a:t>A1444040 Design: Treatment-</a:t>
            </a:r>
            <a:r>
              <a:rPr lang="en-US" sz="2400" dirty="0"/>
              <a:t>Naïve 24 Week Rx </a:t>
            </a:r>
            <a:r>
              <a:rPr lang="en-US" sz="2400" dirty="0" smtClean="0"/>
              <a:t>(Part 1)</a:t>
            </a:r>
            <a:endParaRPr lang="en-US" sz="2400" dirty="0"/>
          </a:p>
        </p:txBody>
      </p:sp>
      <p:sp>
        <p:nvSpPr>
          <p:cNvPr id="64" name="Rectangle 5"/>
          <p:cNvSpPr>
            <a:spLocks noChangeArrowheads="1"/>
          </p:cNvSpPr>
          <p:nvPr/>
        </p:nvSpPr>
        <p:spPr bwMode="auto">
          <a:xfrm>
            <a:off x="2197134" y="1939020"/>
            <a:ext cx="3651435"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SOF × 7 </a:t>
            </a:r>
            <a:r>
              <a:rPr lang="en-US" sz="1400" b="1" dirty="0">
                <a:latin typeface="Arial"/>
                <a:cs typeface="Arial"/>
              </a:rPr>
              <a:t>days, </a:t>
            </a:r>
            <a:r>
              <a:rPr lang="en-US" sz="1400" b="1" dirty="0" smtClean="0">
                <a:latin typeface="Arial"/>
                <a:cs typeface="Arial"/>
              </a:rPr>
              <a:t>then </a:t>
            </a:r>
            <a:r>
              <a:rPr lang="en-US" sz="1400" b="1" dirty="0">
                <a:latin typeface="Arial"/>
                <a:cs typeface="Arial"/>
              </a:rPr>
              <a:t>DCV </a:t>
            </a:r>
            <a:r>
              <a:rPr lang="en-US" sz="1400" b="1" dirty="0" smtClean="0">
                <a:latin typeface="Arial"/>
                <a:cs typeface="Arial"/>
              </a:rPr>
              <a:t>+ SOF</a:t>
            </a:r>
            <a:endParaRPr lang="en-US" sz="1400" b="1" dirty="0">
              <a:latin typeface="Arial"/>
              <a:cs typeface="Arial"/>
            </a:endParaRPr>
          </a:p>
        </p:txBody>
      </p:sp>
      <p:sp>
        <p:nvSpPr>
          <p:cNvPr id="66" name="Rectangle 65"/>
          <p:cNvSpPr/>
          <p:nvPr/>
        </p:nvSpPr>
        <p:spPr>
          <a:xfrm>
            <a:off x="7251960" y="193417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sp>
        <p:nvSpPr>
          <p:cNvPr id="78" name="Rectangle 77"/>
          <p:cNvSpPr/>
          <p:nvPr/>
        </p:nvSpPr>
        <p:spPr>
          <a:xfrm>
            <a:off x="762000" y="534949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=14</a:t>
            </a:r>
            <a:endParaRPr lang="en-US" sz="1400" dirty="0">
              <a:solidFill>
                <a:srgbClr val="000000"/>
              </a:solidFill>
            </a:endParaRPr>
          </a:p>
        </p:txBody>
      </p:sp>
      <p:sp>
        <p:nvSpPr>
          <p:cNvPr id="80" name="Rectangle 25"/>
          <p:cNvSpPr>
            <a:spLocks noChangeArrowheads="1"/>
          </p:cNvSpPr>
          <p:nvPr/>
        </p:nvSpPr>
        <p:spPr bwMode="auto">
          <a:xfrm>
            <a:off x="-18289" y="5128080"/>
            <a:ext cx="9180577" cy="1252717"/>
          </a:xfrm>
          <a:prstGeom prst="rect">
            <a:avLst/>
          </a:prstGeom>
          <a:solidFill>
            <a:schemeClr val="bg1">
              <a:lumMod val="95000"/>
            </a:schemeClr>
          </a:solidFill>
          <a:ln w="12700" cap="flat" cmpd="sng" algn="ctr">
            <a:solidFill>
              <a:schemeClr val="tx1"/>
            </a:solidFill>
            <a:prstDash val="sysDash"/>
            <a:miter lim="800000"/>
            <a:headEnd type="none" w="med" len="med"/>
            <a:tailEnd type="none" w="med" len="med"/>
          </a:ln>
          <a:effectLst/>
        </p:spPr>
        <p:txBody>
          <a:bodyPr lIns="457200" tIns="45431" rIns="92486" bIns="91440" anchor="ctr">
            <a:prstTxWarp prst="textNoShape">
              <a:avLst/>
            </a:prstTxWarp>
          </a:bodyPr>
          <a:lstStyle/>
          <a:p>
            <a:pPr defTabSz="935038">
              <a:lnSpc>
                <a:spcPts val="1800"/>
              </a:lnSpc>
              <a:spcBef>
                <a:spcPts val="600"/>
              </a:spcBef>
            </a:pPr>
            <a:r>
              <a:rPr lang="en-US" sz="1400" b="1" dirty="0">
                <a:solidFill>
                  <a:srgbClr val="000000"/>
                </a:solidFill>
                <a:latin typeface="Arial" pitchFamily="22" charset="0"/>
              </a:rPr>
              <a:t>Drug </a:t>
            </a:r>
            <a:r>
              <a:rPr lang="en-US" sz="1400" b="1" dirty="0" smtClean="0">
                <a:solidFill>
                  <a:srgbClr val="000000"/>
                </a:solidFill>
                <a:latin typeface="Arial" pitchFamily="22" charset="0"/>
              </a:rPr>
              <a:t>Dosing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Daclatasvir (DCV): 60 </a:t>
            </a:r>
            <a:r>
              <a:rPr lang="en-US" sz="1400" dirty="0">
                <a:solidFill>
                  <a:srgbClr val="000000"/>
                </a:solidFill>
                <a:latin typeface="Arial" pitchFamily="22" charset="0"/>
              </a:rPr>
              <a:t>mg once </a:t>
            </a:r>
            <a:r>
              <a:rPr lang="en-US" sz="1400" dirty="0" smtClean="0">
                <a:solidFill>
                  <a:srgbClr val="000000"/>
                </a:solidFill>
                <a:latin typeface="Arial" pitchFamily="22" charset="0"/>
              </a:rPr>
              <a:t>daily</a:t>
            </a:r>
            <a:br>
              <a:rPr lang="en-US" sz="1400" dirty="0" smtClean="0">
                <a:solidFill>
                  <a:srgbClr val="000000"/>
                </a:solidFill>
                <a:latin typeface="Arial" pitchFamily="22" charset="0"/>
              </a:rPr>
            </a:br>
            <a:r>
              <a:rPr lang="en-US" sz="1400" dirty="0" smtClean="0">
                <a:solidFill>
                  <a:srgbClr val="000000"/>
                </a:solidFill>
                <a:latin typeface="Arial" pitchFamily="22" charset="0"/>
              </a:rPr>
              <a:t>Sofosbuvir (SOF): </a:t>
            </a:r>
            <a:r>
              <a:rPr lang="en-US" sz="1400" dirty="0">
                <a:solidFill>
                  <a:srgbClr val="000000"/>
                </a:solidFill>
                <a:latin typeface="Arial" pitchFamily="22" charset="0"/>
              </a:rPr>
              <a:t>400 mg once daily</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GT1, given weight</a:t>
            </a:r>
            <a:r>
              <a:rPr lang="en-US" sz="1400" dirty="0">
                <a:solidFill>
                  <a:srgbClr val="000000"/>
                </a:solidFill>
                <a:latin typeface="Arial" pitchFamily="22" charset="0"/>
              </a:rPr>
              <a:t>-based </a:t>
            </a:r>
            <a:r>
              <a:rPr lang="en-US" sz="1400" dirty="0" smtClean="0">
                <a:solidFill>
                  <a:srgbClr val="000000"/>
                </a:solidFill>
                <a:latin typeface="Arial" pitchFamily="22" charset="0"/>
              </a:rPr>
              <a:t>and divided bid</a:t>
            </a:r>
            <a:r>
              <a:rPr lang="en-US" sz="1400" dirty="0">
                <a:solidFill>
                  <a:srgbClr val="000000"/>
                </a:solidFill>
                <a:latin typeface="Arial" pitchFamily="22" charset="0"/>
              </a:rPr>
              <a:t> </a:t>
            </a:r>
            <a:r>
              <a:rPr lang="en-US" sz="1400" dirty="0" smtClean="0">
                <a:solidFill>
                  <a:srgbClr val="000000"/>
                </a:solidFill>
                <a:latin typeface="Arial" pitchFamily="22" charset="0"/>
              </a:rPr>
              <a:t>(1000 </a:t>
            </a:r>
            <a:r>
              <a:rPr lang="en-US" sz="1400" dirty="0">
                <a:solidFill>
                  <a:srgbClr val="000000"/>
                </a:solidFill>
                <a:latin typeface="Arial" pitchFamily="22" charset="0"/>
              </a:rPr>
              <a:t>mg/day if &lt; 75kg or 1200 mg/day if ≥ </a:t>
            </a:r>
            <a:r>
              <a:rPr lang="en-US" sz="1400" dirty="0" smtClean="0">
                <a:solidFill>
                  <a:srgbClr val="000000"/>
                </a:solidFill>
                <a:latin typeface="Arial" pitchFamily="22" charset="0"/>
              </a:rPr>
              <a:t>75kg)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 2,3</a:t>
            </a:r>
            <a:r>
              <a:rPr lang="en-US" sz="1400" dirty="0">
                <a:solidFill>
                  <a:srgbClr val="000000"/>
                </a:solidFill>
                <a:latin typeface="Arial" pitchFamily="22" charset="0"/>
              </a:rPr>
              <a:t> </a:t>
            </a:r>
            <a:r>
              <a:rPr lang="en-US" sz="1400" dirty="0" smtClean="0">
                <a:solidFill>
                  <a:srgbClr val="000000"/>
                </a:solidFill>
                <a:latin typeface="Arial" pitchFamily="22" charset="0"/>
              </a:rPr>
              <a:t>(800 </a:t>
            </a:r>
            <a:r>
              <a:rPr lang="en-US" sz="1400" dirty="0">
                <a:solidFill>
                  <a:srgbClr val="000000"/>
                </a:solidFill>
                <a:latin typeface="Arial" pitchFamily="22" charset="0"/>
              </a:rPr>
              <a:t>mg/</a:t>
            </a:r>
            <a:r>
              <a:rPr lang="en-US" sz="1400" dirty="0" smtClean="0">
                <a:solidFill>
                  <a:srgbClr val="000000"/>
                </a:solidFill>
                <a:latin typeface="Arial" pitchFamily="22" charset="0"/>
              </a:rPr>
              <a:t>day)</a:t>
            </a:r>
            <a:endParaRPr lang="en-US" sz="1400" dirty="0">
              <a:solidFill>
                <a:srgbClr val="000000"/>
              </a:solidFill>
              <a:latin typeface="Arial" pitchFamily="22" charset="0"/>
            </a:endParaRPr>
          </a:p>
        </p:txBody>
      </p:sp>
      <p:sp>
        <p:nvSpPr>
          <p:cNvPr id="90" name="Rectangle 89"/>
          <p:cNvSpPr/>
          <p:nvPr/>
        </p:nvSpPr>
        <p:spPr>
          <a:xfrm>
            <a:off x="152401" y="1922833"/>
            <a:ext cx="1295400" cy="1392936"/>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FFFFFF"/>
                </a:solidFill>
                <a:latin typeface="Arial"/>
                <a:cs typeface="Arial"/>
              </a:rPr>
              <a:t>Rx Naïve</a:t>
            </a:r>
          </a:p>
          <a:p>
            <a:pPr algn="ctr"/>
            <a:r>
              <a:rPr lang="en-US" sz="1600" b="1" dirty="0" smtClean="0">
                <a:solidFill>
                  <a:srgbClr val="FFFFFF"/>
                </a:solidFill>
                <a:latin typeface="Arial"/>
                <a:cs typeface="Arial"/>
              </a:rPr>
              <a:t>GT 2 or 3</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44</a:t>
            </a:r>
            <a:endParaRPr lang="en-US" sz="1600" b="1" dirty="0">
              <a:solidFill>
                <a:srgbClr val="FFFFFF"/>
              </a:solidFill>
              <a:latin typeface="Arial"/>
              <a:cs typeface="Arial"/>
            </a:endParaRPr>
          </a:p>
        </p:txBody>
      </p:sp>
      <p:sp>
        <p:nvSpPr>
          <p:cNvPr id="28" name="Rectangle 27"/>
          <p:cNvSpPr/>
          <p:nvPr/>
        </p:nvSpPr>
        <p:spPr>
          <a:xfrm>
            <a:off x="1432700" y="2403292"/>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29" name="Rectangle 28"/>
          <p:cNvSpPr/>
          <p:nvPr/>
        </p:nvSpPr>
        <p:spPr>
          <a:xfrm>
            <a:off x="1432700" y="190500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rgbClr val="000000"/>
                </a:solidFill>
              </a:rPr>
              <a:t>n</a:t>
            </a:r>
            <a:r>
              <a:rPr lang="en-US" sz="1400" dirty="0" smtClean="0">
                <a:solidFill>
                  <a:srgbClr val="000000"/>
                </a:solidFill>
              </a:rPr>
              <a:t> =</a:t>
            </a:r>
            <a:r>
              <a:rPr lang="en-US" sz="1400" dirty="0">
                <a:solidFill>
                  <a:srgbClr val="000000"/>
                </a:solidFill>
              </a:rPr>
              <a:t> </a:t>
            </a:r>
            <a:r>
              <a:rPr lang="en-US" sz="1400" dirty="0" smtClean="0">
                <a:solidFill>
                  <a:srgbClr val="000000"/>
                </a:solidFill>
              </a:rPr>
              <a:t>16</a:t>
            </a:r>
            <a:endParaRPr lang="en-US" sz="1400" dirty="0">
              <a:solidFill>
                <a:srgbClr val="000000"/>
              </a:solidFill>
            </a:endParaRPr>
          </a:p>
        </p:txBody>
      </p:sp>
      <p:sp>
        <p:nvSpPr>
          <p:cNvPr id="35" name="Rectangle 5"/>
          <p:cNvSpPr>
            <a:spLocks noChangeArrowheads="1"/>
          </p:cNvSpPr>
          <p:nvPr/>
        </p:nvSpPr>
        <p:spPr bwMode="auto">
          <a:xfrm>
            <a:off x="2197134" y="2430240"/>
            <a:ext cx="3651435"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36" name="Rectangle 35"/>
          <p:cNvSpPr/>
          <p:nvPr/>
        </p:nvSpPr>
        <p:spPr>
          <a:xfrm>
            <a:off x="1432700" y="2910253"/>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37" name="Rectangle 5"/>
          <p:cNvSpPr>
            <a:spLocks noChangeArrowheads="1"/>
          </p:cNvSpPr>
          <p:nvPr/>
        </p:nvSpPr>
        <p:spPr bwMode="auto">
          <a:xfrm>
            <a:off x="2197134" y="2940960"/>
            <a:ext cx="3651435"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cxnSp>
        <p:nvCxnSpPr>
          <p:cNvPr id="38" name="Straight Connector 37"/>
          <p:cNvCxnSpPr/>
          <p:nvPr/>
        </p:nvCxnSpPr>
        <p:spPr>
          <a:xfrm>
            <a:off x="5867400" y="262482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7251960" y="242221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cxnSp>
        <p:nvCxnSpPr>
          <p:cNvPr id="40" name="Straight Connector 39"/>
          <p:cNvCxnSpPr/>
          <p:nvPr/>
        </p:nvCxnSpPr>
        <p:spPr>
          <a:xfrm>
            <a:off x="5867400" y="313554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7251960" y="293293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cxnSp>
        <p:nvCxnSpPr>
          <p:cNvPr id="56" name="Straight Connector 55"/>
          <p:cNvCxnSpPr/>
          <p:nvPr/>
        </p:nvCxnSpPr>
        <p:spPr>
          <a:xfrm>
            <a:off x="5867400" y="385536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7" name="Rectangle 5"/>
          <p:cNvSpPr>
            <a:spLocks noChangeArrowheads="1"/>
          </p:cNvSpPr>
          <p:nvPr/>
        </p:nvSpPr>
        <p:spPr bwMode="auto">
          <a:xfrm>
            <a:off x="2197134" y="3657600"/>
            <a:ext cx="3651435"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SOF × 7 </a:t>
            </a:r>
            <a:r>
              <a:rPr lang="en-US" sz="1400" b="1" dirty="0">
                <a:latin typeface="Arial"/>
                <a:cs typeface="Arial"/>
              </a:rPr>
              <a:t>days, </a:t>
            </a:r>
            <a:r>
              <a:rPr lang="en-US" sz="1400" b="1" dirty="0" smtClean="0">
                <a:latin typeface="Arial"/>
                <a:cs typeface="Arial"/>
              </a:rPr>
              <a:t>then </a:t>
            </a:r>
            <a:r>
              <a:rPr lang="en-US" sz="1400" b="1" dirty="0">
                <a:latin typeface="Arial"/>
                <a:cs typeface="Arial"/>
              </a:rPr>
              <a:t>DCV </a:t>
            </a:r>
            <a:r>
              <a:rPr lang="en-US" sz="1400" b="1" dirty="0" smtClean="0">
                <a:latin typeface="Arial"/>
                <a:cs typeface="Arial"/>
              </a:rPr>
              <a:t>+ SOF</a:t>
            </a:r>
            <a:endParaRPr lang="en-US" sz="1400" b="1" dirty="0">
              <a:latin typeface="Arial"/>
              <a:cs typeface="Arial"/>
            </a:endParaRPr>
          </a:p>
        </p:txBody>
      </p:sp>
      <p:sp>
        <p:nvSpPr>
          <p:cNvPr id="59" name="Rectangle 58"/>
          <p:cNvSpPr/>
          <p:nvPr/>
        </p:nvSpPr>
        <p:spPr>
          <a:xfrm>
            <a:off x="7251960" y="365275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sp>
        <p:nvSpPr>
          <p:cNvPr id="60" name="Rectangle 59"/>
          <p:cNvSpPr/>
          <p:nvPr/>
        </p:nvSpPr>
        <p:spPr>
          <a:xfrm>
            <a:off x="152401" y="3641413"/>
            <a:ext cx="1295400" cy="1392936"/>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solidFill>
                  <a:srgbClr val="FFFFFF"/>
                </a:solidFill>
                <a:cs typeface="Arial"/>
              </a:rPr>
              <a:t>Rx </a:t>
            </a:r>
            <a:r>
              <a:rPr lang="en-US" sz="1600" b="1" dirty="0" smtClean="0">
                <a:solidFill>
                  <a:srgbClr val="FFFFFF"/>
                </a:solidFill>
                <a:cs typeface="Arial"/>
              </a:rPr>
              <a:t>Naïve</a:t>
            </a:r>
          </a:p>
          <a:p>
            <a:pPr algn="ctr"/>
            <a:r>
              <a:rPr lang="en-US" sz="1600" b="1" dirty="0" smtClean="0">
                <a:solidFill>
                  <a:srgbClr val="FFFFFF"/>
                </a:solidFill>
                <a:cs typeface="Arial"/>
              </a:rPr>
              <a:t>GT </a:t>
            </a:r>
            <a:r>
              <a:rPr lang="en-US" sz="1600" b="1" dirty="0" smtClean="0">
                <a:solidFill>
                  <a:srgbClr val="FFFFFF"/>
                </a:solidFill>
                <a:latin typeface="Arial"/>
                <a:cs typeface="Arial"/>
              </a:rPr>
              <a:t>1a/1b</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44</a:t>
            </a:r>
            <a:endParaRPr lang="en-US" sz="1600" b="1" dirty="0">
              <a:solidFill>
                <a:srgbClr val="FFFFFF"/>
              </a:solidFill>
              <a:latin typeface="Arial"/>
              <a:cs typeface="Arial"/>
            </a:endParaRPr>
          </a:p>
        </p:txBody>
      </p:sp>
      <p:sp>
        <p:nvSpPr>
          <p:cNvPr id="61" name="Rectangle 60"/>
          <p:cNvSpPr/>
          <p:nvPr/>
        </p:nvSpPr>
        <p:spPr>
          <a:xfrm>
            <a:off x="1432700" y="4121872"/>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62" name="Rectangle 61"/>
          <p:cNvSpPr/>
          <p:nvPr/>
        </p:nvSpPr>
        <p:spPr>
          <a:xfrm>
            <a:off x="1432700" y="362358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rgbClr val="000000"/>
                </a:solidFill>
              </a:rPr>
              <a:t>n</a:t>
            </a:r>
            <a:r>
              <a:rPr lang="en-US" sz="1400" dirty="0" smtClean="0">
                <a:solidFill>
                  <a:srgbClr val="000000"/>
                </a:solidFill>
              </a:rPr>
              <a:t> =</a:t>
            </a:r>
            <a:r>
              <a:rPr lang="en-US" sz="1400" dirty="0">
                <a:solidFill>
                  <a:srgbClr val="000000"/>
                </a:solidFill>
              </a:rPr>
              <a:t> </a:t>
            </a:r>
            <a:r>
              <a:rPr lang="en-US" sz="1400" dirty="0" smtClean="0">
                <a:solidFill>
                  <a:srgbClr val="000000"/>
                </a:solidFill>
              </a:rPr>
              <a:t>15</a:t>
            </a:r>
            <a:endParaRPr lang="en-US" sz="1400" dirty="0">
              <a:solidFill>
                <a:srgbClr val="000000"/>
              </a:solidFill>
            </a:endParaRPr>
          </a:p>
        </p:txBody>
      </p:sp>
      <p:sp>
        <p:nvSpPr>
          <p:cNvPr id="65" name="Rectangle 5"/>
          <p:cNvSpPr>
            <a:spLocks noChangeArrowheads="1"/>
          </p:cNvSpPr>
          <p:nvPr/>
        </p:nvSpPr>
        <p:spPr bwMode="auto">
          <a:xfrm>
            <a:off x="2197134" y="4148820"/>
            <a:ext cx="3651435"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72" name="Rectangle 71"/>
          <p:cNvSpPr/>
          <p:nvPr/>
        </p:nvSpPr>
        <p:spPr>
          <a:xfrm>
            <a:off x="1432700" y="4628833"/>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15</a:t>
            </a:r>
            <a:endParaRPr lang="en-US" sz="1400" dirty="0">
              <a:solidFill>
                <a:srgbClr val="000000"/>
              </a:solidFill>
            </a:endParaRPr>
          </a:p>
        </p:txBody>
      </p:sp>
      <p:sp>
        <p:nvSpPr>
          <p:cNvPr id="74" name="Rectangle 5"/>
          <p:cNvSpPr>
            <a:spLocks noChangeArrowheads="1"/>
          </p:cNvSpPr>
          <p:nvPr/>
        </p:nvSpPr>
        <p:spPr bwMode="auto">
          <a:xfrm>
            <a:off x="2197134" y="4659540"/>
            <a:ext cx="3651435"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cxnSp>
        <p:nvCxnSpPr>
          <p:cNvPr id="75" name="Straight Connector 74"/>
          <p:cNvCxnSpPr/>
          <p:nvPr/>
        </p:nvCxnSpPr>
        <p:spPr>
          <a:xfrm>
            <a:off x="5867400" y="434340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7251960" y="414079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cxnSp>
        <p:nvCxnSpPr>
          <p:cNvPr id="77" name="Straight Connector 76"/>
          <p:cNvCxnSpPr/>
          <p:nvPr/>
        </p:nvCxnSpPr>
        <p:spPr>
          <a:xfrm>
            <a:off x="5867400" y="4854120"/>
            <a:ext cx="182575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9" name="Rectangle 78"/>
          <p:cNvSpPr/>
          <p:nvPr/>
        </p:nvSpPr>
        <p:spPr>
          <a:xfrm>
            <a:off x="7251960" y="4651513"/>
            <a:ext cx="876300"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grpSp>
        <p:nvGrpSpPr>
          <p:cNvPr id="42" name="Group 41"/>
          <p:cNvGrpSpPr/>
          <p:nvPr/>
        </p:nvGrpSpPr>
        <p:grpSpPr>
          <a:xfrm>
            <a:off x="-6113" y="1295400"/>
            <a:ext cx="9162291" cy="515104"/>
            <a:chOff x="-6113" y="1362488"/>
            <a:chExt cx="9162291" cy="515104"/>
          </a:xfrm>
        </p:grpSpPr>
        <p:sp>
          <p:nvSpPr>
            <p:cNvPr id="43" name="Rectangle 42"/>
            <p:cNvSpPr/>
            <p:nvPr/>
          </p:nvSpPr>
          <p:spPr>
            <a:xfrm>
              <a:off x="-6113" y="1447868"/>
              <a:ext cx="9162291" cy="41071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600" dirty="0">
                <a:solidFill>
                  <a:srgbClr val="000000"/>
                </a:solidFill>
                <a:latin typeface="Arial"/>
                <a:cs typeface="Arial"/>
              </a:endParaRPr>
            </a:p>
          </p:txBody>
        </p:sp>
        <p:sp>
          <p:nvSpPr>
            <p:cNvPr id="44" name="Rectangle 43"/>
            <p:cNvSpPr/>
            <p:nvPr/>
          </p:nvSpPr>
          <p:spPr>
            <a:xfrm>
              <a:off x="1066800" y="1411256"/>
              <a:ext cx="838200" cy="39929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Week</a:t>
              </a:r>
              <a:endParaRPr lang="en-US" sz="1400" dirty="0">
                <a:solidFill>
                  <a:srgbClr val="000000"/>
                </a:solidFill>
              </a:endParaRPr>
            </a:p>
          </p:txBody>
        </p:sp>
        <p:sp>
          <p:nvSpPr>
            <p:cNvPr id="45" name="Rectangle 44"/>
            <p:cNvSpPr/>
            <p:nvPr/>
          </p:nvSpPr>
          <p:spPr>
            <a:xfrm>
              <a:off x="193888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0</a:t>
              </a:r>
              <a:endParaRPr lang="en-US" sz="1400" dirty="0">
                <a:solidFill>
                  <a:srgbClr val="000000"/>
                </a:solidFill>
                <a:latin typeface="Arial"/>
                <a:cs typeface="Arial"/>
              </a:endParaRPr>
            </a:p>
          </p:txBody>
        </p:sp>
        <p:sp>
          <p:nvSpPr>
            <p:cNvPr id="46" name="Rectangle 45"/>
            <p:cNvSpPr/>
            <p:nvPr/>
          </p:nvSpPr>
          <p:spPr>
            <a:xfrm>
              <a:off x="55789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24</a:t>
              </a:r>
              <a:endParaRPr lang="en-US" sz="1400" dirty="0">
                <a:solidFill>
                  <a:srgbClr val="000000"/>
                </a:solidFill>
                <a:latin typeface="Arial"/>
                <a:cs typeface="Arial"/>
              </a:endParaRPr>
            </a:p>
          </p:txBody>
        </p:sp>
        <p:cxnSp>
          <p:nvCxnSpPr>
            <p:cNvPr id="47" name="Straight Connector 46"/>
            <p:cNvCxnSpPr/>
            <p:nvPr/>
          </p:nvCxnSpPr>
          <p:spPr>
            <a:xfrm flipV="1">
              <a:off x="-6113" y="1850184"/>
              <a:ext cx="9162291" cy="11472"/>
            </a:xfrm>
            <a:prstGeom prst="line">
              <a:avLst/>
            </a:prstGeom>
            <a:ln w="95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V="1">
              <a:off x="2210141" y="1770940"/>
              <a:ext cx="0" cy="8763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5851696"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9624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12</a:t>
              </a:r>
              <a:endParaRPr lang="en-US" sz="1400" dirty="0">
                <a:solidFill>
                  <a:srgbClr val="000000"/>
                </a:solidFill>
                <a:latin typeface="Arial"/>
                <a:cs typeface="Arial"/>
              </a:endParaRPr>
            </a:p>
          </p:txBody>
        </p:sp>
        <p:cxnSp>
          <p:nvCxnSpPr>
            <p:cNvPr id="52" name="Straight Connector 51"/>
            <p:cNvCxnSpPr/>
            <p:nvPr/>
          </p:nvCxnSpPr>
          <p:spPr>
            <a:xfrm flipV="1">
              <a:off x="4244422"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740338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36</a:t>
              </a:r>
              <a:endParaRPr lang="en-US" sz="1400" dirty="0">
                <a:solidFill>
                  <a:srgbClr val="000000"/>
                </a:solidFill>
                <a:latin typeface="Arial"/>
                <a:cs typeface="Arial"/>
              </a:endParaRPr>
            </a:p>
          </p:txBody>
        </p:sp>
        <p:cxnSp>
          <p:nvCxnSpPr>
            <p:cNvPr id="54" name="Straight Connector 53"/>
            <p:cNvCxnSpPr/>
            <p:nvPr/>
          </p:nvCxnSpPr>
          <p:spPr>
            <a:xfrm flipV="1">
              <a:off x="7676176"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1519050"/>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Connector 57"/>
          <p:cNvCxnSpPr/>
          <p:nvPr/>
        </p:nvCxnSpPr>
        <p:spPr>
          <a:xfrm>
            <a:off x="6403341" y="213678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br>
              <a:rPr lang="en-US" sz="2400" dirty="0" smtClean="0">
                <a:solidFill>
                  <a:schemeClr val="accent5">
                    <a:lumMod val="20000"/>
                    <a:lumOff val="80000"/>
                  </a:schemeClr>
                </a:solidFill>
              </a:rPr>
            </a:br>
            <a:r>
              <a:rPr lang="en-US" sz="2400" dirty="0" smtClean="0"/>
              <a:t>Treatment-</a:t>
            </a:r>
            <a:r>
              <a:rPr lang="en-US" sz="2400" dirty="0"/>
              <a:t>Naïve 24 Week Rx</a:t>
            </a:r>
            <a:r>
              <a:rPr lang="en-US" sz="2400" dirty="0" smtClean="0"/>
              <a:t>: Results </a:t>
            </a:r>
            <a:r>
              <a:rPr lang="en-US" sz="2400" dirty="0"/>
              <a:t>(Part 1)</a:t>
            </a:r>
          </a:p>
        </p:txBody>
      </p:sp>
      <p:sp>
        <p:nvSpPr>
          <p:cNvPr id="64" name="Rectangle 5"/>
          <p:cNvSpPr>
            <a:spLocks noChangeArrowheads="1"/>
          </p:cNvSpPr>
          <p:nvPr/>
        </p:nvSpPr>
        <p:spPr bwMode="auto">
          <a:xfrm>
            <a:off x="2197099" y="1939020"/>
            <a:ext cx="4191000"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SOF × 7 </a:t>
            </a:r>
            <a:r>
              <a:rPr lang="en-US" sz="1400" b="1" dirty="0">
                <a:latin typeface="Arial"/>
                <a:cs typeface="Arial"/>
              </a:rPr>
              <a:t>days, </a:t>
            </a:r>
            <a:r>
              <a:rPr lang="en-US" sz="1400" b="1" dirty="0" smtClean="0">
                <a:latin typeface="Arial"/>
                <a:cs typeface="Arial"/>
              </a:rPr>
              <a:t>then </a:t>
            </a:r>
            <a:r>
              <a:rPr lang="en-US" sz="1400" b="1" dirty="0">
                <a:latin typeface="Arial"/>
                <a:cs typeface="Arial"/>
              </a:rPr>
              <a:t>DCV </a:t>
            </a:r>
            <a:r>
              <a:rPr lang="en-US" sz="1400" b="1" dirty="0" smtClean="0">
                <a:latin typeface="Arial"/>
                <a:cs typeface="Arial"/>
              </a:rPr>
              <a:t>+ SOF</a:t>
            </a:r>
            <a:endParaRPr lang="en-US" sz="1400" b="1" dirty="0">
              <a:latin typeface="Arial"/>
              <a:cs typeface="Arial"/>
            </a:endParaRPr>
          </a:p>
        </p:txBody>
      </p:sp>
      <p:sp>
        <p:nvSpPr>
          <p:cNvPr id="66" name="Rectangle 65"/>
          <p:cNvSpPr/>
          <p:nvPr/>
        </p:nvSpPr>
        <p:spPr>
          <a:xfrm>
            <a:off x="7639500" y="1922833"/>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88%</a:t>
            </a:r>
            <a:endParaRPr lang="en-US" sz="1400" dirty="0">
              <a:solidFill>
                <a:srgbClr val="000000"/>
              </a:solidFill>
              <a:latin typeface="Arial"/>
              <a:cs typeface="Arial"/>
            </a:endParaRPr>
          </a:p>
        </p:txBody>
      </p:sp>
      <p:sp>
        <p:nvSpPr>
          <p:cNvPr id="78" name="Rectangle 77"/>
          <p:cNvSpPr/>
          <p:nvPr/>
        </p:nvSpPr>
        <p:spPr>
          <a:xfrm>
            <a:off x="762000" y="534949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=14</a:t>
            </a:r>
            <a:endParaRPr lang="en-US" sz="1400" dirty="0">
              <a:solidFill>
                <a:srgbClr val="000000"/>
              </a:solidFill>
            </a:endParaRPr>
          </a:p>
        </p:txBody>
      </p:sp>
      <p:sp>
        <p:nvSpPr>
          <p:cNvPr id="90" name="Rectangle 89"/>
          <p:cNvSpPr/>
          <p:nvPr/>
        </p:nvSpPr>
        <p:spPr>
          <a:xfrm>
            <a:off x="152401" y="1922833"/>
            <a:ext cx="12954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FFFFFF"/>
                </a:solidFill>
                <a:latin typeface="Arial"/>
                <a:cs typeface="Arial"/>
              </a:rPr>
              <a:t>Rx Naïve</a:t>
            </a:r>
          </a:p>
          <a:p>
            <a:pPr algn="ctr"/>
            <a:r>
              <a:rPr lang="en-US" sz="1600" b="1" dirty="0" smtClean="0">
                <a:solidFill>
                  <a:srgbClr val="FFFFFF"/>
                </a:solidFill>
                <a:latin typeface="Arial"/>
                <a:cs typeface="Arial"/>
              </a:rPr>
              <a:t>GT 2 or 3</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44</a:t>
            </a:r>
            <a:endParaRPr lang="en-US" sz="1600" b="1" dirty="0">
              <a:solidFill>
                <a:srgbClr val="FFFFFF"/>
              </a:solidFill>
              <a:latin typeface="Arial"/>
              <a:cs typeface="Arial"/>
            </a:endParaRPr>
          </a:p>
        </p:txBody>
      </p:sp>
      <p:sp>
        <p:nvSpPr>
          <p:cNvPr id="28" name="Rectangle 27"/>
          <p:cNvSpPr/>
          <p:nvPr/>
        </p:nvSpPr>
        <p:spPr>
          <a:xfrm>
            <a:off x="1432700" y="2403292"/>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29" name="Rectangle 28"/>
          <p:cNvSpPr/>
          <p:nvPr/>
        </p:nvSpPr>
        <p:spPr>
          <a:xfrm>
            <a:off x="1432700" y="190500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rgbClr val="000000"/>
                </a:solidFill>
              </a:rPr>
              <a:t>n</a:t>
            </a:r>
            <a:r>
              <a:rPr lang="en-US" sz="1400" dirty="0" smtClean="0">
                <a:solidFill>
                  <a:srgbClr val="000000"/>
                </a:solidFill>
              </a:rPr>
              <a:t> =</a:t>
            </a:r>
            <a:r>
              <a:rPr lang="en-US" sz="1400" dirty="0">
                <a:solidFill>
                  <a:srgbClr val="000000"/>
                </a:solidFill>
              </a:rPr>
              <a:t> </a:t>
            </a:r>
            <a:r>
              <a:rPr lang="en-US" sz="1400" dirty="0" smtClean="0">
                <a:solidFill>
                  <a:srgbClr val="000000"/>
                </a:solidFill>
              </a:rPr>
              <a:t>16</a:t>
            </a:r>
            <a:endParaRPr lang="en-US" sz="1400" dirty="0">
              <a:solidFill>
                <a:srgbClr val="000000"/>
              </a:solidFill>
            </a:endParaRPr>
          </a:p>
        </p:txBody>
      </p:sp>
      <p:sp>
        <p:nvSpPr>
          <p:cNvPr id="35" name="Rectangle 5"/>
          <p:cNvSpPr>
            <a:spLocks noChangeArrowheads="1"/>
          </p:cNvSpPr>
          <p:nvPr/>
        </p:nvSpPr>
        <p:spPr bwMode="auto">
          <a:xfrm>
            <a:off x="2197099" y="2430240"/>
            <a:ext cx="4191000"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36" name="Rectangle 35"/>
          <p:cNvSpPr/>
          <p:nvPr/>
        </p:nvSpPr>
        <p:spPr>
          <a:xfrm>
            <a:off x="1432700" y="2910253"/>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37" name="Rectangle 5"/>
          <p:cNvSpPr>
            <a:spLocks noChangeArrowheads="1"/>
          </p:cNvSpPr>
          <p:nvPr/>
        </p:nvSpPr>
        <p:spPr bwMode="auto">
          <a:xfrm>
            <a:off x="2197099" y="2940960"/>
            <a:ext cx="4191000"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cxnSp>
        <p:nvCxnSpPr>
          <p:cNvPr id="38" name="Straight Connector 37"/>
          <p:cNvCxnSpPr/>
          <p:nvPr/>
        </p:nvCxnSpPr>
        <p:spPr>
          <a:xfrm>
            <a:off x="6403341" y="262482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6403341" y="313554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6403341" y="385536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7" name="Rectangle 5"/>
          <p:cNvSpPr>
            <a:spLocks noChangeArrowheads="1"/>
          </p:cNvSpPr>
          <p:nvPr/>
        </p:nvSpPr>
        <p:spPr bwMode="auto">
          <a:xfrm>
            <a:off x="2197099" y="3657600"/>
            <a:ext cx="4191000"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SOF × 7 </a:t>
            </a:r>
            <a:r>
              <a:rPr lang="en-US" sz="1400" b="1" dirty="0">
                <a:latin typeface="Arial"/>
                <a:cs typeface="Arial"/>
              </a:rPr>
              <a:t>days, </a:t>
            </a:r>
            <a:r>
              <a:rPr lang="en-US" sz="1400" b="1" dirty="0" smtClean="0">
                <a:latin typeface="Arial"/>
                <a:cs typeface="Arial"/>
              </a:rPr>
              <a:t>then </a:t>
            </a:r>
            <a:r>
              <a:rPr lang="en-US" sz="1400" b="1" dirty="0">
                <a:latin typeface="Arial"/>
                <a:cs typeface="Arial"/>
              </a:rPr>
              <a:t>DCV </a:t>
            </a:r>
            <a:r>
              <a:rPr lang="en-US" sz="1400" b="1" dirty="0" smtClean="0">
                <a:latin typeface="Arial"/>
                <a:cs typeface="Arial"/>
              </a:rPr>
              <a:t>+ SOF</a:t>
            </a:r>
            <a:endParaRPr lang="en-US" sz="1400" b="1" dirty="0">
              <a:latin typeface="Arial"/>
              <a:cs typeface="Arial"/>
            </a:endParaRPr>
          </a:p>
        </p:txBody>
      </p:sp>
      <p:sp>
        <p:nvSpPr>
          <p:cNvPr id="60" name="Rectangle 59"/>
          <p:cNvSpPr/>
          <p:nvPr/>
        </p:nvSpPr>
        <p:spPr>
          <a:xfrm>
            <a:off x="152401" y="3641413"/>
            <a:ext cx="12954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solidFill>
                  <a:srgbClr val="FFFFFF"/>
                </a:solidFill>
                <a:cs typeface="Arial"/>
              </a:rPr>
              <a:t>Rx </a:t>
            </a:r>
            <a:r>
              <a:rPr lang="en-US" sz="1600" b="1" dirty="0" smtClean="0">
                <a:solidFill>
                  <a:srgbClr val="FFFFFF"/>
                </a:solidFill>
                <a:cs typeface="Arial"/>
              </a:rPr>
              <a:t>Naïve</a:t>
            </a:r>
          </a:p>
          <a:p>
            <a:pPr algn="ctr"/>
            <a:r>
              <a:rPr lang="en-US" sz="1600" b="1" dirty="0" smtClean="0">
                <a:solidFill>
                  <a:srgbClr val="FFFFFF"/>
                </a:solidFill>
                <a:cs typeface="Arial"/>
              </a:rPr>
              <a:t>GT </a:t>
            </a:r>
            <a:r>
              <a:rPr lang="en-US" sz="1600" b="1" dirty="0" smtClean="0">
                <a:solidFill>
                  <a:srgbClr val="FFFFFF"/>
                </a:solidFill>
                <a:latin typeface="Arial"/>
                <a:cs typeface="Arial"/>
              </a:rPr>
              <a:t>1a/1b</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44</a:t>
            </a:r>
            <a:endParaRPr lang="en-US" sz="1600" b="1" dirty="0">
              <a:solidFill>
                <a:srgbClr val="FFFFFF"/>
              </a:solidFill>
              <a:latin typeface="Arial"/>
              <a:cs typeface="Arial"/>
            </a:endParaRPr>
          </a:p>
        </p:txBody>
      </p:sp>
      <p:sp>
        <p:nvSpPr>
          <p:cNvPr id="61" name="Rectangle 60"/>
          <p:cNvSpPr/>
          <p:nvPr/>
        </p:nvSpPr>
        <p:spPr>
          <a:xfrm>
            <a:off x="1432700" y="4121872"/>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14</a:t>
            </a:r>
            <a:endParaRPr lang="en-US" sz="1400" dirty="0">
              <a:solidFill>
                <a:srgbClr val="000000"/>
              </a:solidFill>
            </a:endParaRPr>
          </a:p>
        </p:txBody>
      </p:sp>
      <p:sp>
        <p:nvSpPr>
          <p:cNvPr id="62" name="Rectangle 61"/>
          <p:cNvSpPr/>
          <p:nvPr/>
        </p:nvSpPr>
        <p:spPr>
          <a:xfrm>
            <a:off x="1432700" y="362358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rgbClr val="000000"/>
                </a:solidFill>
              </a:rPr>
              <a:t>n</a:t>
            </a:r>
            <a:r>
              <a:rPr lang="en-US" sz="1400" dirty="0" smtClean="0">
                <a:solidFill>
                  <a:srgbClr val="000000"/>
                </a:solidFill>
              </a:rPr>
              <a:t> =</a:t>
            </a:r>
            <a:r>
              <a:rPr lang="en-US" sz="1400" dirty="0">
                <a:solidFill>
                  <a:srgbClr val="000000"/>
                </a:solidFill>
              </a:rPr>
              <a:t> </a:t>
            </a:r>
            <a:r>
              <a:rPr lang="en-US" sz="1400" dirty="0" smtClean="0">
                <a:solidFill>
                  <a:srgbClr val="000000"/>
                </a:solidFill>
              </a:rPr>
              <a:t>15</a:t>
            </a:r>
            <a:endParaRPr lang="en-US" sz="1400" dirty="0">
              <a:solidFill>
                <a:srgbClr val="000000"/>
              </a:solidFill>
            </a:endParaRPr>
          </a:p>
        </p:txBody>
      </p:sp>
      <p:sp>
        <p:nvSpPr>
          <p:cNvPr id="65" name="Rectangle 5"/>
          <p:cNvSpPr>
            <a:spLocks noChangeArrowheads="1"/>
          </p:cNvSpPr>
          <p:nvPr/>
        </p:nvSpPr>
        <p:spPr bwMode="auto">
          <a:xfrm>
            <a:off x="2197099" y="4148820"/>
            <a:ext cx="4191000"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72" name="Rectangle 71"/>
          <p:cNvSpPr/>
          <p:nvPr/>
        </p:nvSpPr>
        <p:spPr>
          <a:xfrm>
            <a:off x="1432700" y="4628833"/>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15</a:t>
            </a:r>
            <a:endParaRPr lang="en-US" sz="1400" dirty="0">
              <a:solidFill>
                <a:srgbClr val="000000"/>
              </a:solidFill>
            </a:endParaRPr>
          </a:p>
        </p:txBody>
      </p:sp>
      <p:sp>
        <p:nvSpPr>
          <p:cNvPr id="74" name="Rectangle 5"/>
          <p:cNvSpPr>
            <a:spLocks noChangeArrowheads="1"/>
          </p:cNvSpPr>
          <p:nvPr/>
        </p:nvSpPr>
        <p:spPr bwMode="auto">
          <a:xfrm>
            <a:off x="2197099" y="4659540"/>
            <a:ext cx="4191000" cy="357567"/>
          </a:xfrm>
          <a:prstGeom prst="rect">
            <a:avLst/>
          </a:prstGeom>
          <a:solidFill>
            <a:srgbClr val="A2CCC4"/>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cxnSp>
        <p:nvCxnSpPr>
          <p:cNvPr id="75" name="Straight Connector 74"/>
          <p:cNvCxnSpPr/>
          <p:nvPr/>
        </p:nvCxnSpPr>
        <p:spPr>
          <a:xfrm>
            <a:off x="6403341" y="434340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6403341" y="4854120"/>
            <a:ext cx="1716022"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7639500" y="2425360"/>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100%</a:t>
            </a:r>
            <a:endParaRPr lang="en-US" sz="1400" dirty="0">
              <a:solidFill>
                <a:srgbClr val="000000"/>
              </a:solidFill>
              <a:latin typeface="Arial"/>
              <a:cs typeface="Arial"/>
            </a:endParaRPr>
          </a:p>
        </p:txBody>
      </p:sp>
      <p:sp>
        <p:nvSpPr>
          <p:cNvPr id="43" name="Rectangle 42"/>
          <p:cNvSpPr/>
          <p:nvPr/>
        </p:nvSpPr>
        <p:spPr>
          <a:xfrm>
            <a:off x="7639500" y="2937780"/>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86%</a:t>
            </a:r>
            <a:endParaRPr lang="en-US" sz="1400" dirty="0">
              <a:solidFill>
                <a:srgbClr val="000000"/>
              </a:solidFill>
              <a:latin typeface="Arial"/>
              <a:cs typeface="Arial"/>
            </a:endParaRPr>
          </a:p>
        </p:txBody>
      </p:sp>
      <p:sp>
        <p:nvSpPr>
          <p:cNvPr id="44" name="Rectangle 43"/>
          <p:cNvSpPr/>
          <p:nvPr/>
        </p:nvSpPr>
        <p:spPr>
          <a:xfrm>
            <a:off x="7605480" y="3646260"/>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100%</a:t>
            </a:r>
            <a:endParaRPr lang="en-US" sz="1400" dirty="0">
              <a:solidFill>
                <a:srgbClr val="000000"/>
              </a:solidFill>
              <a:latin typeface="Arial"/>
              <a:cs typeface="Arial"/>
            </a:endParaRPr>
          </a:p>
        </p:txBody>
      </p:sp>
      <p:sp>
        <p:nvSpPr>
          <p:cNvPr id="45" name="Rectangle 44"/>
          <p:cNvSpPr/>
          <p:nvPr/>
        </p:nvSpPr>
        <p:spPr>
          <a:xfrm>
            <a:off x="7605480" y="4148787"/>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100%</a:t>
            </a:r>
            <a:endParaRPr lang="en-US" sz="1400" dirty="0">
              <a:solidFill>
                <a:srgbClr val="000000"/>
              </a:solidFill>
              <a:latin typeface="Arial"/>
              <a:cs typeface="Arial"/>
            </a:endParaRPr>
          </a:p>
        </p:txBody>
      </p:sp>
      <p:sp>
        <p:nvSpPr>
          <p:cNvPr id="46" name="Rectangle 45"/>
          <p:cNvSpPr/>
          <p:nvPr/>
        </p:nvSpPr>
        <p:spPr>
          <a:xfrm>
            <a:off x="7605480" y="4661207"/>
            <a:ext cx="1444752" cy="4053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cs typeface="Arial"/>
              </a:rPr>
              <a:t>SVR12 </a:t>
            </a:r>
            <a:r>
              <a:rPr lang="en-US" sz="1400" dirty="0" smtClean="0">
                <a:solidFill>
                  <a:srgbClr val="000000"/>
                </a:solidFill>
                <a:latin typeface="Arial"/>
                <a:cs typeface="Arial"/>
              </a:rPr>
              <a:t>= 100%</a:t>
            </a:r>
            <a:endParaRPr lang="en-US" sz="1400" dirty="0">
              <a:solidFill>
                <a:srgbClr val="000000"/>
              </a:solidFill>
              <a:latin typeface="Arial"/>
              <a:cs typeface="Arial"/>
            </a:endParaRPr>
          </a:p>
        </p:txBody>
      </p:sp>
      <p:sp>
        <p:nvSpPr>
          <p:cNvPr id="2" name="Rectangle 1"/>
          <p:cNvSpPr/>
          <p:nvPr/>
        </p:nvSpPr>
        <p:spPr>
          <a:xfrm>
            <a:off x="7628160" y="1905000"/>
            <a:ext cx="1417320" cy="3169920"/>
          </a:xfrm>
          <a:prstGeom prst="rect">
            <a:avLst/>
          </a:prstGeom>
          <a:noFill/>
          <a:ln w="19050" cmpd="sng">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Rectangle 25"/>
          <p:cNvSpPr>
            <a:spLocks noChangeArrowheads="1"/>
          </p:cNvSpPr>
          <p:nvPr/>
        </p:nvSpPr>
        <p:spPr bwMode="auto">
          <a:xfrm>
            <a:off x="-18289" y="5128080"/>
            <a:ext cx="9180577" cy="1252717"/>
          </a:xfrm>
          <a:prstGeom prst="rect">
            <a:avLst/>
          </a:prstGeom>
          <a:solidFill>
            <a:schemeClr val="bg1">
              <a:lumMod val="95000"/>
            </a:schemeClr>
          </a:solidFill>
          <a:ln w="12700" cap="flat" cmpd="sng" algn="ctr">
            <a:solidFill>
              <a:schemeClr val="tx1"/>
            </a:solidFill>
            <a:prstDash val="sysDash"/>
            <a:miter lim="800000"/>
            <a:headEnd type="none" w="med" len="med"/>
            <a:tailEnd type="none" w="med" len="med"/>
          </a:ln>
          <a:effectLst/>
        </p:spPr>
        <p:txBody>
          <a:bodyPr lIns="457200" tIns="45431" rIns="92486" bIns="91440" anchor="ctr">
            <a:prstTxWarp prst="textNoShape">
              <a:avLst/>
            </a:prstTxWarp>
          </a:bodyPr>
          <a:lstStyle/>
          <a:p>
            <a:pPr defTabSz="935038">
              <a:lnSpc>
                <a:spcPts val="1800"/>
              </a:lnSpc>
              <a:spcBef>
                <a:spcPts val="600"/>
              </a:spcBef>
            </a:pPr>
            <a:r>
              <a:rPr lang="en-US" sz="1400" b="1" dirty="0">
                <a:solidFill>
                  <a:srgbClr val="000000"/>
                </a:solidFill>
                <a:latin typeface="Arial" pitchFamily="22" charset="0"/>
              </a:rPr>
              <a:t>Drug </a:t>
            </a:r>
            <a:r>
              <a:rPr lang="en-US" sz="1400" b="1" dirty="0" smtClean="0">
                <a:solidFill>
                  <a:srgbClr val="000000"/>
                </a:solidFill>
                <a:latin typeface="Arial" pitchFamily="22" charset="0"/>
              </a:rPr>
              <a:t>Dosing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Daclatasvir (DCV): 60 </a:t>
            </a:r>
            <a:r>
              <a:rPr lang="en-US" sz="1400" dirty="0">
                <a:solidFill>
                  <a:srgbClr val="000000"/>
                </a:solidFill>
                <a:latin typeface="Arial" pitchFamily="22" charset="0"/>
              </a:rPr>
              <a:t>mg once </a:t>
            </a:r>
            <a:r>
              <a:rPr lang="en-US" sz="1400" dirty="0" smtClean="0">
                <a:solidFill>
                  <a:srgbClr val="000000"/>
                </a:solidFill>
                <a:latin typeface="Arial" pitchFamily="22" charset="0"/>
              </a:rPr>
              <a:t>daily</a:t>
            </a:r>
            <a:br>
              <a:rPr lang="en-US" sz="1400" dirty="0" smtClean="0">
                <a:solidFill>
                  <a:srgbClr val="000000"/>
                </a:solidFill>
                <a:latin typeface="Arial" pitchFamily="22" charset="0"/>
              </a:rPr>
            </a:br>
            <a:r>
              <a:rPr lang="en-US" sz="1400" dirty="0" smtClean="0">
                <a:solidFill>
                  <a:srgbClr val="000000"/>
                </a:solidFill>
                <a:latin typeface="Arial" pitchFamily="22" charset="0"/>
              </a:rPr>
              <a:t>Sofosbuvir (SOF): </a:t>
            </a:r>
            <a:r>
              <a:rPr lang="en-US" sz="1400" dirty="0">
                <a:solidFill>
                  <a:srgbClr val="000000"/>
                </a:solidFill>
                <a:latin typeface="Arial" pitchFamily="22" charset="0"/>
              </a:rPr>
              <a:t>400 mg once daily</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GT1, given weight</a:t>
            </a:r>
            <a:r>
              <a:rPr lang="en-US" sz="1400" dirty="0">
                <a:solidFill>
                  <a:srgbClr val="000000"/>
                </a:solidFill>
                <a:latin typeface="Arial" pitchFamily="22" charset="0"/>
              </a:rPr>
              <a:t>-based </a:t>
            </a:r>
            <a:r>
              <a:rPr lang="en-US" sz="1400" dirty="0" smtClean="0">
                <a:solidFill>
                  <a:srgbClr val="000000"/>
                </a:solidFill>
                <a:latin typeface="Arial" pitchFamily="22" charset="0"/>
              </a:rPr>
              <a:t>and divided bid</a:t>
            </a:r>
            <a:r>
              <a:rPr lang="en-US" sz="1400" dirty="0">
                <a:solidFill>
                  <a:srgbClr val="000000"/>
                </a:solidFill>
                <a:latin typeface="Arial" pitchFamily="22" charset="0"/>
              </a:rPr>
              <a:t> </a:t>
            </a:r>
            <a:r>
              <a:rPr lang="en-US" sz="1400" dirty="0" smtClean="0">
                <a:solidFill>
                  <a:srgbClr val="000000"/>
                </a:solidFill>
                <a:latin typeface="Arial" pitchFamily="22" charset="0"/>
              </a:rPr>
              <a:t>(1000 </a:t>
            </a:r>
            <a:r>
              <a:rPr lang="en-US" sz="1400" dirty="0">
                <a:solidFill>
                  <a:srgbClr val="000000"/>
                </a:solidFill>
                <a:latin typeface="Arial" pitchFamily="22" charset="0"/>
              </a:rPr>
              <a:t>mg/day if &lt; 75kg or 1200 mg/day if ≥ </a:t>
            </a:r>
            <a:r>
              <a:rPr lang="en-US" sz="1400" dirty="0" smtClean="0">
                <a:solidFill>
                  <a:srgbClr val="000000"/>
                </a:solidFill>
                <a:latin typeface="Arial" pitchFamily="22" charset="0"/>
              </a:rPr>
              <a:t>75kg)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 2,3</a:t>
            </a:r>
            <a:r>
              <a:rPr lang="en-US" sz="1400" dirty="0">
                <a:solidFill>
                  <a:srgbClr val="000000"/>
                </a:solidFill>
                <a:latin typeface="Arial" pitchFamily="22" charset="0"/>
              </a:rPr>
              <a:t> </a:t>
            </a:r>
            <a:r>
              <a:rPr lang="en-US" sz="1400" dirty="0" smtClean="0">
                <a:solidFill>
                  <a:srgbClr val="000000"/>
                </a:solidFill>
                <a:latin typeface="Arial" pitchFamily="22" charset="0"/>
              </a:rPr>
              <a:t>(800 </a:t>
            </a:r>
            <a:r>
              <a:rPr lang="en-US" sz="1400" dirty="0">
                <a:solidFill>
                  <a:srgbClr val="000000"/>
                </a:solidFill>
                <a:latin typeface="Arial" pitchFamily="22" charset="0"/>
              </a:rPr>
              <a:t>mg/</a:t>
            </a:r>
            <a:r>
              <a:rPr lang="en-US" sz="1400" dirty="0" smtClean="0">
                <a:solidFill>
                  <a:srgbClr val="000000"/>
                </a:solidFill>
                <a:latin typeface="Arial" pitchFamily="22" charset="0"/>
              </a:rPr>
              <a:t>day)</a:t>
            </a:r>
            <a:endParaRPr lang="en-US" sz="1400" dirty="0">
              <a:solidFill>
                <a:srgbClr val="000000"/>
              </a:solidFill>
              <a:latin typeface="Arial" pitchFamily="22" charset="0"/>
            </a:endParaRPr>
          </a:p>
        </p:txBody>
      </p:sp>
      <p:grpSp>
        <p:nvGrpSpPr>
          <p:cNvPr id="41" name="Group 40"/>
          <p:cNvGrpSpPr/>
          <p:nvPr/>
        </p:nvGrpSpPr>
        <p:grpSpPr>
          <a:xfrm>
            <a:off x="-6113" y="1295400"/>
            <a:ext cx="9162291" cy="515104"/>
            <a:chOff x="-6113" y="1362488"/>
            <a:chExt cx="9162291" cy="515104"/>
          </a:xfrm>
        </p:grpSpPr>
        <p:sp>
          <p:nvSpPr>
            <p:cNvPr id="47" name="Rectangle 46"/>
            <p:cNvSpPr/>
            <p:nvPr/>
          </p:nvSpPr>
          <p:spPr>
            <a:xfrm>
              <a:off x="-6113" y="1447868"/>
              <a:ext cx="9162291" cy="41071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600" dirty="0">
                <a:solidFill>
                  <a:srgbClr val="000000"/>
                </a:solidFill>
                <a:latin typeface="Arial"/>
                <a:cs typeface="Arial"/>
              </a:endParaRPr>
            </a:p>
          </p:txBody>
        </p:sp>
        <p:sp>
          <p:nvSpPr>
            <p:cNvPr id="48" name="Rectangle 47"/>
            <p:cNvSpPr/>
            <p:nvPr/>
          </p:nvSpPr>
          <p:spPr>
            <a:xfrm>
              <a:off x="1066800" y="1411256"/>
              <a:ext cx="838200" cy="39929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Week</a:t>
              </a:r>
              <a:endParaRPr lang="en-US" sz="1400" dirty="0">
                <a:solidFill>
                  <a:srgbClr val="000000"/>
                </a:solidFill>
              </a:endParaRPr>
            </a:p>
          </p:txBody>
        </p:sp>
        <p:sp>
          <p:nvSpPr>
            <p:cNvPr id="50" name="Rectangle 49"/>
            <p:cNvSpPr/>
            <p:nvPr/>
          </p:nvSpPr>
          <p:spPr>
            <a:xfrm>
              <a:off x="193888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0</a:t>
              </a:r>
              <a:endParaRPr lang="en-US" sz="1400" dirty="0">
                <a:solidFill>
                  <a:srgbClr val="000000"/>
                </a:solidFill>
                <a:latin typeface="Arial"/>
                <a:cs typeface="Arial"/>
              </a:endParaRPr>
            </a:p>
          </p:txBody>
        </p:sp>
        <p:sp>
          <p:nvSpPr>
            <p:cNvPr id="51" name="Rectangle 50"/>
            <p:cNvSpPr/>
            <p:nvPr/>
          </p:nvSpPr>
          <p:spPr>
            <a:xfrm>
              <a:off x="55789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24</a:t>
              </a:r>
              <a:endParaRPr lang="en-US" sz="1400" dirty="0">
                <a:solidFill>
                  <a:srgbClr val="000000"/>
                </a:solidFill>
                <a:latin typeface="Arial"/>
                <a:cs typeface="Arial"/>
              </a:endParaRPr>
            </a:p>
          </p:txBody>
        </p:sp>
        <p:cxnSp>
          <p:nvCxnSpPr>
            <p:cNvPr id="52" name="Straight Connector 51"/>
            <p:cNvCxnSpPr/>
            <p:nvPr/>
          </p:nvCxnSpPr>
          <p:spPr>
            <a:xfrm flipV="1">
              <a:off x="-6113" y="1850184"/>
              <a:ext cx="9162291" cy="11472"/>
            </a:xfrm>
            <a:prstGeom prst="line">
              <a:avLst/>
            </a:prstGeom>
            <a:ln w="95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2210141" y="1770940"/>
              <a:ext cx="0" cy="8763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5851696"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396240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12</a:t>
              </a:r>
              <a:endParaRPr lang="en-US" sz="1400" dirty="0">
                <a:solidFill>
                  <a:srgbClr val="000000"/>
                </a:solidFill>
                <a:latin typeface="Arial"/>
                <a:cs typeface="Arial"/>
              </a:endParaRPr>
            </a:p>
          </p:txBody>
        </p:sp>
        <p:cxnSp>
          <p:nvCxnSpPr>
            <p:cNvPr id="59" name="Straight Connector 58"/>
            <p:cNvCxnSpPr/>
            <p:nvPr/>
          </p:nvCxnSpPr>
          <p:spPr>
            <a:xfrm flipV="1">
              <a:off x="4244422"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7403380" y="1362488"/>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36</a:t>
              </a:r>
              <a:endParaRPr lang="en-US" sz="1400" dirty="0">
                <a:solidFill>
                  <a:srgbClr val="000000"/>
                </a:solidFill>
                <a:latin typeface="Arial"/>
                <a:cs typeface="Arial"/>
              </a:endParaRPr>
            </a:p>
          </p:txBody>
        </p:sp>
        <p:cxnSp>
          <p:nvCxnSpPr>
            <p:cNvPr id="68" name="Straight Connector 67"/>
            <p:cNvCxnSpPr/>
            <p:nvPr/>
          </p:nvCxnSpPr>
          <p:spPr>
            <a:xfrm flipV="1">
              <a:off x="7676176" y="1770940"/>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58404418"/>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r>
              <a:rPr lang="en-US" sz="2400" dirty="0"/>
              <a:t/>
            </a:r>
            <a:br>
              <a:rPr lang="en-US" sz="2400" dirty="0"/>
            </a:br>
            <a:r>
              <a:rPr lang="en-US" sz="2400" dirty="0"/>
              <a:t>Treatment-</a:t>
            </a:r>
            <a:r>
              <a:rPr lang="en-US" sz="2400" dirty="0" smtClean="0"/>
              <a:t>Naïve 24 Week Rx</a:t>
            </a:r>
            <a:r>
              <a:rPr lang="en-US" sz="2400" dirty="0"/>
              <a:t>: </a:t>
            </a:r>
            <a:r>
              <a:rPr lang="en-US" sz="2400" dirty="0" smtClean="0"/>
              <a:t>Results </a:t>
            </a:r>
            <a:r>
              <a:rPr lang="en-US" sz="2400" dirty="0"/>
              <a:t>(Part 1) </a:t>
            </a:r>
          </a:p>
        </p:txBody>
      </p:sp>
      <p:graphicFrame>
        <p:nvGraphicFramePr>
          <p:cNvPr id="33" name="Chart 32"/>
          <p:cNvGraphicFramePr>
            <a:graphicFrameLocks/>
          </p:cNvGraphicFramePr>
          <p:nvPr>
            <p:extLst>
              <p:ext uri="{D42A27DB-BD31-4B8C-83A1-F6EECF244321}">
                <p14:modId xmlns:p14="http://schemas.microsoft.com/office/powerpoint/2010/main" val="3279044588"/>
              </p:ext>
            </p:extLst>
          </p:nvPr>
        </p:nvGraphicFramePr>
        <p:xfrm>
          <a:off x="381000" y="1676400"/>
          <a:ext cx="8382000" cy="4389106"/>
        </p:xfrm>
        <a:graphic>
          <a:graphicData uri="http://schemas.openxmlformats.org/drawingml/2006/chart">
            <c:chart xmlns:c="http://schemas.openxmlformats.org/drawingml/2006/chart" xmlns:r="http://schemas.openxmlformats.org/officeDocument/2006/relationships" r:id="rId2"/>
          </a:graphicData>
        </a:graphic>
      </p:graphicFrame>
      <p:sp>
        <p:nvSpPr>
          <p:cNvPr id="39" name="Rectangle 25"/>
          <p:cNvSpPr>
            <a:spLocks noChangeArrowheads="1"/>
          </p:cNvSpPr>
          <p:nvPr/>
        </p:nvSpPr>
        <p:spPr bwMode="auto">
          <a:xfrm>
            <a:off x="1391460" y="5463720"/>
            <a:ext cx="3569700" cy="381000"/>
          </a:xfrm>
          <a:prstGeom prst="rect">
            <a:avLst/>
          </a:prstGeom>
          <a:noFill/>
          <a:ln w="12700">
            <a:noFill/>
            <a:miter lim="800000"/>
            <a:headEnd/>
            <a:tailEnd/>
          </a:ln>
        </p:spPr>
        <p:txBody>
          <a:bodyPr lIns="0" tIns="45431" rIns="0" bIns="45431" anchor="ctr">
            <a:prstTxWarp prst="textNoShape">
              <a:avLst/>
            </a:prstTxWarp>
          </a:bodyPr>
          <a:lstStyle/>
          <a:p>
            <a:pPr algn="ctr" defTabSz="935038">
              <a:spcBef>
                <a:spcPct val="50000"/>
              </a:spcBef>
            </a:pPr>
            <a:r>
              <a:rPr lang="en-US" sz="1400" b="1" dirty="0" smtClean="0">
                <a:solidFill>
                  <a:srgbClr val="000000"/>
                </a:solidFill>
                <a:latin typeface="Arial" pitchFamily="22" charset="0"/>
              </a:rPr>
              <a:t>Treatment-Naïve: GT 2 or 3</a:t>
            </a:r>
            <a:endParaRPr lang="en-US" sz="1400" b="1" dirty="0">
              <a:solidFill>
                <a:srgbClr val="000000"/>
              </a:solidFill>
              <a:latin typeface="Arial" pitchFamily="22" charset="0"/>
            </a:endParaRPr>
          </a:p>
        </p:txBody>
      </p:sp>
      <p:cxnSp>
        <p:nvCxnSpPr>
          <p:cNvPr id="41" name="Straight Connector 40"/>
          <p:cNvCxnSpPr/>
          <p:nvPr/>
        </p:nvCxnSpPr>
        <p:spPr>
          <a:xfrm>
            <a:off x="1379760" y="5463720"/>
            <a:ext cx="3575304" cy="0"/>
          </a:xfrm>
          <a:prstGeom prst="line">
            <a:avLst/>
          </a:prstGeom>
          <a:ln w="12700" cmpd="sng">
            <a:solidFill>
              <a:srgbClr val="00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2" name="Rectangle 25"/>
          <p:cNvSpPr>
            <a:spLocks noChangeArrowheads="1"/>
          </p:cNvSpPr>
          <p:nvPr/>
        </p:nvSpPr>
        <p:spPr bwMode="auto">
          <a:xfrm>
            <a:off x="5048700" y="5463720"/>
            <a:ext cx="3561900" cy="381000"/>
          </a:xfrm>
          <a:prstGeom prst="rect">
            <a:avLst/>
          </a:prstGeom>
          <a:noFill/>
          <a:ln w="12700">
            <a:noFill/>
            <a:miter lim="800000"/>
            <a:headEnd/>
            <a:tailEnd/>
          </a:ln>
        </p:spPr>
        <p:txBody>
          <a:bodyPr lIns="0" tIns="45431" rIns="0" bIns="45431" anchor="ctr">
            <a:prstTxWarp prst="textNoShape">
              <a:avLst/>
            </a:prstTxWarp>
          </a:bodyPr>
          <a:lstStyle/>
          <a:p>
            <a:pPr algn="ctr" defTabSz="935038">
              <a:spcBef>
                <a:spcPct val="50000"/>
              </a:spcBef>
            </a:pPr>
            <a:r>
              <a:rPr lang="en-US" sz="1400" b="1" dirty="0">
                <a:solidFill>
                  <a:srgbClr val="000000"/>
                </a:solidFill>
                <a:latin typeface="Arial" pitchFamily="22" charset="0"/>
              </a:rPr>
              <a:t>Treatment-Naïve: GT </a:t>
            </a:r>
            <a:r>
              <a:rPr lang="en-US" sz="1400" b="1" dirty="0" smtClean="0">
                <a:solidFill>
                  <a:srgbClr val="000000"/>
                </a:solidFill>
                <a:latin typeface="Arial" pitchFamily="22" charset="0"/>
              </a:rPr>
              <a:t>1a </a:t>
            </a:r>
            <a:r>
              <a:rPr lang="en-US" sz="1400" b="1" dirty="0">
                <a:solidFill>
                  <a:srgbClr val="000000"/>
                </a:solidFill>
                <a:latin typeface="Arial" pitchFamily="22" charset="0"/>
              </a:rPr>
              <a:t>or </a:t>
            </a:r>
            <a:r>
              <a:rPr lang="en-US" sz="1400" b="1" dirty="0" smtClean="0">
                <a:solidFill>
                  <a:srgbClr val="000000"/>
                </a:solidFill>
                <a:latin typeface="Arial" pitchFamily="22" charset="0"/>
              </a:rPr>
              <a:t>1b</a:t>
            </a:r>
            <a:endParaRPr lang="en-US" sz="1400" b="1" dirty="0">
              <a:solidFill>
                <a:srgbClr val="000000"/>
              </a:solidFill>
              <a:latin typeface="Arial" pitchFamily="22" charset="0"/>
            </a:endParaRPr>
          </a:p>
        </p:txBody>
      </p:sp>
      <p:cxnSp>
        <p:nvCxnSpPr>
          <p:cNvPr id="43" name="Straight Connector 42"/>
          <p:cNvCxnSpPr/>
          <p:nvPr/>
        </p:nvCxnSpPr>
        <p:spPr>
          <a:xfrm>
            <a:off x="5060040" y="5463720"/>
            <a:ext cx="3538728" cy="0"/>
          </a:xfrm>
          <a:prstGeom prst="line">
            <a:avLst/>
          </a:prstGeom>
          <a:ln w="12700" cmpd="sng">
            <a:solidFill>
              <a:srgbClr val="00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4" name="Rectangle 25"/>
          <p:cNvSpPr>
            <a:spLocks noChangeArrowheads="1"/>
          </p:cNvSpPr>
          <p:nvPr/>
        </p:nvSpPr>
        <p:spPr bwMode="auto">
          <a:xfrm>
            <a:off x="-5104" y="6005280"/>
            <a:ext cx="9162288" cy="274318"/>
          </a:xfrm>
          <a:prstGeom prst="rect">
            <a:avLst/>
          </a:prstGeom>
          <a:solidFill>
            <a:schemeClr val="bg1">
              <a:lumMod val="95000"/>
            </a:schemeClr>
          </a:solidFill>
          <a:ln w="12700">
            <a:noFill/>
            <a:miter lim="800000"/>
            <a:headEnd/>
            <a:tailEnd/>
          </a:ln>
        </p:spPr>
        <p:txBody>
          <a:bodyPr lIns="92486" tIns="45431" rIns="92486" bIns="45431" anchor="ctr">
            <a:prstTxWarp prst="textNoShape">
              <a:avLst/>
            </a:prstTxWarp>
          </a:bodyPr>
          <a:lstStyle/>
          <a:p>
            <a:pPr marL="274320" defTabSz="935038">
              <a:spcBef>
                <a:spcPct val="50000"/>
              </a:spcBef>
            </a:pPr>
            <a:r>
              <a:rPr lang="en-US" sz="1400" dirty="0" smtClean="0">
                <a:solidFill>
                  <a:srgbClr val="000000"/>
                </a:solidFill>
                <a:latin typeface="Arial" pitchFamily="22" charset="0"/>
              </a:rPr>
              <a:t>DCV = daclatasvir; SOF = sofosbuvir; </a:t>
            </a:r>
            <a:r>
              <a:rPr lang="en-US" sz="1400" dirty="0">
                <a:solidFill>
                  <a:srgbClr val="000000"/>
                </a:solidFill>
                <a:latin typeface="Arial" pitchFamily="22" charset="0"/>
              </a:rPr>
              <a:t>RBV </a:t>
            </a:r>
            <a:r>
              <a:rPr lang="en-US" sz="1400" dirty="0" smtClean="0">
                <a:solidFill>
                  <a:srgbClr val="000000"/>
                </a:solidFill>
                <a:latin typeface="Arial" pitchFamily="22" charset="0"/>
              </a:rPr>
              <a:t>= ribavirin</a:t>
            </a:r>
            <a:endParaRPr lang="en-US" sz="1400" dirty="0">
              <a:solidFill>
                <a:srgbClr val="000000"/>
              </a:solidFill>
              <a:latin typeface="Arial" pitchFamily="22" charset="0"/>
            </a:endParaRPr>
          </a:p>
        </p:txBody>
      </p:sp>
      <p:sp>
        <p:nvSpPr>
          <p:cNvPr id="10" name="Rectangle 9"/>
          <p:cNvSpPr/>
          <p:nvPr/>
        </p:nvSpPr>
        <p:spPr>
          <a:xfrm>
            <a:off x="152400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14/16</a:t>
            </a:r>
            <a:endParaRPr lang="en-US" sz="1400" dirty="0">
              <a:solidFill>
                <a:srgbClr val="FFFFFF"/>
              </a:solidFill>
            </a:endParaRPr>
          </a:p>
        </p:txBody>
      </p:sp>
      <p:sp>
        <p:nvSpPr>
          <p:cNvPr id="11" name="Rectangle 10"/>
          <p:cNvSpPr/>
          <p:nvPr/>
        </p:nvSpPr>
        <p:spPr>
          <a:xfrm>
            <a:off x="274320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14/14</a:t>
            </a:r>
            <a:endParaRPr lang="en-US" sz="1400" dirty="0">
              <a:solidFill>
                <a:srgbClr val="FFFFFF"/>
              </a:solidFill>
            </a:endParaRPr>
          </a:p>
        </p:txBody>
      </p:sp>
      <p:sp>
        <p:nvSpPr>
          <p:cNvPr id="12" name="Rectangle 11"/>
          <p:cNvSpPr/>
          <p:nvPr/>
        </p:nvSpPr>
        <p:spPr>
          <a:xfrm>
            <a:off x="393972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12/14</a:t>
            </a:r>
            <a:endParaRPr lang="en-US" sz="1400" dirty="0">
              <a:solidFill>
                <a:srgbClr val="FFFFFF"/>
              </a:solidFill>
            </a:endParaRPr>
          </a:p>
        </p:txBody>
      </p:sp>
      <p:sp>
        <p:nvSpPr>
          <p:cNvPr id="13" name="Rectangle 12"/>
          <p:cNvSpPr/>
          <p:nvPr/>
        </p:nvSpPr>
        <p:spPr>
          <a:xfrm>
            <a:off x="515892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15/15</a:t>
            </a:r>
            <a:endParaRPr lang="en-US" sz="1400" dirty="0">
              <a:solidFill>
                <a:srgbClr val="FFFFFF"/>
              </a:solidFill>
            </a:endParaRPr>
          </a:p>
        </p:txBody>
      </p:sp>
      <p:sp>
        <p:nvSpPr>
          <p:cNvPr id="14" name="Rectangle 13"/>
          <p:cNvSpPr/>
          <p:nvPr/>
        </p:nvSpPr>
        <p:spPr>
          <a:xfrm>
            <a:off x="635544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14/14</a:t>
            </a:r>
            <a:endParaRPr lang="en-US" sz="1400" dirty="0">
              <a:solidFill>
                <a:srgbClr val="FFFFFF"/>
              </a:solidFill>
            </a:endParaRPr>
          </a:p>
        </p:txBody>
      </p:sp>
      <p:sp>
        <p:nvSpPr>
          <p:cNvPr id="15" name="Rectangle 14"/>
          <p:cNvSpPr/>
          <p:nvPr/>
        </p:nvSpPr>
        <p:spPr>
          <a:xfrm>
            <a:off x="7566480" y="44196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15/15</a:t>
            </a:r>
            <a:endParaRPr lang="en-US" sz="1400" dirty="0">
              <a:solidFill>
                <a:srgbClr val="FFFFFF"/>
              </a:solidFill>
            </a:endParaRPr>
          </a:p>
        </p:txBody>
      </p:sp>
    </p:spTree>
    <p:extLst>
      <p:ext uri="{BB962C8B-B14F-4D97-AF65-F5344CB8AC3E}">
        <p14:creationId xmlns:p14="http://schemas.microsoft.com/office/powerpoint/2010/main" val="3425749982"/>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fontScale="90000"/>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r>
              <a:rPr lang="en-US" sz="2400" dirty="0"/>
              <a:t/>
            </a:r>
            <a:br>
              <a:rPr lang="en-US" sz="2400" dirty="0"/>
            </a:br>
            <a:r>
              <a:rPr lang="en-US" sz="2400" dirty="0" smtClean="0"/>
              <a:t>A1444040 Design: GT1 Treatment-Naïve &amp; </a:t>
            </a:r>
            <a:r>
              <a:rPr lang="en-US" sz="2400" dirty="0"/>
              <a:t>Experienced (Part </a:t>
            </a:r>
            <a:r>
              <a:rPr lang="en-US" sz="2400" dirty="0" smtClean="0"/>
              <a:t>2)</a:t>
            </a:r>
            <a:endParaRPr lang="en-US" sz="2400" dirty="0"/>
          </a:p>
        </p:txBody>
      </p:sp>
      <p:sp>
        <p:nvSpPr>
          <p:cNvPr id="78" name="Rectangle 77"/>
          <p:cNvSpPr/>
          <p:nvPr/>
        </p:nvSpPr>
        <p:spPr>
          <a:xfrm>
            <a:off x="762000" y="534949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=14</a:t>
            </a:r>
            <a:endParaRPr lang="en-US" sz="1400" dirty="0">
              <a:solidFill>
                <a:srgbClr val="000000"/>
              </a:solidFill>
            </a:endParaRPr>
          </a:p>
        </p:txBody>
      </p:sp>
      <p:sp>
        <p:nvSpPr>
          <p:cNvPr id="90" name="Rectangle 89"/>
          <p:cNvSpPr/>
          <p:nvPr/>
        </p:nvSpPr>
        <p:spPr>
          <a:xfrm>
            <a:off x="152400" y="1922833"/>
            <a:ext cx="20574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FFFFFF"/>
                </a:solidFill>
                <a:latin typeface="Arial"/>
                <a:cs typeface="Arial"/>
              </a:rPr>
              <a:t>Rx Naïve</a:t>
            </a:r>
          </a:p>
          <a:p>
            <a:pPr algn="ctr"/>
            <a:r>
              <a:rPr lang="en-US" sz="1600" b="1" dirty="0" smtClean="0">
                <a:solidFill>
                  <a:srgbClr val="FFFFFF"/>
                </a:solidFill>
                <a:latin typeface="Arial"/>
                <a:cs typeface="Arial"/>
              </a:rPr>
              <a:t>GT 1a/1b</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82</a:t>
            </a:r>
            <a:endParaRPr lang="en-US" sz="1600" b="1" dirty="0">
              <a:solidFill>
                <a:srgbClr val="FFFFFF"/>
              </a:solidFill>
              <a:latin typeface="Arial"/>
              <a:cs typeface="Arial"/>
            </a:endParaRPr>
          </a:p>
        </p:txBody>
      </p:sp>
      <p:sp>
        <p:nvSpPr>
          <p:cNvPr id="28" name="Rectangle 27"/>
          <p:cNvSpPr/>
          <p:nvPr/>
        </p:nvSpPr>
        <p:spPr>
          <a:xfrm>
            <a:off x="2347100" y="209142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41</a:t>
            </a:r>
            <a:endParaRPr lang="en-US" sz="1400" dirty="0">
              <a:solidFill>
                <a:srgbClr val="000000"/>
              </a:solidFill>
            </a:endParaRPr>
          </a:p>
        </p:txBody>
      </p:sp>
      <p:sp>
        <p:nvSpPr>
          <p:cNvPr id="36" name="Rectangle 35"/>
          <p:cNvSpPr/>
          <p:nvPr/>
        </p:nvSpPr>
        <p:spPr>
          <a:xfrm>
            <a:off x="2347100" y="280636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41</a:t>
            </a:r>
            <a:endParaRPr lang="en-US" sz="1400" dirty="0">
              <a:solidFill>
                <a:srgbClr val="000000"/>
              </a:solidFill>
            </a:endParaRPr>
          </a:p>
        </p:txBody>
      </p:sp>
      <p:cxnSp>
        <p:nvCxnSpPr>
          <p:cNvPr id="38" name="Straight Connector 37"/>
          <p:cNvCxnSpPr/>
          <p:nvPr/>
        </p:nvCxnSpPr>
        <p:spPr>
          <a:xfrm>
            <a:off x="4953000" y="2312948"/>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6324600" y="2110341"/>
            <a:ext cx="876300"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cxnSp>
        <p:nvCxnSpPr>
          <p:cNvPr id="40" name="Straight Connector 39"/>
          <p:cNvCxnSpPr/>
          <p:nvPr/>
        </p:nvCxnSpPr>
        <p:spPr>
          <a:xfrm>
            <a:off x="4953000" y="3031647"/>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6324600" y="2829040"/>
            <a:ext cx="876300"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sp>
        <p:nvSpPr>
          <p:cNvPr id="60" name="Rectangle 59"/>
          <p:cNvSpPr/>
          <p:nvPr/>
        </p:nvSpPr>
        <p:spPr>
          <a:xfrm>
            <a:off x="152400" y="3641413"/>
            <a:ext cx="20574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solidFill>
                  <a:srgbClr val="FFFFFF"/>
                </a:solidFill>
                <a:cs typeface="Arial"/>
              </a:rPr>
              <a:t>Rx </a:t>
            </a:r>
            <a:r>
              <a:rPr lang="en-US" sz="1600" b="1" dirty="0" smtClean="0">
                <a:solidFill>
                  <a:srgbClr val="FFFFFF"/>
                </a:solidFill>
                <a:cs typeface="Arial"/>
              </a:rPr>
              <a:t>Experienced</a:t>
            </a:r>
          </a:p>
          <a:p>
            <a:pPr algn="ctr"/>
            <a:r>
              <a:rPr lang="en-US" sz="1600" b="1" dirty="0" smtClean="0">
                <a:solidFill>
                  <a:srgbClr val="FFFFFF"/>
                </a:solidFill>
                <a:cs typeface="Arial"/>
              </a:rPr>
              <a:t>GT </a:t>
            </a:r>
            <a:r>
              <a:rPr lang="en-US" sz="1600" b="1" dirty="0" smtClean="0">
                <a:solidFill>
                  <a:srgbClr val="FFFFFF"/>
                </a:solidFill>
                <a:latin typeface="Arial"/>
                <a:cs typeface="Arial"/>
              </a:rPr>
              <a:t>1a/1b</a:t>
            </a:r>
            <a:br>
              <a:rPr lang="en-US" sz="1600" b="1" dirty="0" smtClean="0">
                <a:solidFill>
                  <a:srgbClr val="FFFFFF"/>
                </a:solidFill>
                <a:latin typeface="Arial"/>
                <a:cs typeface="Arial"/>
              </a:rPr>
            </a:br>
            <a:r>
              <a:rPr lang="en-US" sz="1200" b="1" dirty="0" smtClean="0">
                <a:solidFill>
                  <a:srgbClr val="FFFFFF"/>
                </a:solidFill>
                <a:latin typeface="Arial"/>
                <a:cs typeface="Arial"/>
              </a:rPr>
              <a:t>Prior Boceprevir- or Telaprevir </a:t>
            </a:r>
            <a:r>
              <a:rPr lang="en-US" sz="1200" b="1" dirty="0" smtClean="0">
                <a:solidFill>
                  <a:srgbClr val="FFFFFF"/>
                </a:solidFill>
                <a:cs typeface="Arial"/>
              </a:rPr>
              <a:t>failure</a:t>
            </a:r>
            <a:br>
              <a:rPr lang="en-US" sz="1200" b="1" dirty="0" smtClean="0">
                <a:solidFill>
                  <a:srgbClr val="FFFFFF"/>
                </a:solidFill>
                <a:cs typeface="Arial"/>
              </a:rPr>
            </a:br>
            <a:r>
              <a:rPr lang="en-US" sz="1200" b="1" dirty="0" smtClean="0">
                <a:solidFill>
                  <a:srgbClr val="FFFFFF"/>
                </a:solidFill>
                <a:cs typeface="Arial"/>
              </a:rPr>
              <a:t> </a:t>
            </a:r>
            <a:r>
              <a:rPr lang="en-US" sz="1200" b="1" dirty="0" smtClean="0">
                <a:solidFill>
                  <a:srgbClr val="FFFFFF"/>
                </a:solidFill>
                <a:latin typeface="Arial"/>
                <a:cs typeface="Arial"/>
              </a:rPr>
              <a:t/>
            </a:r>
            <a:br>
              <a:rPr lang="en-US" sz="1200" b="1" dirty="0" smtClean="0">
                <a:solidFill>
                  <a:srgbClr val="FFFFFF"/>
                </a:solidFill>
                <a:latin typeface="Arial"/>
                <a:cs typeface="Arial"/>
              </a:rPr>
            </a:br>
            <a:r>
              <a:rPr lang="en-US" sz="1600" b="1" dirty="0" smtClean="0">
                <a:solidFill>
                  <a:srgbClr val="FFFFFF"/>
                </a:solidFill>
                <a:latin typeface="Arial"/>
                <a:cs typeface="Arial"/>
              </a:rPr>
              <a:t>n = 41</a:t>
            </a:r>
            <a:endParaRPr lang="en-US" sz="1600" b="1" dirty="0">
              <a:solidFill>
                <a:srgbClr val="FFFFFF"/>
              </a:solidFill>
              <a:latin typeface="Arial"/>
              <a:cs typeface="Arial"/>
            </a:endParaRPr>
          </a:p>
        </p:txBody>
      </p:sp>
      <p:sp>
        <p:nvSpPr>
          <p:cNvPr id="51" name="Rectangle 50"/>
          <p:cNvSpPr/>
          <p:nvPr/>
        </p:nvSpPr>
        <p:spPr>
          <a:xfrm>
            <a:off x="2347100" y="381000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21</a:t>
            </a:r>
            <a:endParaRPr lang="en-US" sz="1400" dirty="0">
              <a:solidFill>
                <a:srgbClr val="000000"/>
              </a:solidFill>
            </a:endParaRPr>
          </a:p>
        </p:txBody>
      </p:sp>
      <p:sp>
        <p:nvSpPr>
          <p:cNvPr id="53" name="Rectangle 52"/>
          <p:cNvSpPr/>
          <p:nvPr/>
        </p:nvSpPr>
        <p:spPr>
          <a:xfrm>
            <a:off x="2347100" y="452494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20</a:t>
            </a:r>
            <a:endParaRPr lang="en-US" sz="1400" dirty="0">
              <a:solidFill>
                <a:srgbClr val="000000"/>
              </a:solidFill>
            </a:endParaRPr>
          </a:p>
        </p:txBody>
      </p:sp>
      <p:cxnSp>
        <p:nvCxnSpPr>
          <p:cNvPr id="55" name="Straight Connector 54"/>
          <p:cNvCxnSpPr/>
          <p:nvPr/>
        </p:nvCxnSpPr>
        <p:spPr>
          <a:xfrm>
            <a:off x="6743700" y="4031528"/>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8115300" y="3828921"/>
            <a:ext cx="876300"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cxnSp>
        <p:nvCxnSpPr>
          <p:cNvPr id="68" name="Straight Connector 67"/>
          <p:cNvCxnSpPr/>
          <p:nvPr/>
        </p:nvCxnSpPr>
        <p:spPr>
          <a:xfrm>
            <a:off x="6743700" y="4750227"/>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3" name="Rectangle 72"/>
          <p:cNvSpPr/>
          <p:nvPr/>
        </p:nvSpPr>
        <p:spPr>
          <a:xfrm>
            <a:off x="8115300" y="4547620"/>
            <a:ext cx="876300"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a:t>
            </a:r>
            <a:endParaRPr lang="en-US" sz="1400" dirty="0">
              <a:solidFill>
                <a:srgbClr val="000000"/>
              </a:solidFill>
              <a:latin typeface="Arial"/>
              <a:cs typeface="Arial"/>
            </a:endParaRPr>
          </a:p>
        </p:txBody>
      </p:sp>
      <p:sp>
        <p:nvSpPr>
          <p:cNvPr id="30" name="Rectangle 25"/>
          <p:cNvSpPr>
            <a:spLocks noChangeArrowheads="1"/>
          </p:cNvSpPr>
          <p:nvPr/>
        </p:nvSpPr>
        <p:spPr bwMode="auto">
          <a:xfrm>
            <a:off x="-18289" y="5128080"/>
            <a:ext cx="9180577" cy="1252717"/>
          </a:xfrm>
          <a:prstGeom prst="rect">
            <a:avLst/>
          </a:prstGeom>
          <a:solidFill>
            <a:schemeClr val="bg1">
              <a:lumMod val="95000"/>
            </a:schemeClr>
          </a:solidFill>
          <a:ln w="12700" cap="flat" cmpd="sng" algn="ctr">
            <a:solidFill>
              <a:schemeClr val="tx1"/>
            </a:solidFill>
            <a:prstDash val="sysDash"/>
            <a:miter lim="800000"/>
            <a:headEnd type="none" w="med" len="med"/>
            <a:tailEnd type="none" w="med" len="med"/>
          </a:ln>
          <a:effectLst/>
        </p:spPr>
        <p:txBody>
          <a:bodyPr lIns="457200" tIns="45431" rIns="92486" bIns="91440" anchor="ctr">
            <a:prstTxWarp prst="textNoShape">
              <a:avLst/>
            </a:prstTxWarp>
          </a:bodyPr>
          <a:lstStyle/>
          <a:p>
            <a:pPr defTabSz="935038">
              <a:lnSpc>
                <a:spcPts val="1800"/>
              </a:lnSpc>
              <a:spcBef>
                <a:spcPts val="600"/>
              </a:spcBef>
            </a:pPr>
            <a:r>
              <a:rPr lang="en-US" sz="1400" b="1" dirty="0">
                <a:solidFill>
                  <a:srgbClr val="000000"/>
                </a:solidFill>
                <a:latin typeface="Arial" pitchFamily="22" charset="0"/>
              </a:rPr>
              <a:t>Drug </a:t>
            </a:r>
            <a:r>
              <a:rPr lang="en-US" sz="1400" b="1" dirty="0" smtClean="0">
                <a:solidFill>
                  <a:srgbClr val="000000"/>
                </a:solidFill>
                <a:latin typeface="Arial" pitchFamily="22" charset="0"/>
              </a:rPr>
              <a:t>Dosing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Daclatasvir (DCV): 60 </a:t>
            </a:r>
            <a:r>
              <a:rPr lang="en-US" sz="1400" dirty="0">
                <a:solidFill>
                  <a:srgbClr val="000000"/>
                </a:solidFill>
                <a:latin typeface="Arial" pitchFamily="22" charset="0"/>
              </a:rPr>
              <a:t>mg once </a:t>
            </a:r>
            <a:r>
              <a:rPr lang="en-US" sz="1400" dirty="0" smtClean="0">
                <a:solidFill>
                  <a:srgbClr val="000000"/>
                </a:solidFill>
                <a:latin typeface="Arial" pitchFamily="22" charset="0"/>
              </a:rPr>
              <a:t>daily</a:t>
            </a:r>
            <a:br>
              <a:rPr lang="en-US" sz="1400" dirty="0" smtClean="0">
                <a:solidFill>
                  <a:srgbClr val="000000"/>
                </a:solidFill>
                <a:latin typeface="Arial" pitchFamily="22" charset="0"/>
              </a:rPr>
            </a:br>
            <a:r>
              <a:rPr lang="en-US" sz="1400" dirty="0" smtClean="0">
                <a:solidFill>
                  <a:srgbClr val="000000"/>
                </a:solidFill>
                <a:latin typeface="Arial" pitchFamily="22" charset="0"/>
              </a:rPr>
              <a:t>Sofosbuvir (SOF): </a:t>
            </a:r>
            <a:r>
              <a:rPr lang="en-US" sz="1400" dirty="0">
                <a:solidFill>
                  <a:srgbClr val="000000"/>
                </a:solidFill>
                <a:latin typeface="Arial" pitchFamily="22" charset="0"/>
              </a:rPr>
              <a:t>400 mg once daily</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GT1, given weight</a:t>
            </a:r>
            <a:r>
              <a:rPr lang="en-US" sz="1400" dirty="0">
                <a:solidFill>
                  <a:srgbClr val="000000"/>
                </a:solidFill>
                <a:latin typeface="Arial" pitchFamily="22" charset="0"/>
              </a:rPr>
              <a:t>-based </a:t>
            </a:r>
            <a:r>
              <a:rPr lang="en-US" sz="1400" dirty="0" smtClean="0">
                <a:solidFill>
                  <a:srgbClr val="000000"/>
                </a:solidFill>
                <a:latin typeface="Arial" pitchFamily="22" charset="0"/>
              </a:rPr>
              <a:t>and divided bid</a:t>
            </a:r>
            <a:r>
              <a:rPr lang="en-US" sz="1400" dirty="0">
                <a:solidFill>
                  <a:srgbClr val="000000"/>
                </a:solidFill>
                <a:latin typeface="Arial" pitchFamily="22" charset="0"/>
              </a:rPr>
              <a:t> </a:t>
            </a:r>
            <a:r>
              <a:rPr lang="en-US" sz="1400" dirty="0" smtClean="0">
                <a:solidFill>
                  <a:srgbClr val="000000"/>
                </a:solidFill>
                <a:latin typeface="Arial" pitchFamily="22" charset="0"/>
              </a:rPr>
              <a:t>(1000 </a:t>
            </a:r>
            <a:r>
              <a:rPr lang="en-US" sz="1400" dirty="0">
                <a:solidFill>
                  <a:srgbClr val="000000"/>
                </a:solidFill>
                <a:latin typeface="Arial" pitchFamily="22" charset="0"/>
              </a:rPr>
              <a:t>mg/day if &lt; 75kg or 1200 mg/day if ≥ </a:t>
            </a:r>
            <a:r>
              <a:rPr lang="en-US" sz="1400" dirty="0" smtClean="0">
                <a:solidFill>
                  <a:srgbClr val="000000"/>
                </a:solidFill>
                <a:latin typeface="Arial" pitchFamily="22" charset="0"/>
              </a:rPr>
              <a:t>75kg)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 2,3</a:t>
            </a:r>
            <a:r>
              <a:rPr lang="en-US" sz="1400" dirty="0">
                <a:solidFill>
                  <a:srgbClr val="000000"/>
                </a:solidFill>
                <a:latin typeface="Arial" pitchFamily="22" charset="0"/>
              </a:rPr>
              <a:t> </a:t>
            </a:r>
            <a:r>
              <a:rPr lang="en-US" sz="1400" dirty="0" smtClean="0">
                <a:solidFill>
                  <a:srgbClr val="000000"/>
                </a:solidFill>
                <a:latin typeface="Arial" pitchFamily="22" charset="0"/>
              </a:rPr>
              <a:t>(800 </a:t>
            </a:r>
            <a:r>
              <a:rPr lang="en-US" sz="1400" dirty="0">
                <a:solidFill>
                  <a:srgbClr val="000000"/>
                </a:solidFill>
                <a:latin typeface="Arial" pitchFamily="22" charset="0"/>
              </a:rPr>
              <a:t>mg/</a:t>
            </a:r>
            <a:r>
              <a:rPr lang="en-US" sz="1400" dirty="0" smtClean="0">
                <a:solidFill>
                  <a:srgbClr val="000000"/>
                </a:solidFill>
                <a:latin typeface="Arial" pitchFamily="22" charset="0"/>
              </a:rPr>
              <a:t>day)</a:t>
            </a:r>
            <a:endParaRPr lang="en-US" sz="1400" dirty="0">
              <a:solidFill>
                <a:srgbClr val="000000"/>
              </a:solidFill>
              <a:latin typeface="Arial" pitchFamily="22" charset="0"/>
            </a:endParaRPr>
          </a:p>
        </p:txBody>
      </p:sp>
      <p:grpSp>
        <p:nvGrpSpPr>
          <p:cNvPr id="3" name="Group 2"/>
          <p:cNvGrpSpPr/>
          <p:nvPr/>
        </p:nvGrpSpPr>
        <p:grpSpPr>
          <a:xfrm>
            <a:off x="-10610" y="1295400"/>
            <a:ext cx="9162291" cy="515104"/>
            <a:chOff x="-6113" y="1295400"/>
            <a:chExt cx="9162291" cy="515104"/>
          </a:xfrm>
        </p:grpSpPr>
        <p:sp>
          <p:nvSpPr>
            <p:cNvPr id="32" name="Rectangle 31"/>
            <p:cNvSpPr/>
            <p:nvPr/>
          </p:nvSpPr>
          <p:spPr>
            <a:xfrm>
              <a:off x="-6113" y="1380780"/>
              <a:ext cx="9162291" cy="41071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600" dirty="0">
                <a:solidFill>
                  <a:srgbClr val="000000"/>
                </a:solidFill>
                <a:latin typeface="Arial"/>
                <a:cs typeface="Arial"/>
              </a:endParaRPr>
            </a:p>
          </p:txBody>
        </p:sp>
        <p:sp>
          <p:nvSpPr>
            <p:cNvPr id="33" name="Rectangle 32"/>
            <p:cNvSpPr/>
            <p:nvPr/>
          </p:nvSpPr>
          <p:spPr>
            <a:xfrm>
              <a:off x="2057400" y="1344168"/>
              <a:ext cx="838200" cy="39929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Week</a:t>
              </a:r>
              <a:endParaRPr lang="en-US" sz="1400" dirty="0">
                <a:solidFill>
                  <a:srgbClr val="000000"/>
                </a:solidFill>
              </a:endParaRPr>
            </a:p>
          </p:txBody>
        </p:sp>
        <p:sp>
          <p:nvSpPr>
            <p:cNvPr id="42" name="Rectangle 41"/>
            <p:cNvSpPr/>
            <p:nvPr/>
          </p:nvSpPr>
          <p:spPr>
            <a:xfrm>
              <a:off x="2848131"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0</a:t>
              </a:r>
              <a:endParaRPr lang="en-US" sz="1400" dirty="0">
                <a:solidFill>
                  <a:srgbClr val="000000"/>
                </a:solidFill>
                <a:latin typeface="Arial"/>
                <a:cs typeface="Arial"/>
              </a:endParaRPr>
            </a:p>
          </p:txBody>
        </p:sp>
        <p:sp>
          <p:nvSpPr>
            <p:cNvPr id="43" name="Rectangle 42"/>
            <p:cNvSpPr/>
            <p:nvPr/>
          </p:nvSpPr>
          <p:spPr>
            <a:xfrm>
              <a:off x="6481497"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24</a:t>
              </a:r>
              <a:endParaRPr lang="en-US" sz="1400" dirty="0">
                <a:solidFill>
                  <a:srgbClr val="000000"/>
                </a:solidFill>
                <a:latin typeface="Arial"/>
                <a:cs typeface="Arial"/>
              </a:endParaRPr>
            </a:p>
          </p:txBody>
        </p:sp>
        <p:cxnSp>
          <p:nvCxnSpPr>
            <p:cNvPr id="44" name="Straight Connector 43"/>
            <p:cNvCxnSpPr/>
            <p:nvPr/>
          </p:nvCxnSpPr>
          <p:spPr>
            <a:xfrm flipV="1">
              <a:off x="-6113" y="1783096"/>
              <a:ext cx="9162291" cy="11472"/>
            </a:xfrm>
            <a:prstGeom prst="line">
              <a:avLst/>
            </a:prstGeom>
            <a:ln w="95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3119392" y="1703852"/>
              <a:ext cx="0" cy="8763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6754293"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662175"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12</a:t>
              </a:r>
              <a:endParaRPr lang="en-US" sz="1400" dirty="0">
                <a:solidFill>
                  <a:srgbClr val="000000"/>
                </a:solidFill>
                <a:latin typeface="Arial"/>
                <a:cs typeface="Arial"/>
              </a:endParaRPr>
            </a:p>
          </p:txBody>
        </p:sp>
        <p:cxnSp>
          <p:nvCxnSpPr>
            <p:cNvPr id="48" name="Straight Connector 47"/>
            <p:cNvCxnSpPr/>
            <p:nvPr/>
          </p:nvCxnSpPr>
          <p:spPr>
            <a:xfrm flipV="1">
              <a:off x="4944197"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8300819"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36</a:t>
              </a:r>
              <a:endParaRPr lang="en-US" sz="1400" dirty="0">
                <a:solidFill>
                  <a:srgbClr val="000000"/>
                </a:solidFill>
                <a:latin typeface="Arial"/>
                <a:cs typeface="Arial"/>
              </a:endParaRPr>
            </a:p>
          </p:txBody>
        </p:sp>
        <p:cxnSp>
          <p:nvCxnSpPr>
            <p:cNvPr id="56" name="Straight Connector 55"/>
            <p:cNvCxnSpPr/>
            <p:nvPr/>
          </p:nvCxnSpPr>
          <p:spPr>
            <a:xfrm flipV="1">
              <a:off x="8573615"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 name="Rectangle 5"/>
          <p:cNvSpPr>
            <a:spLocks noChangeArrowheads="1"/>
          </p:cNvSpPr>
          <p:nvPr/>
        </p:nvSpPr>
        <p:spPr bwMode="auto">
          <a:xfrm>
            <a:off x="3126742" y="2118368"/>
            <a:ext cx="1826259"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37" name="Rectangle 5"/>
          <p:cNvSpPr>
            <a:spLocks noChangeArrowheads="1"/>
          </p:cNvSpPr>
          <p:nvPr/>
        </p:nvSpPr>
        <p:spPr bwMode="auto">
          <a:xfrm>
            <a:off x="3126742" y="2837067"/>
            <a:ext cx="1826259"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sp>
        <p:nvSpPr>
          <p:cNvPr id="52" name="Rectangle 5"/>
          <p:cNvSpPr>
            <a:spLocks noChangeArrowheads="1"/>
          </p:cNvSpPr>
          <p:nvPr/>
        </p:nvSpPr>
        <p:spPr bwMode="auto">
          <a:xfrm>
            <a:off x="3126741" y="3836948"/>
            <a:ext cx="3657600" cy="357567"/>
          </a:xfrm>
          <a:prstGeom prst="rect">
            <a:avLst/>
          </a:prstGeom>
          <a:solidFill>
            <a:schemeClr val="accent5">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54" name="Rectangle 5"/>
          <p:cNvSpPr>
            <a:spLocks noChangeArrowheads="1"/>
          </p:cNvSpPr>
          <p:nvPr/>
        </p:nvSpPr>
        <p:spPr bwMode="auto">
          <a:xfrm>
            <a:off x="3126741" y="4555647"/>
            <a:ext cx="3657600" cy="357567"/>
          </a:xfrm>
          <a:prstGeom prst="rect">
            <a:avLst/>
          </a:prstGeom>
          <a:solidFill>
            <a:schemeClr val="accent5">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spTree>
    <p:extLst>
      <p:ext uri="{BB962C8B-B14F-4D97-AF65-F5344CB8AC3E}">
        <p14:creationId xmlns:p14="http://schemas.microsoft.com/office/powerpoint/2010/main" val="240433596"/>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r>
              <a:rPr lang="en-US" sz="2400" dirty="0"/>
              <a:t/>
            </a:r>
            <a:br>
              <a:rPr lang="en-US" sz="2400" dirty="0"/>
            </a:br>
            <a:r>
              <a:rPr lang="en-US" sz="2400" dirty="0" smtClean="0"/>
              <a:t>GT1 Treatment-Naïve &amp; Experienced: Results </a:t>
            </a:r>
            <a:r>
              <a:rPr lang="en-US" sz="2400" dirty="0"/>
              <a:t>(Part </a:t>
            </a:r>
            <a:r>
              <a:rPr lang="en-US" sz="2400" dirty="0" smtClean="0"/>
              <a:t>2)</a:t>
            </a:r>
            <a:endParaRPr lang="en-US" sz="2400" dirty="0"/>
          </a:p>
        </p:txBody>
      </p:sp>
      <p:sp>
        <p:nvSpPr>
          <p:cNvPr id="78" name="Rectangle 77"/>
          <p:cNvSpPr/>
          <p:nvPr/>
        </p:nvSpPr>
        <p:spPr>
          <a:xfrm>
            <a:off x="762000" y="534949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=14</a:t>
            </a:r>
            <a:endParaRPr lang="en-US" sz="1400" dirty="0">
              <a:solidFill>
                <a:srgbClr val="000000"/>
              </a:solidFill>
            </a:endParaRPr>
          </a:p>
        </p:txBody>
      </p:sp>
      <p:sp>
        <p:nvSpPr>
          <p:cNvPr id="90" name="Rectangle 89"/>
          <p:cNvSpPr/>
          <p:nvPr/>
        </p:nvSpPr>
        <p:spPr>
          <a:xfrm>
            <a:off x="86054" y="1922833"/>
            <a:ext cx="18288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smtClean="0">
                <a:solidFill>
                  <a:srgbClr val="FFFFFF"/>
                </a:solidFill>
                <a:latin typeface="Arial"/>
                <a:cs typeface="Arial"/>
              </a:rPr>
              <a:t>Rx Naïve</a:t>
            </a:r>
          </a:p>
          <a:p>
            <a:pPr algn="ctr"/>
            <a:r>
              <a:rPr lang="en-US" sz="1600" b="1" dirty="0" smtClean="0">
                <a:solidFill>
                  <a:srgbClr val="FFFFFF"/>
                </a:solidFill>
                <a:latin typeface="Arial"/>
                <a:cs typeface="Arial"/>
              </a:rPr>
              <a:t>GT 1a/1b</a:t>
            </a:r>
            <a:br>
              <a:rPr lang="en-US" sz="1600" b="1" dirty="0" smtClean="0">
                <a:solidFill>
                  <a:srgbClr val="FFFFFF"/>
                </a:solidFill>
                <a:latin typeface="Arial"/>
                <a:cs typeface="Arial"/>
              </a:rPr>
            </a:br>
            <a:r>
              <a:rPr lang="en-US" sz="1600" b="1" dirty="0" smtClean="0">
                <a:solidFill>
                  <a:srgbClr val="FFFFFF"/>
                </a:solidFill>
                <a:latin typeface="Arial"/>
                <a:cs typeface="Arial"/>
              </a:rPr>
              <a:t/>
            </a:r>
            <a:br>
              <a:rPr lang="en-US" sz="1600" b="1" dirty="0" smtClean="0">
                <a:solidFill>
                  <a:srgbClr val="FFFFFF"/>
                </a:solidFill>
                <a:latin typeface="Arial"/>
                <a:cs typeface="Arial"/>
              </a:rPr>
            </a:br>
            <a:r>
              <a:rPr lang="en-US" sz="1600" b="1" dirty="0" smtClean="0">
                <a:solidFill>
                  <a:srgbClr val="FFFFFF"/>
                </a:solidFill>
                <a:latin typeface="Arial"/>
                <a:cs typeface="Arial"/>
              </a:rPr>
              <a:t>n = 82</a:t>
            </a:r>
            <a:endParaRPr lang="en-US" sz="1600" b="1" dirty="0">
              <a:solidFill>
                <a:srgbClr val="FFFFFF"/>
              </a:solidFill>
              <a:latin typeface="Arial"/>
              <a:cs typeface="Arial"/>
            </a:endParaRPr>
          </a:p>
        </p:txBody>
      </p:sp>
      <p:sp>
        <p:nvSpPr>
          <p:cNvPr id="28" name="Rectangle 27"/>
          <p:cNvSpPr/>
          <p:nvPr/>
        </p:nvSpPr>
        <p:spPr>
          <a:xfrm>
            <a:off x="1924332" y="209142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41</a:t>
            </a:r>
            <a:endParaRPr lang="en-US" sz="1400" dirty="0">
              <a:solidFill>
                <a:srgbClr val="000000"/>
              </a:solidFill>
            </a:endParaRPr>
          </a:p>
        </p:txBody>
      </p:sp>
      <p:sp>
        <p:nvSpPr>
          <p:cNvPr id="36" name="Rectangle 35"/>
          <p:cNvSpPr/>
          <p:nvPr/>
        </p:nvSpPr>
        <p:spPr>
          <a:xfrm>
            <a:off x="1924332" y="280636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41</a:t>
            </a:r>
            <a:endParaRPr lang="en-US" sz="1400" dirty="0">
              <a:solidFill>
                <a:srgbClr val="000000"/>
              </a:solidFill>
            </a:endParaRPr>
          </a:p>
        </p:txBody>
      </p:sp>
      <p:cxnSp>
        <p:nvCxnSpPr>
          <p:cNvPr id="38" name="Straight Connector 37"/>
          <p:cNvCxnSpPr/>
          <p:nvPr/>
        </p:nvCxnSpPr>
        <p:spPr>
          <a:xfrm>
            <a:off x="4417059" y="2312948"/>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5788657" y="2110341"/>
            <a:ext cx="1507231"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 = 100%</a:t>
            </a:r>
            <a:endParaRPr lang="en-US" sz="1400" dirty="0">
              <a:solidFill>
                <a:srgbClr val="000000"/>
              </a:solidFill>
              <a:latin typeface="Arial"/>
              <a:cs typeface="Arial"/>
            </a:endParaRPr>
          </a:p>
        </p:txBody>
      </p:sp>
      <p:cxnSp>
        <p:nvCxnSpPr>
          <p:cNvPr id="40" name="Straight Connector 39"/>
          <p:cNvCxnSpPr/>
          <p:nvPr/>
        </p:nvCxnSpPr>
        <p:spPr>
          <a:xfrm>
            <a:off x="4417059" y="3031647"/>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1" name="Rectangle 40"/>
          <p:cNvSpPr/>
          <p:nvPr/>
        </p:nvSpPr>
        <p:spPr>
          <a:xfrm>
            <a:off x="5788657" y="2829040"/>
            <a:ext cx="1507231"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 = 95%</a:t>
            </a:r>
            <a:endParaRPr lang="en-US" sz="1400" dirty="0">
              <a:solidFill>
                <a:srgbClr val="000000"/>
              </a:solidFill>
              <a:latin typeface="Arial"/>
              <a:cs typeface="Arial"/>
            </a:endParaRPr>
          </a:p>
        </p:txBody>
      </p:sp>
      <p:sp>
        <p:nvSpPr>
          <p:cNvPr id="60" name="Rectangle 59"/>
          <p:cNvSpPr/>
          <p:nvPr/>
        </p:nvSpPr>
        <p:spPr>
          <a:xfrm>
            <a:off x="86054" y="3641413"/>
            <a:ext cx="1828800" cy="1420368"/>
          </a:xfrm>
          <a:prstGeom prst="rect">
            <a:avLst/>
          </a:prstGeom>
          <a:solidFill>
            <a:srgbClr val="59595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solidFill>
                  <a:srgbClr val="FFFFFF"/>
                </a:solidFill>
                <a:cs typeface="Arial"/>
              </a:rPr>
              <a:t>Rx </a:t>
            </a:r>
            <a:r>
              <a:rPr lang="en-US" sz="1600" b="1" dirty="0" smtClean="0">
                <a:solidFill>
                  <a:srgbClr val="FFFFFF"/>
                </a:solidFill>
                <a:cs typeface="Arial"/>
              </a:rPr>
              <a:t>Experienced</a:t>
            </a:r>
          </a:p>
          <a:p>
            <a:pPr algn="ctr"/>
            <a:r>
              <a:rPr lang="en-US" sz="1600" b="1" dirty="0" smtClean="0">
                <a:solidFill>
                  <a:srgbClr val="FFFFFF"/>
                </a:solidFill>
                <a:cs typeface="Arial"/>
              </a:rPr>
              <a:t>GT </a:t>
            </a:r>
            <a:r>
              <a:rPr lang="en-US" sz="1600" b="1" dirty="0" smtClean="0">
                <a:solidFill>
                  <a:srgbClr val="FFFFFF"/>
                </a:solidFill>
                <a:latin typeface="Arial"/>
                <a:cs typeface="Arial"/>
              </a:rPr>
              <a:t>1a/1b</a:t>
            </a:r>
            <a:br>
              <a:rPr lang="en-US" sz="1600" b="1" dirty="0" smtClean="0">
                <a:solidFill>
                  <a:srgbClr val="FFFFFF"/>
                </a:solidFill>
                <a:latin typeface="Arial"/>
                <a:cs typeface="Arial"/>
              </a:rPr>
            </a:br>
            <a:r>
              <a:rPr lang="en-US" sz="1200" b="1" dirty="0" smtClean="0">
                <a:solidFill>
                  <a:srgbClr val="FFFFFF"/>
                </a:solidFill>
                <a:latin typeface="Arial"/>
                <a:cs typeface="Arial"/>
              </a:rPr>
              <a:t>Prior Boceprevir- or Telaprevir </a:t>
            </a:r>
            <a:r>
              <a:rPr lang="en-US" sz="1200" b="1" dirty="0" smtClean="0">
                <a:solidFill>
                  <a:srgbClr val="FFFFFF"/>
                </a:solidFill>
                <a:cs typeface="Arial"/>
              </a:rPr>
              <a:t>failure</a:t>
            </a:r>
            <a:br>
              <a:rPr lang="en-US" sz="1200" b="1" dirty="0" smtClean="0">
                <a:solidFill>
                  <a:srgbClr val="FFFFFF"/>
                </a:solidFill>
                <a:cs typeface="Arial"/>
              </a:rPr>
            </a:br>
            <a:r>
              <a:rPr lang="en-US" sz="1200" b="1" dirty="0" smtClean="0">
                <a:solidFill>
                  <a:srgbClr val="FFFFFF"/>
                </a:solidFill>
                <a:cs typeface="Arial"/>
              </a:rPr>
              <a:t> </a:t>
            </a:r>
            <a:r>
              <a:rPr lang="en-US" sz="1200" b="1" dirty="0" smtClean="0">
                <a:solidFill>
                  <a:srgbClr val="FFFFFF"/>
                </a:solidFill>
                <a:latin typeface="Arial"/>
                <a:cs typeface="Arial"/>
              </a:rPr>
              <a:t/>
            </a:r>
            <a:br>
              <a:rPr lang="en-US" sz="1200" b="1" dirty="0" smtClean="0">
                <a:solidFill>
                  <a:srgbClr val="FFFFFF"/>
                </a:solidFill>
                <a:latin typeface="Arial"/>
                <a:cs typeface="Arial"/>
              </a:rPr>
            </a:br>
            <a:r>
              <a:rPr lang="en-US" sz="1600" b="1" dirty="0" smtClean="0">
                <a:solidFill>
                  <a:srgbClr val="FFFFFF"/>
                </a:solidFill>
                <a:latin typeface="Arial"/>
                <a:cs typeface="Arial"/>
              </a:rPr>
              <a:t>n = 41</a:t>
            </a:r>
            <a:endParaRPr lang="en-US" sz="1600" b="1" dirty="0">
              <a:solidFill>
                <a:srgbClr val="FFFFFF"/>
              </a:solidFill>
              <a:latin typeface="Arial"/>
              <a:cs typeface="Arial"/>
            </a:endParaRPr>
          </a:p>
        </p:txBody>
      </p:sp>
      <p:sp>
        <p:nvSpPr>
          <p:cNvPr id="51" name="Rectangle 50"/>
          <p:cNvSpPr/>
          <p:nvPr/>
        </p:nvSpPr>
        <p:spPr>
          <a:xfrm>
            <a:off x="1924332" y="381000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21</a:t>
            </a:r>
            <a:endParaRPr lang="en-US" sz="1400" dirty="0">
              <a:solidFill>
                <a:srgbClr val="000000"/>
              </a:solidFill>
            </a:endParaRPr>
          </a:p>
        </p:txBody>
      </p:sp>
      <p:sp>
        <p:nvSpPr>
          <p:cNvPr id="53" name="Rectangle 52"/>
          <p:cNvSpPr/>
          <p:nvPr/>
        </p:nvSpPr>
        <p:spPr>
          <a:xfrm>
            <a:off x="1909232" y="4524940"/>
            <a:ext cx="700900" cy="4053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400" dirty="0" smtClean="0">
                <a:solidFill>
                  <a:srgbClr val="000000"/>
                </a:solidFill>
              </a:rPr>
              <a:t>n = 20</a:t>
            </a:r>
            <a:endParaRPr lang="en-US" sz="1400" dirty="0">
              <a:solidFill>
                <a:srgbClr val="000000"/>
              </a:solidFill>
            </a:endParaRPr>
          </a:p>
        </p:txBody>
      </p:sp>
      <p:cxnSp>
        <p:nvCxnSpPr>
          <p:cNvPr id="55" name="Straight Connector 54"/>
          <p:cNvCxnSpPr/>
          <p:nvPr/>
        </p:nvCxnSpPr>
        <p:spPr>
          <a:xfrm>
            <a:off x="6207759" y="4031528"/>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7579357" y="3828921"/>
            <a:ext cx="1507231"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 = 100%</a:t>
            </a:r>
            <a:endParaRPr lang="en-US" sz="1400" dirty="0">
              <a:solidFill>
                <a:srgbClr val="000000"/>
              </a:solidFill>
              <a:latin typeface="Arial"/>
              <a:cs typeface="Arial"/>
            </a:endParaRPr>
          </a:p>
        </p:txBody>
      </p:sp>
      <p:cxnSp>
        <p:nvCxnSpPr>
          <p:cNvPr id="68" name="Straight Connector 67"/>
          <p:cNvCxnSpPr/>
          <p:nvPr/>
        </p:nvCxnSpPr>
        <p:spPr>
          <a:xfrm>
            <a:off x="6207759" y="4750227"/>
            <a:ext cx="1825746"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3" name="Rectangle 72"/>
          <p:cNvSpPr/>
          <p:nvPr/>
        </p:nvSpPr>
        <p:spPr>
          <a:xfrm>
            <a:off x="7579357" y="4547620"/>
            <a:ext cx="1507231" cy="40538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SVR12 = 95%</a:t>
            </a:r>
            <a:endParaRPr lang="en-US" sz="1400" dirty="0">
              <a:solidFill>
                <a:srgbClr val="000000"/>
              </a:solidFill>
              <a:latin typeface="Arial"/>
              <a:cs typeface="Arial"/>
            </a:endParaRPr>
          </a:p>
        </p:txBody>
      </p:sp>
      <p:sp>
        <p:nvSpPr>
          <p:cNvPr id="30" name="Rectangle 25"/>
          <p:cNvSpPr>
            <a:spLocks noChangeArrowheads="1"/>
          </p:cNvSpPr>
          <p:nvPr/>
        </p:nvSpPr>
        <p:spPr bwMode="auto">
          <a:xfrm>
            <a:off x="-18289" y="5128080"/>
            <a:ext cx="9180577" cy="1252717"/>
          </a:xfrm>
          <a:prstGeom prst="rect">
            <a:avLst/>
          </a:prstGeom>
          <a:solidFill>
            <a:schemeClr val="bg1">
              <a:lumMod val="95000"/>
            </a:schemeClr>
          </a:solidFill>
          <a:ln w="12700" cap="flat" cmpd="sng" algn="ctr">
            <a:solidFill>
              <a:schemeClr val="tx1"/>
            </a:solidFill>
            <a:prstDash val="sysDash"/>
            <a:miter lim="800000"/>
            <a:headEnd type="none" w="med" len="med"/>
            <a:tailEnd type="none" w="med" len="med"/>
          </a:ln>
          <a:effectLst/>
        </p:spPr>
        <p:txBody>
          <a:bodyPr lIns="457200" tIns="45431" rIns="92486" bIns="91440" anchor="ctr">
            <a:prstTxWarp prst="textNoShape">
              <a:avLst/>
            </a:prstTxWarp>
          </a:bodyPr>
          <a:lstStyle/>
          <a:p>
            <a:pPr defTabSz="935038">
              <a:lnSpc>
                <a:spcPts val="1800"/>
              </a:lnSpc>
              <a:spcBef>
                <a:spcPts val="600"/>
              </a:spcBef>
            </a:pPr>
            <a:r>
              <a:rPr lang="en-US" sz="1400" b="1" dirty="0">
                <a:solidFill>
                  <a:srgbClr val="000000"/>
                </a:solidFill>
                <a:latin typeface="Arial" pitchFamily="22" charset="0"/>
              </a:rPr>
              <a:t>Drug </a:t>
            </a:r>
            <a:r>
              <a:rPr lang="en-US" sz="1400" b="1" dirty="0" smtClean="0">
                <a:solidFill>
                  <a:srgbClr val="000000"/>
                </a:solidFill>
                <a:latin typeface="Arial" pitchFamily="22" charset="0"/>
              </a:rPr>
              <a:t>Dosing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Daclatasvir (DCV): 60 </a:t>
            </a:r>
            <a:r>
              <a:rPr lang="en-US" sz="1400" dirty="0">
                <a:solidFill>
                  <a:srgbClr val="000000"/>
                </a:solidFill>
                <a:latin typeface="Arial" pitchFamily="22" charset="0"/>
              </a:rPr>
              <a:t>mg once </a:t>
            </a:r>
            <a:r>
              <a:rPr lang="en-US" sz="1400" dirty="0" smtClean="0">
                <a:solidFill>
                  <a:srgbClr val="000000"/>
                </a:solidFill>
                <a:latin typeface="Arial" pitchFamily="22" charset="0"/>
              </a:rPr>
              <a:t>daily</a:t>
            </a:r>
            <a:br>
              <a:rPr lang="en-US" sz="1400" dirty="0" smtClean="0">
                <a:solidFill>
                  <a:srgbClr val="000000"/>
                </a:solidFill>
                <a:latin typeface="Arial" pitchFamily="22" charset="0"/>
              </a:rPr>
            </a:br>
            <a:r>
              <a:rPr lang="en-US" sz="1400" dirty="0" smtClean="0">
                <a:solidFill>
                  <a:srgbClr val="000000"/>
                </a:solidFill>
                <a:latin typeface="Arial" pitchFamily="22" charset="0"/>
              </a:rPr>
              <a:t>Sofosbuvir (SOF): </a:t>
            </a:r>
            <a:r>
              <a:rPr lang="en-US" sz="1400" dirty="0">
                <a:solidFill>
                  <a:srgbClr val="000000"/>
                </a:solidFill>
                <a:latin typeface="Arial" pitchFamily="22" charset="0"/>
              </a:rPr>
              <a:t>400 mg once daily</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GT1, given weight</a:t>
            </a:r>
            <a:r>
              <a:rPr lang="en-US" sz="1400" dirty="0">
                <a:solidFill>
                  <a:srgbClr val="000000"/>
                </a:solidFill>
                <a:latin typeface="Arial" pitchFamily="22" charset="0"/>
              </a:rPr>
              <a:t>-based </a:t>
            </a:r>
            <a:r>
              <a:rPr lang="en-US" sz="1400" dirty="0" smtClean="0">
                <a:solidFill>
                  <a:srgbClr val="000000"/>
                </a:solidFill>
                <a:latin typeface="Arial" pitchFamily="22" charset="0"/>
              </a:rPr>
              <a:t>and divided bid</a:t>
            </a:r>
            <a:r>
              <a:rPr lang="en-US" sz="1400" dirty="0">
                <a:solidFill>
                  <a:srgbClr val="000000"/>
                </a:solidFill>
                <a:latin typeface="Arial" pitchFamily="22" charset="0"/>
              </a:rPr>
              <a:t> </a:t>
            </a:r>
            <a:r>
              <a:rPr lang="en-US" sz="1400" dirty="0" smtClean="0">
                <a:solidFill>
                  <a:srgbClr val="000000"/>
                </a:solidFill>
                <a:latin typeface="Arial" pitchFamily="22" charset="0"/>
              </a:rPr>
              <a:t>(1000 </a:t>
            </a:r>
            <a:r>
              <a:rPr lang="en-US" sz="1400" dirty="0">
                <a:solidFill>
                  <a:srgbClr val="000000"/>
                </a:solidFill>
                <a:latin typeface="Arial" pitchFamily="22" charset="0"/>
              </a:rPr>
              <a:t>mg/day if &lt; 75kg or 1200 mg/day if ≥ </a:t>
            </a:r>
            <a:r>
              <a:rPr lang="en-US" sz="1400" dirty="0" smtClean="0">
                <a:solidFill>
                  <a:srgbClr val="000000"/>
                </a:solidFill>
                <a:latin typeface="Arial" pitchFamily="22" charset="0"/>
              </a:rPr>
              <a:t>75kg)</a:t>
            </a:r>
            <a:r>
              <a:rPr lang="en-US" sz="1400" dirty="0">
                <a:solidFill>
                  <a:srgbClr val="000000"/>
                </a:solidFill>
                <a:latin typeface="Arial" pitchFamily="22" charset="0"/>
              </a:rPr>
              <a:t/>
            </a:r>
            <a:br>
              <a:rPr lang="en-US" sz="1400" dirty="0">
                <a:solidFill>
                  <a:srgbClr val="000000"/>
                </a:solidFill>
                <a:latin typeface="Arial" pitchFamily="22" charset="0"/>
              </a:rPr>
            </a:br>
            <a:r>
              <a:rPr lang="en-US" sz="1400" dirty="0" smtClean="0">
                <a:solidFill>
                  <a:srgbClr val="000000"/>
                </a:solidFill>
                <a:latin typeface="Arial" pitchFamily="22" charset="0"/>
              </a:rPr>
              <a:t>Ribavirin (RBV): GT 2,3</a:t>
            </a:r>
            <a:r>
              <a:rPr lang="en-US" sz="1400" dirty="0">
                <a:solidFill>
                  <a:srgbClr val="000000"/>
                </a:solidFill>
                <a:latin typeface="Arial" pitchFamily="22" charset="0"/>
              </a:rPr>
              <a:t> </a:t>
            </a:r>
            <a:r>
              <a:rPr lang="en-US" sz="1400" dirty="0" smtClean="0">
                <a:solidFill>
                  <a:srgbClr val="000000"/>
                </a:solidFill>
                <a:latin typeface="Arial" pitchFamily="22" charset="0"/>
              </a:rPr>
              <a:t>(800 </a:t>
            </a:r>
            <a:r>
              <a:rPr lang="en-US" sz="1400" dirty="0">
                <a:solidFill>
                  <a:srgbClr val="000000"/>
                </a:solidFill>
                <a:latin typeface="Arial" pitchFamily="22" charset="0"/>
              </a:rPr>
              <a:t>mg/</a:t>
            </a:r>
            <a:r>
              <a:rPr lang="en-US" sz="1400" dirty="0" smtClean="0">
                <a:solidFill>
                  <a:srgbClr val="000000"/>
                </a:solidFill>
                <a:latin typeface="Arial" pitchFamily="22" charset="0"/>
              </a:rPr>
              <a:t>day)</a:t>
            </a:r>
            <a:endParaRPr lang="en-US" sz="1400" dirty="0">
              <a:solidFill>
                <a:srgbClr val="000000"/>
              </a:solidFill>
              <a:latin typeface="Arial" pitchFamily="22" charset="0"/>
            </a:endParaRPr>
          </a:p>
        </p:txBody>
      </p:sp>
      <p:sp>
        <p:nvSpPr>
          <p:cNvPr id="32" name="Rectangle 31"/>
          <p:cNvSpPr/>
          <p:nvPr/>
        </p:nvSpPr>
        <p:spPr>
          <a:xfrm>
            <a:off x="-10610" y="1380780"/>
            <a:ext cx="9162291" cy="410716"/>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lang="en-US" sz="1600" dirty="0">
              <a:solidFill>
                <a:srgbClr val="000000"/>
              </a:solidFill>
              <a:latin typeface="Arial"/>
              <a:cs typeface="Arial"/>
            </a:endParaRPr>
          </a:p>
        </p:txBody>
      </p:sp>
      <p:sp>
        <p:nvSpPr>
          <p:cNvPr id="33" name="Rectangle 32"/>
          <p:cNvSpPr/>
          <p:nvPr/>
        </p:nvSpPr>
        <p:spPr>
          <a:xfrm>
            <a:off x="1543332" y="1344168"/>
            <a:ext cx="838200" cy="399298"/>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rPr>
              <a:t>Week</a:t>
            </a:r>
            <a:endParaRPr lang="en-US" sz="1400" dirty="0">
              <a:solidFill>
                <a:srgbClr val="000000"/>
              </a:solidFill>
            </a:endParaRPr>
          </a:p>
        </p:txBody>
      </p:sp>
      <p:sp>
        <p:nvSpPr>
          <p:cNvPr id="42" name="Rectangle 41"/>
          <p:cNvSpPr/>
          <p:nvPr/>
        </p:nvSpPr>
        <p:spPr>
          <a:xfrm>
            <a:off x="2334063"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0</a:t>
            </a:r>
            <a:endParaRPr lang="en-US" sz="1400" dirty="0">
              <a:solidFill>
                <a:srgbClr val="000000"/>
              </a:solidFill>
              <a:latin typeface="Arial"/>
              <a:cs typeface="Arial"/>
            </a:endParaRPr>
          </a:p>
        </p:txBody>
      </p:sp>
      <p:sp>
        <p:nvSpPr>
          <p:cNvPr id="43" name="Rectangle 42"/>
          <p:cNvSpPr/>
          <p:nvPr/>
        </p:nvSpPr>
        <p:spPr>
          <a:xfrm>
            <a:off x="5967429"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24</a:t>
            </a:r>
            <a:endParaRPr lang="en-US" sz="1400" dirty="0">
              <a:solidFill>
                <a:srgbClr val="000000"/>
              </a:solidFill>
              <a:latin typeface="Arial"/>
              <a:cs typeface="Arial"/>
            </a:endParaRPr>
          </a:p>
        </p:txBody>
      </p:sp>
      <p:cxnSp>
        <p:nvCxnSpPr>
          <p:cNvPr id="44" name="Straight Connector 43"/>
          <p:cNvCxnSpPr/>
          <p:nvPr/>
        </p:nvCxnSpPr>
        <p:spPr>
          <a:xfrm flipV="1">
            <a:off x="-10610" y="1783096"/>
            <a:ext cx="9162291" cy="11472"/>
          </a:xfrm>
          <a:prstGeom prst="line">
            <a:avLst/>
          </a:prstGeom>
          <a:ln w="9525"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2605324" y="1703852"/>
            <a:ext cx="0" cy="87630"/>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6240225"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148107"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12</a:t>
            </a:r>
            <a:endParaRPr lang="en-US" sz="1400" dirty="0">
              <a:solidFill>
                <a:srgbClr val="000000"/>
              </a:solidFill>
              <a:latin typeface="Arial"/>
              <a:cs typeface="Arial"/>
            </a:endParaRPr>
          </a:p>
        </p:txBody>
      </p:sp>
      <p:cxnSp>
        <p:nvCxnSpPr>
          <p:cNvPr id="48" name="Straight Connector 47"/>
          <p:cNvCxnSpPr/>
          <p:nvPr/>
        </p:nvCxnSpPr>
        <p:spPr>
          <a:xfrm flipV="1">
            <a:off x="4430129"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7786751" y="1295400"/>
            <a:ext cx="545592" cy="5151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rgbClr val="000000"/>
                </a:solidFill>
                <a:latin typeface="Arial"/>
                <a:cs typeface="Arial"/>
              </a:rPr>
              <a:t>36</a:t>
            </a:r>
            <a:endParaRPr lang="en-US" sz="1400" dirty="0">
              <a:solidFill>
                <a:srgbClr val="000000"/>
              </a:solidFill>
              <a:latin typeface="Arial"/>
              <a:cs typeface="Arial"/>
            </a:endParaRPr>
          </a:p>
        </p:txBody>
      </p:sp>
      <p:cxnSp>
        <p:nvCxnSpPr>
          <p:cNvPr id="56" name="Straight Connector 55"/>
          <p:cNvCxnSpPr/>
          <p:nvPr/>
        </p:nvCxnSpPr>
        <p:spPr>
          <a:xfrm flipV="1">
            <a:off x="8059547" y="1703852"/>
            <a:ext cx="0" cy="81894"/>
          </a:xfrm>
          <a:prstGeom prst="line">
            <a:avLst/>
          </a:prstGeom>
          <a:ln w="1270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Rectangle 5"/>
          <p:cNvSpPr>
            <a:spLocks noChangeArrowheads="1"/>
          </p:cNvSpPr>
          <p:nvPr/>
        </p:nvSpPr>
        <p:spPr bwMode="auto">
          <a:xfrm>
            <a:off x="2590801" y="2118368"/>
            <a:ext cx="1826259"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37" name="Rectangle 5"/>
          <p:cNvSpPr>
            <a:spLocks noChangeArrowheads="1"/>
          </p:cNvSpPr>
          <p:nvPr/>
        </p:nvSpPr>
        <p:spPr bwMode="auto">
          <a:xfrm>
            <a:off x="2590801" y="2837067"/>
            <a:ext cx="1826259" cy="357567"/>
          </a:xfrm>
          <a:prstGeom prst="rect">
            <a:avLst/>
          </a:prstGeom>
          <a:solidFill>
            <a:schemeClr val="accent2">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sp>
        <p:nvSpPr>
          <p:cNvPr id="52" name="Rectangle 5"/>
          <p:cNvSpPr>
            <a:spLocks noChangeArrowheads="1"/>
          </p:cNvSpPr>
          <p:nvPr/>
        </p:nvSpPr>
        <p:spPr bwMode="auto">
          <a:xfrm>
            <a:off x="2590800" y="3836948"/>
            <a:ext cx="3657600" cy="357567"/>
          </a:xfrm>
          <a:prstGeom prst="rect">
            <a:avLst/>
          </a:prstGeom>
          <a:solidFill>
            <a:schemeClr val="accent5">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a:t>
            </a:r>
            <a:endParaRPr lang="en-US" sz="1400" b="1" dirty="0">
              <a:latin typeface="Arial"/>
              <a:cs typeface="Arial"/>
            </a:endParaRPr>
          </a:p>
        </p:txBody>
      </p:sp>
      <p:sp>
        <p:nvSpPr>
          <p:cNvPr id="54" name="Rectangle 5"/>
          <p:cNvSpPr>
            <a:spLocks noChangeArrowheads="1"/>
          </p:cNvSpPr>
          <p:nvPr/>
        </p:nvSpPr>
        <p:spPr bwMode="auto">
          <a:xfrm>
            <a:off x="2590800" y="4555647"/>
            <a:ext cx="3657600" cy="357567"/>
          </a:xfrm>
          <a:prstGeom prst="rect">
            <a:avLst/>
          </a:prstGeom>
          <a:solidFill>
            <a:schemeClr val="accent5">
              <a:lumMod val="40000"/>
              <a:lumOff val="60000"/>
            </a:schemeClr>
          </a:solidFill>
          <a:ln w="12700" cmpd="sng">
            <a:solidFill>
              <a:srgbClr val="000000"/>
            </a:solidFill>
            <a:miter lim="800000"/>
            <a:headEnd/>
            <a:tailEnd/>
          </a:ln>
          <a:effectLst/>
          <a:extLst/>
        </p:spPr>
        <p:txBody>
          <a:bodyPr wrap="none" anchor="ctr"/>
          <a:lstStyle/>
          <a:p>
            <a:r>
              <a:rPr lang="en-US" sz="1400" b="1" dirty="0" smtClean="0">
                <a:latin typeface="Arial"/>
                <a:cs typeface="Arial"/>
              </a:rPr>
              <a:t>DCV + SOF + RBV</a:t>
            </a:r>
            <a:endParaRPr lang="en-US" sz="1400" b="1" dirty="0">
              <a:latin typeface="Arial"/>
              <a:cs typeface="Arial"/>
            </a:endParaRPr>
          </a:p>
        </p:txBody>
      </p:sp>
      <p:sp>
        <p:nvSpPr>
          <p:cNvPr id="62" name="Rectangle 61"/>
          <p:cNvSpPr/>
          <p:nvPr/>
        </p:nvSpPr>
        <p:spPr>
          <a:xfrm>
            <a:off x="7572234" y="3810000"/>
            <a:ext cx="1459992" cy="1196880"/>
          </a:xfrm>
          <a:prstGeom prst="rect">
            <a:avLst/>
          </a:prstGeom>
          <a:noFill/>
          <a:ln w="19050" cmpd="sng">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4" name="Rectangle 63"/>
          <p:cNvSpPr/>
          <p:nvPr/>
        </p:nvSpPr>
        <p:spPr>
          <a:xfrm>
            <a:off x="5791200" y="2076354"/>
            <a:ext cx="1459992" cy="1196880"/>
          </a:xfrm>
          <a:prstGeom prst="rect">
            <a:avLst/>
          </a:prstGeom>
          <a:noFill/>
          <a:ln w="19050" cmpd="sng">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1686526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9" name="Title 1"/>
          <p:cNvSpPr>
            <a:spLocks noGrp="1"/>
          </p:cNvSpPr>
          <p:nvPr>
            <p:ph type="title"/>
          </p:nvPr>
        </p:nvSpPr>
        <p:spPr>
          <a:xfrm>
            <a:off x="323850" y="304800"/>
            <a:ext cx="8515350" cy="990600"/>
          </a:xfrm>
        </p:spPr>
        <p:txBody>
          <a:bodyPr>
            <a:normAutofit/>
          </a:bodyPr>
          <a:lstStyle/>
          <a:p>
            <a:r>
              <a:rPr lang="en-US" sz="2400" dirty="0">
                <a:solidFill>
                  <a:schemeClr val="accent5">
                    <a:lumMod val="20000"/>
                    <a:lumOff val="80000"/>
                  </a:schemeClr>
                </a:solidFill>
              </a:rPr>
              <a:t>Daclatasvir + Sofosbuvir +/- Ribavirin for HCV GT </a:t>
            </a:r>
            <a:r>
              <a:rPr lang="en-US" sz="2400" dirty="0" smtClean="0">
                <a:solidFill>
                  <a:schemeClr val="accent5">
                    <a:lumMod val="20000"/>
                    <a:lumOff val="80000"/>
                  </a:schemeClr>
                </a:solidFill>
              </a:rPr>
              <a:t>1-3</a:t>
            </a:r>
            <a:r>
              <a:rPr lang="en-US" sz="2400" dirty="0"/>
              <a:t/>
            </a:r>
            <a:br>
              <a:rPr lang="en-US" sz="2400" dirty="0"/>
            </a:br>
            <a:r>
              <a:rPr lang="en-US" sz="2400" dirty="0"/>
              <a:t>GT1 Treatment-Naïve &amp; </a:t>
            </a:r>
            <a:r>
              <a:rPr lang="en-US" sz="2400" dirty="0" smtClean="0"/>
              <a:t>Experienced</a:t>
            </a:r>
            <a:r>
              <a:rPr lang="en-US" sz="2400" dirty="0"/>
              <a:t>: Results (Part </a:t>
            </a:r>
            <a:r>
              <a:rPr lang="en-US" sz="2400" dirty="0" smtClean="0"/>
              <a:t>2)</a:t>
            </a:r>
            <a:endParaRPr lang="en-US" sz="2400" dirty="0"/>
          </a:p>
        </p:txBody>
      </p:sp>
      <p:graphicFrame>
        <p:nvGraphicFramePr>
          <p:cNvPr id="33" name="Chart 32"/>
          <p:cNvGraphicFramePr>
            <a:graphicFrameLocks/>
          </p:cNvGraphicFramePr>
          <p:nvPr>
            <p:extLst>
              <p:ext uri="{D42A27DB-BD31-4B8C-83A1-F6EECF244321}">
                <p14:modId xmlns:p14="http://schemas.microsoft.com/office/powerpoint/2010/main" val="187595865"/>
              </p:ext>
            </p:extLst>
          </p:nvPr>
        </p:nvGraphicFramePr>
        <p:xfrm>
          <a:off x="381000" y="1600200"/>
          <a:ext cx="8382000" cy="4389106"/>
        </p:xfrm>
        <a:graphic>
          <a:graphicData uri="http://schemas.openxmlformats.org/drawingml/2006/chart">
            <c:chart xmlns:c="http://schemas.openxmlformats.org/drawingml/2006/chart" xmlns:r="http://schemas.openxmlformats.org/officeDocument/2006/relationships" r:id="rId2"/>
          </a:graphicData>
        </a:graphic>
      </p:graphicFrame>
      <p:sp>
        <p:nvSpPr>
          <p:cNvPr id="39" name="Rectangle 25"/>
          <p:cNvSpPr>
            <a:spLocks noChangeArrowheads="1"/>
          </p:cNvSpPr>
          <p:nvPr/>
        </p:nvSpPr>
        <p:spPr bwMode="auto">
          <a:xfrm>
            <a:off x="1371960" y="5181600"/>
            <a:ext cx="3569700" cy="381000"/>
          </a:xfrm>
          <a:prstGeom prst="rect">
            <a:avLst/>
          </a:prstGeom>
          <a:noFill/>
          <a:ln w="12700">
            <a:noFill/>
            <a:miter lim="800000"/>
            <a:headEnd/>
            <a:tailEnd/>
          </a:ln>
        </p:spPr>
        <p:txBody>
          <a:bodyPr lIns="0" tIns="45431" rIns="0" bIns="45431" anchor="ctr">
            <a:prstTxWarp prst="textNoShape">
              <a:avLst/>
            </a:prstTxWarp>
          </a:bodyPr>
          <a:lstStyle/>
          <a:p>
            <a:pPr algn="ctr" defTabSz="935038">
              <a:spcBef>
                <a:spcPct val="50000"/>
              </a:spcBef>
            </a:pPr>
            <a:r>
              <a:rPr lang="en-US" sz="1400" b="1" dirty="0" smtClean="0">
                <a:solidFill>
                  <a:srgbClr val="000000"/>
                </a:solidFill>
                <a:latin typeface="Arial" pitchFamily="22" charset="0"/>
              </a:rPr>
              <a:t>Treatment-Naïve</a:t>
            </a:r>
            <a:r>
              <a:rPr lang="en-US" sz="1400" b="1" dirty="0">
                <a:solidFill>
                  <a:srgbClr val="000000"/>
                </a:solidFill>
                <a:latin typeface="Arial" pitchFamily="22" charset="0"/>
              </a:rPr>
              <a:t>: GT 1a or 1b</a:t>
            </a:r>
          </a:p>
        </p:txBody>
      </p:sp>
      <p:cxnSp>
        <p:nvCxnSpPr>
          <p:cNvPr id="41" name="Straight Connector 40"/>
          <p:cNvCxnSpPr/>
          <p:nvPr/>
        </p:nvCxnSpPr>
        <p:spPr>
          <a:xfrm>
            <a:off x="1360260" y="5181600"/>
            <a:ext cx="3575304" cy="0"/>
          </a:xfrm>
          <a:prstGeom prst="line">
            <a:avLst/>
          </a:prstGeom>
          <a:ln w="12700" cmpd="sng">
            <a:solidFill>
              <a:srgbClr val="00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2" name="Rectangle 25"/>
          <p:cNvSpPr>
            <a:spLocks noChangeArrowheads="1"/>
          </p:cNvSpPr>
          <p:nvPr/>
        </p:nvSpPr>
        <p:spPr bwMode="auto">
          <a:xfrm>
            <a:off x="5029200" y="5181600"/>
            <a:ext cx="3505200" cy="381000"/>
          </a:xfrm>
          <a:prstGeom prst="rect">
            <a:avLst/>
          </a:prstGeom>
          <a:noFill/>
          <a:ln w="12700">
            <a:noFill/>
            <a:miter lim="800000"/>
            <a:headEnd/>
            <a:tailEnd/>
          </a:ln>
        </p:spPr>
        <p:txBody>
          <a:bodyPr lIns="0" tIns="45431" rIns="0" bIns="45431" anchor="ctr">
            <a:prstTxWarp prst="textNoShape">
              <a:avLst/>
            </a:prstTxWarp>
          </a:bodyPr>
          <a:lstStyle/>
          <a:p>
            <a:pPr algn="ctr" defTabSz="935038">
              <a:spcBef>
                <a:spcPct val="50000"/>
              </a:spcBef>
            </a:pPr>
            <a:r>
              <a:rPr lang="en-US" sz="1400" b="1" dirty="0">
                <a:solidFill>
                  <a:srgbClr val="000000"/>
                </a:solidFill>
                <a:latin typeface="Arial" pitchFamily="22" charset="0"/>
              </a:rPr>
              <a:t>Treatment</a:t>
            </a:r>
            <a:r>
              <a:rPr lang="en-US" sz="1400" b="1" dirty="0" smtClean="0">
                <a:solidFill>
                  <a:srgbClr val="000000"/>
                </a:solidFill>
                <a:latin typeface="Arial" pitchFamily="22" charset="0"/>
              </a:rPr>
              <a:t>-Experienced: </a:t>
            </a:r>
            <a:r>
              <a:rPr lang="en-US" sz="1400" b="1" dirty="0">
                <a:solidFill>
                  <a:srgbClr val="000000"/>
                </a:solidFill>
                <a:latin typeface="Arial" pitchFamily="22" charset="0"/>
              </a:rPr>
              <a:t>GT </a:t>
            </a:r>
            <a:r>
              <a:rPr lang="en-US" sz="1400" b="1" dirty="0" smtClean="0">
                <a:solidFill>
                  <a:srgbClr val="000000"/>
                </a:solidFill>
                <a:latin typeface="Arial" pitchFamily="22" charset="0"/>
              </a:rPr>
              <a:t>1a </a:t>
            </a:r>
            <a:r>
              <a:rPr lang="en-US" sz="1400" b="1" dirty="0">
                <a:solidFill>
                  <a:srgbClr val="000000"/>
                </a:solidFill>
                <a:latin typeface="Arial" pitchFamily="22" charset="0"/>
              </a:rPr>
              <a:t>or </a:t>
            </a:r>
            <a:r>
              <a:rPr lang="en-US" sz="1400" b="1" dirty="0" smtClean="0">
                <a:solidFill>
                  <a:srgbClr val="000000"/>
                </a:solidFill>
                <a:latin typeface="Arial" pitchFamily="22" charset="0"/>
              </a:rPr>
              <a:t>1b</a:t>
            </a:r>
            <a:endParaRPr lang="en-US" sz="1400" b="1" dirty="0">
              <a:solidFill>
                <a:srgbClr val="000000"/>
              </a:solidFill>
              <a:latin typeface="Arial" pitchFamily="22" charset="0"/>
            </a:endParaRPr>
          </a:p>
        </p:txBody>
      </p:sp>
      <p:cxnSp>
        <p:nvCxnSpPr>
          <p:cNvPr id="43" name="Straight Connector 42"/>
          <p:cNvCxnSpPr/>
          <p:nvPr/>
        </p:nvCxnSpPr>
        <p:spPr>
          <a:xfrm>
            <a:off x="5029200" y="5181600"/>
            <a:ext cx="3547872" cy="0"/>
          </a:xfrm>
          <a:prstGeom prst="line">
            <a:avLst/>
          </a:prstGeom>
          <a:ln w="12700" cmpd="sng">
            <a:solidFill>
              <a:srgbClr val="00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9" name="Rectangle 25"/>
          <p:cNvSpPr>
            <a:spLocks noChangeArrowheads="1"/>
          </p:cNvSpPr>
          <p:nvPr/>
        </p:nvSpPr>
        <p:spPr bwMode="auto">
          <a:xfrm>
            <a:off x="-5104" y="5867400"/>
            <a:ext cx="9162288" cy="274318"/>
          </a:xfrm>
          <a:prstGeom prst="rect">
            <a:avLst/>
          </a:prstGeom>
          <a:solidFill>
            <a:srgbClr val="F2F2F2"/>
          </a:solidFill>
          <a:ln w="12700">
            <a:noFill/>
            <a:miter lim="800000"/>
            <a:headEnd/>
            <a:tailEnd/>
          </a:ln>
        </p:spPr>
        <p:txBody>
          <a:bodyPr lIns="92486" tIns="45431" rIns="92486" bIns="45431" anchor="ctr">
            <a:prstTxWarp prst="textNoShape">
              <a:avLst/>
            </a:prstTxWarp>
          </a:bodyPr>
          <a:lstStyle/>
          <a:p>
            <a:pPr marL="274320" defTabSz="935038">
              <a:spcBef>
                <a:spcPct val="50000"/>
              </a:spcBef>
            </a:pPr>
            <a:r>
              <a:rPr lang="en-US" sz="1400" dirty="0" smtClean="0">
                <a:solidFill>
                  <a:srgbClr val="000000"/>
                </a:solidFill>
                <a:latin typeface="Arial" pitchFamily="22" charset="0"/>
              </a:rPr>
              <a:t>DCV = daclatasvir; SOF = sofosbuvir; </a:t>
            </a:r>
            <a:r>
              <a:rPr lang="en-US" sz="1400" dirty="0">
                <a:solidFill>
                  <a:srgbClr val="000000"/>
                </a:solidFill>
                <a:latin typeface="Arial" pitchFamily="22" charset="0"/>
              </a:rPr>
              <a:t>RBV </a:t>
            </a:r>
            <a:r>
              <a:rPr lang="en-US" sz="1400" dirty="0" smtClean="0">
                <a:solidFill>
                  <a:srgbClr val="000000"/>
                </a:solidFill>
                <a:latin typeface="Arial" pitchFamily="22" charset="0"/>
              </a:rPr>
              <a:t>= ribavirin</a:t>
            </a:r>
            <a:endParaRPr lang="en-US" sz="1400" dirty="0">
              <a:solidFill>
                <a:srgbClr val="000000"/>
              </a:solidFill>
              <a:latin typeface="Arial" pitchFamily="22" charset="0"/>
            </a:endParaRPr>
          </a:p>
        </p:txBody>
      </p:sp>
      <p:sp>
        <p:nvSpPr>
          <p:cNvPr id="10" name="Rectangle 9"/>
          <p:cNvSpPr/>
          <p:nvPr/>
        </p:nvSpPr>
        <p:spPr>
          <a:xfrm>
            <a:off x="5466900" y="43434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21/21</a:t>
            </a:r>
            <a:endParaRPr lang="en-US" sz="1400" dirty="0">
              <a:solidFill>
                <a:srgbClr val="FFFFFF"/>
              </a:solidFill>
            </a:endParaRPr>
          </a:p>
        </p:txBody>
      </p:sp>
      <p:sp>
        <p:nvSpPr>
          <p:cNvPr id="11" name="Rectangle 10"/>
          <p:cNvSpPr/>
          <p:nvPr/>
        </p:nvSpPr>
        <p:spPr>
          <a:xfrm>
            <a:off x="7268080" y="43434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19/20</a:t>
            </a:r>
            <a:endParaRPr lang="en-US" sz="1400" dirty="0">
              <a:solidFill>
                <a:srgbClr val="FFFFFF"/>
              </a:solidFill>
            </a:endParaRPr>
          </a:p>
        </p:txBody>
      </p:sp>
      <p:sp>
        <p:nvSpPr>
          <p:cNvPr id="12" name="Rectangle 11"/>
          <p:cNvSpPr/>
          <p:nvPr/>
        </p:nvSpPr>
        <p:spPr>
          <a:xfrm>
            <a:off x="3638100" y="43434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smtClean="0">
                <a:solidFill>
                  <a:srgbClr val="FFFFFF"/>
                </a:solidFill>
              </a:rPr>
              <a:t>39/41</a:t>
            </a:r>
            <a:endParaRPr lang="en-US" sz="1400" dirty="0">
              <a:solidFill>
                <a:srgbClr val="FFFFFF"/>
              </a:solidFill>
            </a:endParaRPr>
          </a:p>
        </p:txBody>
      </p:sp>
      <p:sp>
        <p:nvSpPr>
          <p:cNvPr id="13" name="Rectangle 12"/>
          <p:cNvSpPr/>
          <p:nvPr/>
        </p:nvSpPr>
        <p:spPr>
          <a:xfrm>
            <a:off x="1828800" y="4343400"/>
            <a:ext cx="862640" cy="38100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FFFFFF"/>
                </a:solidFill>
              </a:rPr>
              <a:t>4</a:t>
            </a:r>
            <a:r>
              <a:rPr lang="en-US" sz="1400" dirty="0" smtClean="0">
                <a:solidFill>
                  <a:srgbClr val="FFFFFF"/>
                </a:solidFill>
              </a:rPr>
              <a:t>1/41</a:t>
            </a:r>
            <a:endParaRPr lang="en-US" sz="1400" dirty="0">
              <a:solidFill>
                <a:srgbClr val="FFFFFF"/>
              </a:solidFill>
            </a:endParaRPr>
          </a:p>
        </p:txBody>
      </p:sp>
    </p:spTree>
    <p:extLst>
      <p:ext uri="{BB962C8B-B14F-4D97-AF65-F5344CB8AC3E}">
        <p14:creationId xmlns:p14="http://schemas.microsoft.com/office/powerpoint/2010/main" val="1977464904"/>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t>Source: Sulkowski MS, et al. N Engl J Med. 2014;370:211-21.</a:t>
            </a:r>
            <a:endParaRPr lang="en-US" dirty="0">
              <a:latin typeface="Arial" pitchFamily="22" charset="0"/>
            </a:endParaRPr>
          </a:p>
        </p:txBody>
      </p:sp>
      <p:sp>
        <p:nvSpPr>
          <p:cNvPr id="4" name="Title 3"/>
          <p:cNvSpPr>
            <a:spLocks noGrp="1"/>
          </p:cNvSpPr>
          <p:nvPr>
            <p:ph type="title"/>
          </p:nvPr>
        </p:nvSpPr>
        <p:spPr/>
        <p:txBody>
          <a:bodyPr>
            <a:normAutofit/>
          </a:bodyPr>
          <a:lstStyle/>
          <a:p>
            <a:r>
              <a:rPr lang="en-US" sz="2400" dirty="0">
                <a:solidFill>
                  <a:schemeClr val="accent5">
                    <a:lumMod val="20000"/>
                    <a:lumOff val="80000"/>
                  </a:schemeClr>
                </a:solidFill>
              </a:rPr>
              <a:t>Daclatasvir + Sofosbuvir +/- Ribavirin for HCV GT 1</a:t>
            </a:r>
            <a:r>
              <a:rPr lang="en-US" sz="2400" dirty="0"/>
              <a:t/>
            </a:r>
            <a:br>
              <a:rPr lang="en-US" sz="2400" dirty="0"/>
            </a:br>
            <a:r>
              <a:rPr lang="en-US" sz="2400" dirty="0"/>
              <a:t>Trial: </a:t>
            </a:r>
            <a:r>
              <a:rPr lang="en-US" sz="2400" dirty="0" smtClean="0"/>
              <a:t>Conclusions</a:t>
            </a:r>
            <a:endParaRPr lang="en-US" sz="2400" dirty="0"/>
          </a:p>
        </p:txBody>
      </p:sp>
      <p:graphicFrame>
        <p:nvGraphicFramePr>
          <p:cNvPr id="9" name="Table 8"/>
          <p:cNvGraphicFramePr>
            <a:graphicFrameLocks noGrp="1"/>
          </p:cNvGraphicFramePr>
          <p:nvPr>
            <p:extLst>
              <p:ext uri="{D42A27DB-BD31-4B8C-83A1-F6EECF244321}">
                <p14:modId xmlns:p14="http://schemas.microsoft.com/office/powerpoint/2010/main" val="2068640433"/>
              </p:ext>
            </p:extLst>
          </p:nvPr>
        </p:nvGraphicFramePr>
        <p:xfrm>
          <a:off x="0" y="2590800"/>
          <a:ext cx="9144000" cy="2008632"/>
        </p:xfrm>
        <a:graphic>
          <a:graphicData uri="http://schemas.openxmlformats.org/drawingml/2006/table">
            <a:tbl>
              <a:tblPr firstRow="1" bandRow="1">
                <a:effectLst/>
                <a:tableStyleId>{5C22544A-7EE6-4342-B048-85BDC9FD1C3A}</a:tableStyleId>
              </a:tblPr>
              <a:tblGrid>
                <a:gridCol w="9144000">
                  <a:extLst>
                    <a:ext uri="{9D8B030D-6E8A-4147-A177-3AD203B41FA5}">
                      <a16:colId xmlns:a16="http://schemas.microsoft.com/office/drawing/2014/main" val="20000"/>
                    </a:ext>
                  </a:extLst>
                </a:gridCol>
              </a:tblGrid>
              <a:tr h="2008632">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sz="2000" b="1" i="0" dirty="0" smtClean="0">
                          <a:solidFill>
                            <a:srgbClr val="800000"/>
                          </a:solidFill>
                          <a:latin typeface="Arial"/>
                          <a:cs typeface="Arial"/>
                        </a:rPr>
                        <a:t>Conclusions</a:t>
                      </a:r>
                      <a:r>
                        <a:rPr lang="en-US" sz="2000" b="0" i="0" dirty="0" smtClean="0">
                          <a:solidFill>
                            <a:schemeClr val="tx1"/>
                          </a:solidFill>
                          <a:latin typeface="Arial"/>
                          <a:cs typeface="Arial"/>
                        </a:rPr>
                        <a:t>: “</a:t>
                      </a:r>
                      <a:r>
                        <a:rPr lang="en-US" sz="2000" b="0" kern="1200" dirty="0" smtClean="0">
                          <a:solidFill>
                            <a:schemeClr val="tx1"/>
                          </a:solidFill>
                          <a:latin typeface="Arial"/>
                          <a:ea typeface="+mn-ea"/>
                          <a:cs typeface="Arial"/>
                        </a:rPr>
                        <a:t>Once-daily oral daclatasvir plus sofosbuvir was associated with high rates of sustained virologic response among patients infected with HCV genotype 1, 2, or 3, including patients with no response to prior therapy with telaprevir or boceprevir.” </a:t>
                      </a:r>
                    </a:p>
                  </a:txBody>
                  <a:tcPr marL="457200" marR="457200" marT="182880" marB="182880" anchor="ctr">
                    <a:lnT w="28575" cap="flat" cmpd="sng" algn="ctr">
                      <a:solidFill>
                        <a:srgbClr val="326496"/>
                      </a:solidFill>
                      <a:prstDash val="solid"/>
                      <a:round/>
                      <a:headEnd type="none" w="med" len="med"/>
                      <a:tailEnd type="none" w="med" len="med"/>
                    </a:lnT>
                    <a:lnB w="28575" cap="flat" cmpd="sng" algn="ctr">
                      <a:solidFill>
                        <a:srgbClr val="326496"/>
                      </a:solidFill>
                      <a:prstDash val="solid"/>
                      <a:round/>
                      <a:headEnd type="none" w="med" len="med"/>
                      <a:tailEnd type="none" w="med" len="med"/>
                    </a:lnB>
                    <a:solidFill>
                      <a:srgbClr val="F0F0F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706321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theme/theme1.xml><?xml version="1.0" encoding="utf-8"?>
<a:theme xmlns:a="http://schemas.openxmlformats.org/drawingml/2006/main" name="AETC_Master_Template_061510">
  <a:themeElements>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WAETC Final">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B59452"/>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AETC_Master_Template_061510.potx</Template>
  <TotalTime>61745</TotalTime>
  <Words>669</Words>
  <Application>Microsoft Office PowerPoint</Application>
  <PresentationFormat>On-screen Show (4:3)</PresentationFormat>
  <Paragraphs>155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Arial</vt:lpstr>
      <vt:lpstr>Geneva</vt:lpstr>
      <vt:lpstr>Myriad Pro</vt:lpstr>
      <vt:lpstr>Times New Roman</vt:lpstr>
      <vt:lpstr>Wingdings</vt:lpstr>
      <vt:lpstr>AETC_Master_Template_061510</vt:lpstr>
      <vt:lpstr>Daclatasvir + Sofosbuvir +/- Ribavirin in Genotype 1-3 A1444040 Trial</vt:lpstr>
      <vt:lpstr>Daclatasvir + Sofosbuvir +/- Ribavirin for HCV GT 1-3 A1444040 Trial: Study Features</vt:lpstr>
      <vt:lpstr>Daclatasvir + Sofosbuvir +/- Ribavirin for HCV GT 1-3 A1444040 Design: Treatment-Naïve 24 Week Rx (Part 1)</vt:lpstr>
      <vt:lpstr>Daclatasvir + Sofosbuvir +/- Ribavirin for HCV GT 1-3 Treatment-Naïve 24 Week Rx: Results (Part 1)</vt:lpstr>
      <vt:lpstr>Daclatasvir + Sofosbuvir +/- Ribavirin for HCV GT 1-3 Treatment-Naïve 24 Week Rx: Results (Part 1) </vt:lpstr>
      <vt:lpstr>Daclatasvir + Sofosbuvir +/- Ribavirin for HCV GT 1-3 A1444040 Design: GT1 Treatment-Naïve &amp; Experienced (Part 2)</vt:lpstr>
      <vt:lpstr>Daclatasvir + Sofosbuvir +/- Ribavirin for HCV GT 1-3 GT1 Treatment-Naïve &amp; Experienced: Results (Part 2)</vt:lpstr>
      <vt:lpstr>Daclatasvir + Sofosbuvir +/- Ribavirin for HCV GT 1-3 GT1 Treatment-Naïve &amp; Experienced: Results (Part 2)</vt:lpstr>
      <vt:lpstr>Daclatasvir + Sofosbuvir +/- Ribavirin for HCV GT 1 Trial: Conclusions</vt:lpstr>
      <vt:lpstr>PowerPoint Presentation</vt:lpstr>
    </vt:vector>
  </TitlesOfParts>
  <Company>HMC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Spach</dc:creator>
  <cp:lastModifiedBy>Kent Unruh</cp:lastModifiedBy>
  <cp:revision>2997</cp:revision>
  <cp:lastPrinted>2011-04-18T21:48:04Z</cp:lastPrinted>
  <dcterms:created xsi:type="dcterms:W3CDTF">2010-11-28T05:36:22Z</dcterms:created>
  <dcterms:modified xsi:type="dcterms:W3CDTF">2017-03-10T19:52:01Z</dcterms:modified>
</cp:coreProperties>
</file>