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628" r:id="rId2"/>
    <p:sldId id="629" r:id="rId3"/>
    <p:sldId id="630" r:id="rId4"/>
    <p:sldId id="638" r:id="rId5"/>
    <p:sldId id="639" r:id="rId6"/>
    <p:sldId id="657" r:id="rId7"/>
    <p:sldId id="655" r:id="rId8"/>
    <p:sldId id="652" r:id="rId9"/>
    <p:sldId id="654" r:id="rId10"/>
    <p:sldId id="653" r:id="rId11"/>
    <p:sldId id="656" r:id="rId12"/>
    <p:sldId id="634" r:id="rId13"/>
    <p:sldId id="546" r:id="rId14"/>
  </p:sldIdLst>
  <p:sldSz cx="9144000" cy="6858000" type="screen4x3"/>
  <p:notesSz cx="6858000" cy="10287000"/>
  <p:kinsoku lang="ja-JP" invalStChars="、。，．・：；？！゛゜ヽヾゝゞ々ー’”）〕］｝〉》」』】°‰′″℃％ぁぃぅぇぉっゃゅょゎァィゥェォッャュョヮヵヶ!%),.:;?]}｡｣､･ｧｨｩｪｫｬｭｮｯｰﾞﾟ¢" invalEndChars="‘“（〔［｛〈《「『【￥＄$([\{｢£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78">
          <p15:clr>
            <a:srgbClr val="A4A3A4"/>
          </p15:clr>
        </p15:guide>
        <p15:guide id="2" pos="225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4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na Kim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BF2"/>
    <a:srgbClr val="63A8A1"/>
    <a:srgbClr val="44736D"/>
    <a:srgbClr val="718E25"/>
    <a:srgbClr val="8A703B"/>
    <a:srgbClr val="624270"/>
    <a:srgbClr val="586F1D"/>
    <a:srgbClr val="6F6F6F"/>
    <a:srgbClr val="533723"/>
    <a:srgbClr val="3455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>
    <p:restoredLeft sz="16539" autoAdjust="0"/>
    <p:restoredTop sz="94636" autoAdjust="0"/>
  </p:normalViewPr>
  <p:slideViewPr>
    <p:cSldViewPr showGuides="1">
      <p:cViewPr>
        <p:scale>
          <a:sx n="130" d="100"/>
          <a:sy n="130" d="100"/>
        </p:scale>
        <p:origin x="222" y="-858"/>
      </p:cViewPr>
      <p:guideLst>
        <p:guide orient="horz" pos="3078"/>
        <p:guide pos="22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204"/>
    </p:cViewPr>
  </p:sorterViewPr>
  <p:notesViewPr>
    <p:cSldViewPr showGuides="1">
      <p:cViewPr varScale="1">
        <p:scale>
          <a:sx n="76" d="100"/>
          <a:sy n="76" d="100"/>
        </p:scale>
        <p:origin x="-1416" y="-112"/>
      </p:cViewPr>
      <p:guideLst>
        <p:guide orient="horz" pos="324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5.4971367215461697E-2"/>
          <c:w val="0.86951953214585997"/>
          <c:h val="0.781293724648055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Genotype 1</c:v>
                </c:pt>
              </c:strCache>
            </c:strRef>
          </c:tx>
          <c:spPr>
            <a:solidFill>
              <a:srgbClr val="668121"/>
            </a:solidFill>
            <a:ln w="12700"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647F22"/>
              </a:solidFill>
              <a:ln w="12700"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B77D-4C66-8CF8-B9452E425A98}"/>
              </c:ext>
            </c:extLst>
          </c:dPt>
          <c:dPt>
            <c:idx val="1"/>
            <c:invertIfNegative val="0"/>
            <c:bubble3D val="0"/>
            <c:spPr>
              <a:solidFill>
                <a:srgbClr val="647E72"/>
              </a:solidFill>
              <a:ln w="12700"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B77D-4C66-8CF8-B9452E425A98}"/>
              </c:ext>
            </c:extLst>
          </c:dPt>
          <c:dPt>
            <c:idx val="2"/>
            <c:invertIfNegative val="0"/>
            <c:bubble3D val="0"/>
            <c:spPr>
              <a:solidFill>
                <a:srgbClr val="7F683B"/>
              </a:solidFill>
              <a:ln w="12700"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5-B77D-4C66-8CF8-B9452E425A98}"/>
              </c:ext>
            </c:extLst>
          </c:dPt>
          <c:dLbls>
            <c:numFmt formatCode="0" sourceLinked="0"/>
            <c:spPr>
              <a:solidFill>
                <a:srgbClr val="FFFFFF">
                  <a:alpha val="50000"/>
                </a:srgbClr>
              </a:solidFill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Treatment Naïve_x000d_DCV + SOF x 12 weeks</c:v>
                </c:pt>
                <c:pt idx="1">
                  <c:v>Treatment Naïve_x000d_DCV + SOF x 8 weeks</c:v>
                </c:pt>
                <c:pt idx="2">
                  <c:v>Treatment Experienced_x000d_DCV + SOF x 12 weeks</c:v>
                </c:pt>
              </c:strCache>
            </c:strRef>
          </c:cat>
          <c:val>
            <c:numRef>
              <c:f>Sheet1!$B$2:$B$4</c:f>
              <c:numCache>
                <c:formatCode>0.0</c:formatCode>
                <c:ptCount val="3"/>
                <c:pt idx="0">
                  <c:v>96.4</c:v>
                </c:pt>
                <c:pt idx="1">
                  <c:v>75.599999999999994</c:v>
                </c:pt>
                <c:pt idx="2">
                  <c:v>97.7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77D-4C66-8CF8-B9452E425A9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2143776616"/>
        <c:axId val="2143808440"/>
      </c:barChart>
      <c:catAx>
        <c:axId val="21437766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0" i="0">
                <a:latin typeface="Arial"/>
                <a:cs typeface="Arial"/>
              </a:defRPr>
            </a:pPr>
            <a:endParaRPr lang="en-US"/>
          </a:p>
        </c:txPr>
        <c:crossAx val="2143808440"/>
        <c:crosses val="autoZero"/>
        <c:auto val="1"/>
        <c:lblAlgn val="ctr"/>
        <c:lblOffset val="10"/>
        <c:tickLblSkip val="1"/>
        <c:tickMarkSkip val="1"/>
        <c:noMultiLvlLbl val="0"/>
      </c:catAx>
      <c:valAx>
        <c:axId val="2143808440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600">
                    <a:latin typeface="Arial"/>
                    <a:cs typeface="Arial"/>
                  </a:defRPr>
                </a:pPr>
                <a:r>
                  <a:rPr lang="en-US" sz="1600" dirty="0" smtClean="0">
                    <a:latin typeface="Arial"/>
                    <a:cs typeface="Arial"/>
                  </a:rPr>
                  <a:t>Patients with SVR12 (%)</a:t>
                </a:r>
                <a:endParaRPr lang="en-US" sz="1600" dirty="0">
                  <a:latin typeface="Arial"/>
                  <a:cs typeface="Arial"/>
                </a:endParaRPr>
              </a:p>
            </c:rich>
          </c:tx>
          <c:layout>
            <c:manualLayout>
              <c:xMode val="edge"/>
              <c:yMode val="edge"/>
              <c:x val="1.6181229773462799E-3"/>
              <c:y val="0.16666666666666699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2143776616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c:spPr>
    </c:plotArea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0.12163793099478699"/>
          <c:w val="0.87636482939632498"/>
          <c:h val="0.748130143745127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Naïve: 12 weeks</c:v>
                </c:pt>
              </c:strCache>
            </c:strRef>
          </c:tx>
          <c:spPr>
            <a:solidFill>
              <a:srgbClr val="668121"/>
            </a:solidFill>
            <a:ln w="12700"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51C7-48B8-862F-9E91D14AAAC9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51C7-48B8-862F-9E91D14AAAC9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51C7-48B8-862F-9E91D14AAAC9}"/>
              </c:ext>
            </c:extLst>
          </c:dPt>
          <c:dLbls>
            <c:numFmt formatCode="0" sourceLinked="0"/>
            <c:spPr>
              <a:solidFill>
                <a:srgbClr val="FFFFFF">
                  <a:alpha val="50000"/>
                </a:srgbClr>
              </a:solidFill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Genotype 1 (all)</c:v>
                </c:pt>
                <c:pt idx="1">
                  <c:v>Genotype 1a</c:v>
                </c:pt>
                <c:pt idx="2">
                  <c:v>Genotype 1b</c:v>
                </c:pt>
              </c:strCache>
            </c:strRef>
          </c:cat>
          <c:val>
            <c:numRef>
              <c:f>Sheet1!$B$2:$B$4</c:f>
              <c:numCache>
                <c:formatCode>0.0</c:formatCode>
                <c:ptCount val="3"/>
                <c:pt idx="0">
                  <c:v>96.4</c:v>
                </c:pt>
                <c:pt idx="1">
                  <c:v>95.8</c:v>
                </c:pt>
                <c:pt idx="2" formatCode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1C7-48B8-862F-9E91D14AAAC9}"/>
            </c:ext>
          </c:extLst>
        </c:ser>
        <c:ser>
          <c:idx val="1"/>
          <c:order val="1"/>
          <c:tx>
            <c:v>Naïve: 8 weeks</c:v>
          </c:tx>
          <c:spPr>
            <a:solidFill>
              <a:srgbClr val="3B8096"/>
            </a:solidFill>
            <a:ln w="12700">
              <a:solidFill>
                <a:srgbClr val="000000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numFmt formatCode="0" sourceLinked="0"/>
            <c:spPr>
              <a:solidFill>
                <a:srgbClr val="FFFFFF">
                  <a:alpha val="50000"/>
                </a:srgbClr>
              </a:solidFill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Genotype 1 (all)</c:v>
                </c:pt>
                <c:pt idx="1">
                  <c:v>Genotype 1a</c:v>
                </c:pt>
                <c:pt idx="2">
                  <c:v>Genotype 1b</c:v>
                </c:pt>
              </c:strCache>
            </c:strRef>
          </c:cat>
          <c:val>
            <c:numRef>
              <c:f>Sheet1!$C$2:$C$4</c:f>
              <c:numCache>
                <c:formatCode>0.0</c:formatCode>
                <c:ptCount val="3"/>
                <c:pt idx="0">
                  <c:v>75.599999999999994</c:v>
                </c:pt>
                <c:pt idx="1">
                  <c:v>80</c:v>
                </c:pt>
                <c:pt idx="2" formatCode="0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1C7-48B8-862F-9E91D14AAAC9}"/>
            </c:ext>
          </c:extLst>
        </c:ser>
        <c:ser>
          <c:idx val="2"/>
          <c:order val="2"/>
          <c:tx>
            <c:v>Experienced: 12 weeks</c:v>
          </c:tx>
          <c:spPr>
            <a:solidFill>
              <a:srgbClr val="937844"/>
            </a:solidFill>
            <a:ln>
              <a:solidFill>
                <a:srgbClr val="000000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numFmt formatCode="0" sourceLinked="0"/>
              <c:spPr>
                <a:solidFill>
                  <a:sysClr val="window" lastClr="FFFFFF">
                    <a:alpha val="50000"/>
                  </a:sysClr>
                </a:solidFill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51C7-48B8-862F-9E91D14AAAC9}"/>
                </c:ext>
              </c:extLst>
            </c:dLbl>
            <c:dLbl>
              <c:idx val="1"/>
              <c:numFmt formatCode="0" sourceLinked="0"/>
              <c:spPr>
                <a:solidFill>
                  <a:sysClr val="window" lastClr="FFFFFF">
                    <a:alpha val="50000"/>
                  </a:sysClr>
                </a:solidFill>
              </c:spPr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51C7-48B8-862F-9E91D14AAAC9}"/>
                </c:ext>
              </c:extLst>
            </c:dLbl>
            <c:numFmt formatCode="0" sourceLinked="0"/>
            <c:spPr>
              <a:solidFill>
                <a:sysClr val="window" lastClr="FFFFFF">
                  <a:alpha val="50000"/>
                </a:sysClr>
              </a:solidFill>
            </c:sp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Genotype 1 (all)</c:v>
                </c:pt>
                <c:pt idx="1">
                  <c:v>Genotype 1a</c:v>
                </c:pt>
                <c:pt idx="2">
                  <c:v>Genotype 1b</c:v>
                </c:pt>
              </c:strCache>
            </c:strRef>
          </c:cat>
          <c:val>
            <c:numRef>
              <c:f>Sheet1!$D$2:$D$4</c:f>
              <c:numCache>
                <c:formatCode>0.0</c:formatCode>
                <c:ptCount val="3"/>
                <c:pt idx="0">
                  <c:v>97.7</c:v>
                </c:pt>
                <c:pt idx="1">
                  <c:v>97</c:v>
                </c:pt>
                <c:pt idx="2" formatCode="General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51C7-48B8-862F-9E91D14AAAC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axId val="2143661336"/>
        <c:axId val="2143655416"/>
      </c:barChart>
      <c:catAx>
        <c:axId val="2143661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1" i="0">
                <a:latin typeface="Arial"/>
                <a:cs typeface="Arial"/>
              </a:defRPr>
            </a:pPr>
            <a:endParaRPr lang="en-US"/>
          </a:p>
        </c:txPr>
        <c:crossAx val="2143655416"/>
        <c:crosses val="autoZero"/>
        <c:auto val="1"/>
        <c:lblAlgn val="ctr"/>
        <c:lblOffset val="10"/>
        <c:tickLblSkip val="1"/>
        <c:tickMarkSkip val="1"/>
        <c:noMultiLvlLbl val="0"/>
      </c:catAx>
      <c:valAx>
        <c:axId val="2143655416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600">
                    <a:latin typeface="Arial"/>
                    <a:cs typeface="Arial"/>
                  </a:defRPr>
                </a:pPr>
                <a:r>
                  <a:rPr lang="en-US" sz="1600" dirty="0" smtClean="0">
                    <a:latin typeface="Arial"/>
                    <a:cs typeface="Arial"/>
                  </a:rPr>
                  <a:t>Patients with SVR12 (%)</a:t>
                </a:r>
                <a:endParaRPr lang="en-US" sz="1600" dirty="0">
                  <a:latin typeface="Arial"/>
                  <a:cs typeface="Arial"/>
                </a:endParaRPr>
              </a:p>
            </c:rich>
          </c:tx>
          <c:layout>
            <c:manualLayout>
              <c:xMode val="edge"/>
              <c:yMode val="edge"/>
              <c:x val="1.6181229773462799E-3"/>
              <c:y val="0.20303030303030301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2143661336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c:spPr>
    </c:plotArea>
    <c:legend>
      <c:legendPos val="t"/>
      <c:layout>
        <c:manualLayout>
          <c:xMode val="edge"/>
          <c:yMode val="edge"/>
          <c:x val="0.118210891114339"/>
          <c:y val="1.51515151515151E-2"/>
          <c:w val="0.87369849399892996"/>
          <c:h val="9.0602958721068896E-2"/>
        </c:manualLayout>
      </c:layout>
      <c:overlay val="0"/>
      <c:spPr>
        <a:noFill/>
        <a:ln>
          <a:noFill/>
        </a:ln>
      </c:spPr>
    </c:legend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0.10975598357998"/>
          <c:w val="0.86951953214585997"/>
          <c:h val="0.726509216669929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 Cirrhosis</c:v>
                </c:pt>
              </c:strCache>
            </c:strRef>
          </c:tx>
          <c:spPr>
            <a:solidFill>
              <a:srgbClr val="7F7758"/>
            </a:solidFill>
            <a:ln w="12700"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8DAD-4EF4-B1FA-1C55041CC821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8DAD-4EF4-B1FA-1C55041CC821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8DAD-4EF4-B1FA-1C55041CC821}"/>
              </c:ext>
            </c:extLst>
          </c:dPt>
          <c:dLbls>
            <c:numFmt formatCode="0" sourceLinked="0"/>
            <c:spPr>
              <a:solidFill>
                <a:srgbClr val="FFFFFF">
                  <a:alpha val="50000"/>
                </a:srgbClr>
              </a:solidFill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Treatment Naïve_x000d_DCV + SOF x 12 weeks</c:v>
                </c:pt>
                <c:pt idx="1">
                  <c:v>Treatment Naïve_x000d_DCV + SOF x 8 weeks</c:v>
                </c:pt>
                <c:pt idx="2">
                  <c:v>Treatment Experienced_x000d_DCV + SOF x 12 weeks</c:v>
                </c:pt>
              </c:strCache>
            </c:strRef>
          </c:cat>
          <c:val>
            <c:numRef>
              <c:f>Sheet1!$B$2:$B$4</c:f>
              <c:numCache>
                <c:formatCode>0.0</c:formatCode>
                <c:ptCount val="3"/>
                <c:pt idx="0">
                  <c:v>97.2</c:v>
                </c:pt>
                <c:pt idx="1">
                  <c:v>77.8</c:v>
                </c:pt>
                <c:pt idx="2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DAD-4EF4-B1FA-1C55041CC82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Cirrhosis</c:v>
                </c:pt>
              </c:strCache>
            </c:strRef>
          </c:tx>
          <c:spPr>
            <a:solidFill>
              <a:srgbClr val="4A4127"/>
            </a:solidFill>
            <a:ln w="12700"/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4A4127"/>
              </a:solidFill>
              <a:ln w="12700">
                <a:solidFill>
                  <a:srgbClr val="000000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5-8DAD-4EF4-B1FA-1C55041CC821}"/>
              </c:ext>
            </c:extLst>
          </c:dPt>
          <c:dLbls>
            <c:numFmt formatCode="0" sourceLinked="0"/>
            <c:spPr>
              <a:solidFill>
                <a:sysClr val="window" lastClr="FFFFFF">
                  <a:alpha val="50000"/>
                </a:sysClr>
              </a:solidFill>
            </c:sp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Sheet1!$C$2:$C$4</c:f>
              <c:numCache>
                <c:formatCode>0.0</c:formatCode>
                <c:ptCount val="3"/>
                <c:pt idx="0">
                  <c:v>88.9</c:v>
                </c:pt>
                <c:pt idx="1">
                  <c:v>50</c:v>
                </c:pt>
                <c:pt idx="2">
                  <c:v>92.3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DAD-4EF4-B1FA-1C55041CC82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1893699208"/>
        <c:axId val="1893149288"/>
      </c:barChart>
      <c:catAx>
        <c:axId val="18936992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0" i="0">
                <a:latin typeface="Arial"/>
                <a:cs typeface="Arial"/>
              </a:defRPr>
            </a:pPr>
            <a:endParaRPr lang="en-US"/>
          </a:p>
        </c:txPr>
        <c:crossAx val="1893149288"/>
        <c:crosses val="autoZero"/>
        <c:auto val="1"/>
        <c:lblAlgn val="ctr"/>
        <c:lblOffset val="10"/>
        <c:tickLblSkip val="1"/>
        <c:tickMarkSkip val="1"/>
        <c:noMultiLvlLbl val="0"/>
      </c:catAx>
      <c:valAx>
        <c:axId val="1893149288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600">
                    <a:latin typeface="Arial"/>
                    <a:cs typeface="Arial"/>
                  </a:defRPr>
                </a:pPr>
                <a:r>
                  <a:rPr lang="en-US" sz="1600" dirty="0" smtClean="0">
                    <a:latin typeface="Arial"/>
                    <a:cs typeface="Arial"/>
                  </a:rPr>
                  <a:t>Patients with SVR12 (%)</a:t>
                </a:r>
                <a:endParaRPr lang="en-US" sz="1600" dirty="0">
                  <a:latin typeface="Arial"/>
                  <a:cs typeface="Arial"/>
                </a:endParaRPr>
              </a:p>
            </c:rich>
          </c:tx>
          <c:layout>
            <c:manualLayout>
              <c:xMode val="edge"/>
              <c:yMode val="edge"/>
              <c:x val="1.6181229773462799E-3"/>
              <c:y val="0.16666666666666699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1893699208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c:spPr>
    </c:plotArea>
    <c:legend>
      <c:legendPos val="t"/>
      <c:layout>
        <c:manualLayout>
          <c:xMode val="edge"/>
          <c:yMode val="edge"/>
          <c:x val="0.58227925988636997"/>
          <c:y val="0"/>
          <c:w val="0.382143405224105"/>
          <c:h val="8.4912901947918298E-2"/>
        </c:manualLayout>
      </c:layout>
      <c:overlay val="0"/>
    </c:legend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5.4971367215461697E-2"/>
          <c:w val="0.86951953214585997"/>
          <c:h val="0.781293724648055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Genotype 2</c:v>
                </c:pt>
              </c:strCache>
            </c:strRef>
          </c:tx>
          <c:spPr>
            <a:solidFill>
              <a:srgbClr val="668121"/>
            </a:solidFill>
            <a:ln w="12700"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647F22"/>
              </a:solidFill>
              <a:ln w="12700"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5AFB-40D5-8445-3FC52272AC7A}"/>
              </c:ext>
            </c:extLst>
          </c:dPt>
          <c:dPt>
            <c:idx val="1"/>
            <c:invertIfNegative val="0"/>
            <c:bubble3D val="0"/>
            <c:spPr>
              <a:solidFill>
                <a:srgbClr val="647E72"/>
              </a:solidFill>
              <a:ln w="12700"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5AFB-40D5-8445-3FC52272AC7A}"/>
              </c:ext>
            </c:extLst>
          </c:dPt>
          <c:dPt>
            <c:idx val="2"/>
            <c:invertIfNegative val="0"/>
            <c:bubble3D val="0"/>
            <c:spPr>
              <a:solidFill>
                <a:srgbClr val="7F683B"/>
              </a:solidFill>
              <a:ln w="12700"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5-5AFB-40D5-8445-3FC52272AC7A}"/>
              </c:ext>
            </c:extLst>
          </c:dPt>
          <c:dLbls>
            <c:numFmt formatCode="0" sourceLinked="0"/>
            <c:spPr>
              <a:solidFill>
                <a:srgbClr val="FFFFFF">
                  <a:alpha val="50000"/>
                </a:srgbClr>
              </a:solidFill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Treatment Naïve_x000d_DCV + SOF x 12 weeks</c:v>
                </c:pt>
                <c:pt idx="1">
                  <c:v>Treatment Naïve_x000d_DCV + SOF x 8 weeks</c:v>
                </c:pt>
                <c:pt idx="2">
                  <c:v>Treatment Experienced_x000d_DCV + SOF x 12 weeks</c:v>
                </c:pt>
              </c:strCache>
            </c:strRef>
          </c:cat>
          <c:val>
            <c:numRef>
              <c:f>Sheet1!$B$2:$B$4</c:f>
              <c:numCache>
                <c:formatCode>0.0</c:formatCode>
                <c:ptCount val="3"/>
                <c:pt idx="0">
                  <c:v>100</c:v>
                </c:pt>
                <c:pt idx="1">
                  <c:v>83.3</c:v>
                </c:pt>
                <c:pt idx="2" formatCode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AFB-40D5-8445-3FC52272AC7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-2053818792"/>
        <c:axId val="1893240584"/>
      </c:barChart>
      <c:catAx>
        <c:axId val="-20538187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0" i="0">
                <a:latin typeface="Arial"/>
                <a:cs typeface="Arial"/>
              </a:defRPr>
            </a:pPr>
            <a:endParaRPr lang="en-US"/>
          </a:p>
        </c:txPr>
        <c:crossAx val="1893240584"/>
        <c:crosses val="autoZero"/>
        <c:auto val="1"/>
        <c:lblAlgn val="ctr"/>
        <c:lblOffset val="10"/>
        <c:tickLblSkip val="1"/>
        <c:tickMarkSkip val="1"/>
        <c:noMultiLvlLbl val="0"/>
      </c:catAx>
      <c:valAx>
        <c:axId val="1893240584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600">
                    <a:latin typeface="Arial"/>
                    <a:cs typeface="Arial"/>
                  </a:defRPr>
                </a:pPr>
                <a:r>
                  <a:rPr lang="en-US" sz="1600" dirty="0" smtClean="0">
                    <a:latin typeface="Arial"/>
                    <a:cs typeface="Arial"/>
                  </a:rPr>
                  <a:t>Patients with SVR12 (%)</a:t>
                </a:r>
                <a:endParaRPr lang="en-US" sz="1600" dirty="0">
                  <a:latin typeface="Arial"/>
                  <a:cs typeface="Arial"/>
                </a:endParaRPr>
              </a:p>
            </c:rich>
          </c:tx>
          <c:layout>
            <c:manualLayout>
              <c:xMode val="edge"/>
              <c:yMode val="edge"/>
              <c:x val="1.6181229773462799E-3"/>
              <c:y val="0.16666666666666699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-2053818792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c:spPr>
    </c:plotArea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5.4971367215461697E-2"/>
          <c:w val="0.86951953214585997"/>
          <c:h val="0.781293724648055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Genotype 3</c:v>
                </c:pt>
              </c:strCache>
            </c:strRef>
          </c:tx>
          <c:spPr>
            <a:solidFill>
              <a:srgbClr val="668121"/>
            </a:solidFill>
            <a:ln w="12700"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647F22"/>
              </a:solidFill>
              <a:ln w="12700"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CE03-4A19-AC75-A9560F13F30E}"/>
              </c:ext>
            </c:extLst>
          </c:dPt>
          <c:dPt>
            <c:idx val="1"/>
            <c:invertIfNegative val="0"/>
            <c:bubble3D val="0"/>
            <c:spPr>
              <a:solidFill>
                <a:srgbClr val="647E72"/>
              </a:solidFill>
              <a:ln w="12700"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CE03-4A19-AC75-A9560F13F30E}"/>
              </c:ext>
            </c:extLst>
          </c:dPt>
          <c:dPt>
            <c:idx val="2"/>
            <c:invertIfNegative val="0"/>
            <c:bubble3D val="0"/>
            <c:spPr>
              <a:solidFill>
                <a:srgbClr val="7F683B"/>
              </a:solidFill>
              <a:ln w="12700"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5-CE03-4A19-AC75-A9560F13F30E}"/>
              </c:ext>
            </c:extLst>
          </c:dPt>
          <c:dLbls>
            <c:numFmt formatCode="0" sourceLinked="0"/>
            <c:spPr>
              <a:solidFill>
                <a:srgbClr val="FFFFFF">
                  <a:alpha val="50000"/>
                </a:srgbClr>
              </a:solidFill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Treatment Naïve_x000d_DCV + SOF x 12 weeks</c:v>
                </c:pt>
                <c:pt idx="1">
                  <c:v>Treatment Naïve_x000d_DCV + SOF x 8 weeks</c:v>
                </c:pt>
                <c:pt idx="2">
                  <c:v>Treatment Experienced_x000d_DCV + SOF x 12 weeks</c:v>
                </c:pt>
              </c:strCache>
            </c:strRef>
          </c:cat>
          <c:val>
            <c:numRef>
              <c:f>Sheet1!$B$2:$B$4</c:f>
              <c:numCache>
                <c:formatCode>0.0</c:formatCode>
                <c:ptCount val="3"/>
                <c:pt idx="0">
                  <c:v>100</c:v>
                </c:pt>
                <c:pt idx="1">
                  <c:v>66.7</c:v>
                </c:pt>
                <c:pt idx="2" formatCode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E03-4A19-AC75-A9560F13F30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1785697368"/>
        <c:axId val="-2050985176"/>
      </c:barChart>
      <c:catAx>
        <c:axId val="17856973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0" i="0">
                <a:latin typeface="Arial"/>
                <a:cs typeface="Arial"/>
              </a:defRPr>
            </a:pPr>
            <a:endParaRPr lang="en-US"/>
          </a:p>
        </c:txPr>
        <c:crossAx val="-2050985176"/>
        <c:crosses val="autoZero"/>
        <c:auto val="1"/>
        <c:lblAlgn val="ctr"/>
        <c:lblOffset val="10"/>
        <c:tickLblSkip val="1"/>
        <c:tickMarkSkip val="1"/>
        <c:noMultiLvlLbl val="0"/>
      </c:catAx>
      <c:valAx>
        <c:axId val="-2050985176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600">
                    <a:latin typeface="Arial"/>
                    <a:cs typeface="Arial"/>
                  </a:defRPr>
                </a:pPr>
                <a:r>
                  <a:rPr lang="en-US" sz="1600" dirty="0" smtClean="0">
                    <a:latin typeface="Arial"/>
                    <a:cs typeface="Arial"/>
                  </a:rPr>
                  <a:t>Patients with SVR12 (%)</a:t>
                </a:r>
                <a:endParaRPr lang="en-US" sz="1600" dirty="0">
                  <a:latin typeface="Arial"/>
                  <a:cs typeface="Arial"/>
                </a:endParaRPr>
              </a:p>
            </c:rich>
          </c:tx>
          <c:layout>
            <c:manualLayout>
              <c:xMode val="edge"/>
              <c:yMode val="edge"/>
              <c:x val="1.6181229773462799E-3"/>
              <c:y val="0.16666666666666699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1785697368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c:spPr>
    </c:plotArea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5.4971367215461697E-2"/>
          <c:w val="0.86951953214585997"/>
          <c:h val="0.781293724648055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Genotype 4</c:v>
                </c:pt>
              </c:strCache>
            </c:strRef>
          </c:tx>
          <c:spPr>
            <a:solidFill>
              <a:srgbClr val="668121"/>
            </a:solidFill>
            <a:ln w="12700">
              <a:solidFill>
                <a:schemeClr val="tx1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647F22"/>
              </a:solidFill>
              <a:ln w="12700"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9A63-4BA0-BAB6-29DB92DD04AE}"/>
              </c:ext>
            </c:extLst>
          </c:dPt>
          <c:dPt>
            <c:idx val="1"/>
            <c:invertIfNegative val="0"/>
            <c:bubble3D val="0"/>
            <c:spPr>
              <a:solidFill>
                <a:srgbClr val="647E72"/>
              </a:solidFill>
              <a:ln w="12700"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9A63-4BA0-BAB6-29DB92DD04AE}"/>
              </c:ext>
            </c:extLst>
          </c:dPt>
          <c:dPt>
            <c:idx val="2"/>
            <c:invertIfNegative val="0"/>
            <c:bubble3D val="0"/>
            <c:spPr>
              <a:solidFill>
                <a:srgbClr val="7F683B"/>
              </a:solidFill>
              <a:ln w="12700">
                <a:solidFill>
                  <a:schemeClr val="tx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5-9A63-4BA0-BAB6-29DB92DD04AE}"/>
              </c:ext>
            </c:extLst>
          </c:dPt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A63-4BA0-BAB6-29DB92DD04AE}"/>
                </c:ext>
              </c:extLst>
            </c:dLbl>
            <c:numFmt formatCode="0" sourceLinked="0"/>
            <c:spPr>
              <a:solidFill>
                <a:srgbClr val="FFFFFF">
                  <a:alpha val="50000"/>
                </a:srgbClr>
              </a:solidFill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Treatment Naïve_x000d_DCV + SOF x 12 weeks</c:v>
                </c:pt>
                <c:pt idx="1">
                  <c:v>Treatment Naïve_x000d_DCV + SOF x 8 weeks</c:v>
                </c:pt>
                <c:pt idx="2">
                  <c:v>Treatment Experienced_x000d_DCV + SOF x 12 weeks</c:v>
                </c:pt>
              </c:strCache>
            </c:strRef>
          </c:cat>
          <c:val>
            <c:numRef>
              <c:f>Sheet1!$B$2:$B$4</c:f>
              <c:numCache>
                <c:formatCode>0.0</c:formatCode>
                <c:ptCount val="3"/>
                <c:pt idx="0">
                  <c:v>100</c:v>
                </c:pt>
                <c:pt idx="1">
                  <c:v>0</c:v>
                </c:pt>
                <c:pt idx="2" formatCode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A63-4BA0-BAB6-29DB92DD04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1839547992"/>
        <c:axId val="1839342840"/>
      </c:barChart>
      <c:catAx>
        <c:axId val="18395479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0" i="0">
                <a:latin typeface="Arial"/>
                <a:cs typeface="Arial"/>
              </a:defRPr>
            </a:pPr>
            <a:endParaRPr lang="en-US"/>
          </a:p>
        </c:txPr>
        <c:crossAx val="1839342840"/>
        <c:crosses val="autoZero"/>
        <c:auto val="1"/>
        <c:lblAlgn val="ctr"/>
        <c:lblOffset val="10"/>
        <c:tickLblSkip val="1"/>
        <c:tickMarkSkip val="1"/>
        <c:noMultiLvlLbl val="0"/>
      </c:catAx>
      <c:valAx>
        <c:axId val="1839342840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600">
                    <a:latin typeface="Arial"/>
                    <a:cs typeface="Arial"/>
                  </a:defRPr>
                </a:pPr>
                <a:r>
                  <a:rPr lang="en-US" sz="1600" dirty="0" smtClean="0">
                    <a:latin typeface="Arial"/>
                    <a:cs typeface="Arial"/>
                  </a:rPr>
                  <a:t>Patients with SVR12 (%)</a:t>
                </a:r>
                <a:endParaRPr lang="en-US" sz="1600" dirty="0">
                  <a:latin typeface="Arial"/>
                  <a:cs typeface="Arial"/>
                </a:endParaRPr>
              </a:p>
            </c:rich>
          </c:tx>
          <c:layout>
            <c:manualLayout>
              <c:xMode val="edge"/>
              <c:yMode val="edge"/>
              <c:x val="1.6181229773462799E-3"/>
              <c:y val="0.16666666666666699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1839547992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c:spPr>
    </c:plotArea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715000" y="533400"/>
            <a:ext cx="375104" cy="2744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defRPr/>
            </a:pPr>
            <a:fld id="{AFADDE07-A3B2-714E-914F-4081EC661B9E}" type="slidenum">
              <a:rPr lang="en-US" sz="1200">
                <a:latin typeface="Arial"/>
                <a:cs typeface="Arial"/>
              </a:rPr>
              <a:pPr>
                <a:defRPr/>
              </a:pPr>
              <a:t>‹#›</a:t>
            </a:fld>
            <a:endParaRPr lang="en-US" sz="1200" dirty="0">
              <a:latin typeface="Arial"/>
              <a:cs typeface="Arial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390525" y="282575"/>
            <a:ext cx="915988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18730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857250"/>
            <a:ext cx="5024438" cy="37687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6788" y="4897438"/>
            <a:ext cx="5013325" cy="4645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807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5" charset="-128"/>
        <a:cs typeface="ＭＳ Ｐゴシック" pitchFamily="-10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922499"/>
            <a:ext cx="9157371" cy="3895344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47929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Web</a:t>
            </a:r>
            <a:r>
              <a:rPr lang="en-US" sz="1800" cap="small" baseline="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 Study</a:t>
            </a:r>
            <a:endParaRPr lang="en-US" sz="1800" cap="small" dirty="0" smtClean="0">
              <a:solidFill>
                <a:schemeClr val="accent5">
                  <a:lumMod val="40000"/>
                  <a:lumOff val="60000"/>
                </a:schemeClr>
              </a:solidFill>
              <a:latin typeface="Arial" pitchFamily="-108" charset="0"/>
              <a:ea typeface="ＭＳ Ｐゴシック" pitchFamily="-108" charset="-128"/>
              <a:cs typeface="ＭＳ Ｐゴシック" pitchFamily="-108" charset="-128"/>
            </a:endParaRPr>
          </a:p>
        </p:txBody>
      </p:sp>
      <p:grpSp>
        <p:nvGrpSpPr>
          <p:cNvPr id="21" name="Group 20"/>
          <p:cNvGrpSpPr>
            <a:grpSpLocks noChangeAspect="1"/>
          </p:cNvGrpSpPr>
          <p:nvPr userDrawn="1"/>
        </p:nvGrpSpPr>
        <p:grpSpPr>
          <a:xfrm>
            <a:off x="2597460" y="457201"/>
            <a:ext cx="910232" cy="908413"/>
            <a:chOff x="1573527" y="457200"/>
            <a:chExt cx="1093473" cy="1091294"/>
          </a:xfrm>
          <a:solidFill>
            <a:srgbClr val="C0504D"/>
          </a:solidFill>
        </p:grpSpPr>
        <p:sp>
          <p:nvSpPr>
            <p:cNvPr id="22" name="Dodecagon 2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Dodecagon 2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Dodecagon 2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Dodecagon 2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Dodecagon 2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Dodecagon 2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Dodecagon 2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Dodecagon 2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Dodecagon 2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Dodecagon 3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Dodecagon 3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Dodecagon 3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Dodecagon 3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Dodecagon 3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Dodecagon 3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Dodecagon 3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Dodecagon 3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Dodecagon 3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Oval 3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Oval 4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Oval 4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Oval 4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Oval 4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Oval 4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Oval 4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Oval 4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Oval 4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Oval 4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Oval 4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Oval 5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Oval 5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Oval 5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Oval 5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Oval 5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Oval 5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Oval 5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Oval 5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Oval 5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Oval 6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Oval 6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Oval 6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Oval 6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Oval 6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6" name="Group 65"/>
          <p:cNvGrpSpPr>
            <a:grpSpLocks noChangeAspect="1"/>
          </p:cNvGrpSpPr>
          <p:nvPr userDrawn="1"/>
        </p:nvGrpSpPr>
        <p:grpSpPr>
          <a:xfrm>
            <a:off x="5645460" y="457201"/>
            <a:ext cx="910232" cy="908413"/>
            <a:chOff x="4011927" y="457200"/>
            <a:chExt cx="1093473" cy="1091294"/>
          </a:xfrm>
          <a:solidFill>
            <a:srgbClr val="B36C34"/>
          </a:solidFill>
        </p:grpSpPr>
        <p:sp>
          <p:nvSpPr>
            <p:cNvPr id="67" name="Dodecagon 66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Dodecagon 67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Dodecagon 68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Dodecagon 69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Dodecagon 70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Dodecagon 71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Dodecagon 72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Dodecagon 73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Dodecagon 74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6" name="Dodecagon 75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7" name="Dodecagon 76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Dodecagon 77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Dodecagon 78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0" name="Dodecagon 79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1" name="Dodecagon 80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2" name="Dodecagon 81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3" name="Dodecagon 82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Dodecagon 83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5" name="Oval 84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Oval 85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7" name="Oval 86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8" name="Oval 87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9" name="Oval 88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0" name="Oval 89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1" name="Oval 90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2" name="Oval 91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3" name="Oval 92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4" name="Oval 93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Oval 94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Oval 95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Oval 96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Oval 97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Oval 98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Oval 99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1" name="Oval 100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2" name="Oval 101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3" name="Oval 102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4" name="Oval 103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5" name="Oval 104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6" name="Oval 105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7" name="Oval 106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8" name="Oval 107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9" name="Oval 108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0" name="Oval 109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11" name="Group 110"/>
          <p:cNvGrpSpPr>
            <a:grpSpLocks noChangeAspect="1"/>
          </p:cNvGrpSpPr>
          <p:nvPr userDrawn="1"/>
        </p:nvGrpSpPr>
        <p:grpSpPr>
          <a:xfrm>
            <a:off x="7169460" y="457201"/>
            <a:ext cx="910232" cy="908413"/>
            <a:chOff x="4011927" y="457200"/>
            <a:chExt cx="1093473" cy="1091294"/>
          </a:xfrm>
          <a:solidFill>
            <a:schemeClr val="accent4">
              <a:lumMod val="75000"/>
            </a:schemeClr>
          </a:solidFill>
        </p:grpSpPr>
        <p:sp>
          <p:nvSpPr>
            <p:cNvPr id="112" name="Dodecagon 111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3" name="Dodecagon 112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4" name="Dodecagon 113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5" name="Dodecagon 114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6" name="Dodecagon 115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7" name="Dodecagon 116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8" name="Dodecagon 117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9" name="Dodecagon 118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0" name="Dodecagon 119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1" name="Dodecagon 120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2" name="Dodecagon 121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3" name="Dodecagon 122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4" name="Dodecagon 123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5" name="Dodecagon 124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6" name="Dodecagon 125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7" name="Dodecagon 126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8" name="Dodecagon 127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9" name="Dodecagon 128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0" name="Oval 129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1" name="Oval 130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2" name="Oval 131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3" name="Oval 132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4" name="Oval 133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5" name="Oval 134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6" name="Oval 135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7" name="Oval 136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8" name="Oval 137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9" name="Oval 138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0" name="Oval 139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1" name="Oval 140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2" name="Oval 141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3" name="Oval 142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4" name="Oval 143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5" name="Oval 144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6" name="Oval 145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7" name="Oval 146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8" name="Oval 147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9" name="Oval 148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0" name="Oval 149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1" name="Oval 150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2" name="Oval 151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3" name="Oval 152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4" name="Oval 153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5" name="Oval 154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56" name="Group 155"/>
          <p:cNvGrpSpPr>
            <a:grpSpLocks noChangeAspect="1"/>
          </p:cNvGrpSpPr>
          <p:nvPr userDrawn="1"/>
        </p:nvGrpSpPr>
        <p:grpSpPr>
          <a:xfrm>
            <a:off x="1073460" y="457201"/>
            <a:ext cx="910232" cy="908413"/>
            <a:chOff x="1573527" y="457200"/>
            <a:chExt cx="1093473" cy="1091294"/>
          </a:xfrm>
          <a:solidFill>
            <a:schemeClr val="tx2"/>
          </a:solidFill>
        </p:grpSpPr>
        <p:sp>
          <p:nvSpPr>
            <p:cNvPr id="157" name="Dodecagon 156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8" name="Dodecagon 157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9" name="Dodecagon 158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0" name="Dodecagon 159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1" name="Dodecagon 160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2" name="Dodecagon 161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3" name="Dodecagon 162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4" name="Dodecagon 163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5" name="Dodecagon 164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6" name="Dodecagon 165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7" name="Dodecagon 166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8" name="Dodecagon 167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9" name="Dodecagon 168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0" name="Dodecagon 169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1" name="Dodecagon 170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2" name="Dodecagon 171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3" name="Dodecagon 172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4" name="Dodecagon 173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5" name="Oval 174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6" name="Oval 175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7" name="Oval 176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8" name="Oval 177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9" name="Oval 178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0" name="Oval 179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1" name="Oval 180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2" name="Oval 181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3" name="Oval 182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4" name="Oval 183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5" name="Oval 184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6" name="Oval 185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7" name="Oval 186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8" name="Oval 187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9" name="Oval 188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0" name="Oval 189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1" name="Oval 190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2" name="Oval 191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3" name="Oval 192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4" name="Oval 193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5" name="Oval 194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6" name="Oval 195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7" name="Oval 196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8" name="Oval 197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9" name="Oval 198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0" name="Oval 199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01" name="Group 200"/>
          <p:cNvGrpSpPr>
            <a:grpSpLocks noChangeAspect="1"/>
          </p:cNvGrpSpPr>
          <p:nvPr userDrawn="1"/>
        </p:nvGrpSpPr>
        <p:grpSpPr>
          <a:xfrm>
            <a:off x="4121460" y="457201"/>
            <a:ext cx="910232" cy="908413"/>
            <a:chOff x="1573527" y="457200"/>
            <a:chExt cx="1093473" cy="1091294"/>
          </a:xfrm>
          <a:solidFill>
            <a:srgbClr val="687E3C"/>
          </a:solidFill>
        </p:grpSpPr>
        <p:sp>
          <p:nvSpPr>
            <p:cNvPr id="202" name="Dodecagon 20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3" name="Dodecagon 20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4" name="Dodecagon 20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5" name="Dodecagon 20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6" name="Dodecagon 20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7" name="Dodecagon 20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8" name="Dodecagon 20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9" name="Dodecagon 20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0" name="Dodecagon 20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1" name="Dodecagon 21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2" name="Dodecagon 21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3" name="Dodecagon 21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4" name="Dodecagon 21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5" name="Dodecagon 21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6" name="Dodecagon 21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7" name="Dodecagon 21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8" name="Dodecagon 21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9" name="Dodecagon 21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0" name="Oval 21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1" name="Oval 22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2" name="Oval 22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3" name="Oval 22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4" name="Oval 22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5" name="Oval 22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6" name="Oval 22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7" name="Oval 22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8" name="Oval 22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9" name="Oval 22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0" name="Oval 22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1" name="Oval 23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2" name="Oval 23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3" name="Oval 23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4" name="Oval 23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5" name="Oval 23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6" name="Oval 23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7" name="Oval 23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8" name="Oval 23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9" name="Oval 23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0" name="Oval 23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1" name="Oval 24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2" name="Oval 24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3" name="Oval 24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4" name="Oval 24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5" name="Oval 24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46" name="Title 1"/>
          <p:cNvSpPr>
            <a:spLocks noGrp="1"/>
          </p:cNvSpPr>
          <p:nvPr>
            <p:ph type="ctrTitle" hasCustomPrompt="1"/>
          </p:nvPr>
        </p:nvSpPr>
        <p:spPr>
          <a:xfrm>
            <a:off x="431652" y="3318780"/>
            <a:ext cx="8314182" cy="113157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Add title</a:t>
            </a:r>
            <a:endParaRPr lang="en-US" dirty="0"/>
          </a:p>
        </p:txBody>
      </p:sp>
      <p:sp>
        <p:nvSpPr>
          <p:cNvPr id="247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0890" y="5162255"/>
            <a:ext cx="8314944" cy="545592"/>
          </a:xfrm>
          <a:prstGeom prst="rect">
            <a:avLst/>
          </a:prstGeom>
        </p:spPr>
        <p:txBody>
          <a:bodyPr vert="horz" anchor="ctr"/>
          <a:lstStyle>
            <a:lvl1pPr marL="0" indent="0">
              <a:spcBef>
                <a:spcPts val="0"/>
              </a:spcBef>
              <a:buNone/>
              <a:defRPr sz="1400" baseline="0">
                <a:solidFill>
                  <a:schemeClr val="accent5">
                    <a:lumMod val="20000"/>
                    <a:lumOff val="80000"/>
                  </a:schemeClr>
                </a:solidFill>
                <a:latin typeface="Arial"/>
              </a:defRPr>
            </a:lvl1pPr>
          </a:lstStyle>
          <a:p>
            <a:pPr lvl="0"/>
            <a:r>
              <a:rPr lang="en-US" dirty="0" smtClean="0"/>
              <a:t>Add Presenter Information</a:t>
            </a:r>
          </a:p>
        </p:txBody>
      </p:sp>
      <p:grpSp>
        <p:nvGrpSpPr>
          <p:cNvPr id="248" name="Group 247"/>
          <p:cNvGrpSpPr>
            <a:grpSpLocks noChangeAspect="1"/>
          </p:cNvGrpSpPr>
          <p:nvPr userDrawn="1"/>
        </p:nvGrpSpPr>
        <p:grpSpPr>
          <a:xfrm>
            <a:off x="2861580" y="2150932"/>
            <a:ext cx="223524" cy="223072"/>
            <a:chOff x="1573527" y="457200"/>
            <a:chExt cx="1093473" cy="1091294"/>
          </a:xfrm>
          <a:solidFill>
            <a:srgbClr val="FFFFFF"/>
          </a:solidFill>
        </p:grpSpPr>
        <p:sp>
          <p:nvSpPr>
            <p:cNvPr id="249" name="Dodecagon 248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0" name="Dodecagon 249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1" name="Dodecagon 250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2" name="Dodecagon 251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3" name="Dodecagon 252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4" name="Dodecagon 253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5" name="Dodecagon 254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6" name="Dodecagon 255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7" name="Dodecagon 256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8" name="Dodecagon 257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9" name="Dodecagon 258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0" name="Dodecagon 259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1" name="Dodecagon 260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2" name="Dodecagon 261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3" name="Dodecagon 262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4" name="Dodecagon 263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5" name="Dodecagon 264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6" name="Dodecagon 265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7" name="Oval 266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8" name="Oval 267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9" name="Oval 268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0" name="Oval 269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1" name="Oval 270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2" name="Oval 271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3" name="Oval 272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4" name="Oval 273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5" name="Oval 274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6" name="Oval 275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7" name="Oval 276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8" name="Oval 277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9" name="Oval 278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0" name="Oval 279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1" name="Oval 280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2" name="Oval 281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3" name="Oval 282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4" name="Oval 283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5" name="Oval 284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6" name="Oval 285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7" name="Oval 286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8" name="Oval 287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9" name="Oval 288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0" name="Oval 289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1" name="Oval 290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2" name="Oval 291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93" name="Rectangle 292"/>
          <p:cNvSpPr/>
          <p:nvPr userDrawn="1"/>
        </p:nvSpPr>
        <p:spPr>
          <a:xfrm>
            <a:off x="312361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C Online</a:t>
            </a:r>
          </a:p>
        </p:txBody>
      </p:sp>
    </p:spTree>
    <p:extLst>
      <p:ext uri="{BB962C8B-B14F-4D97-AF65-F5344CB8AC3E}">
        <p14:creationId xmlns:p14="http://schemas.microsoft.com/office/powerpoint/2010/main" val="4250899186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6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 Slide: click to add title</a:t>
            </a:r>
            <a:endParaRPr lang="en-US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invGray">
          <a:xfrm>
            <a:off x="-5588" y="1386845"/>
            <a:ext cx="9162288" cy="365755"/>
          </a:xfrm>
          <a:prstGeom prst="rect">
            <a:avLst/>
          </a:prstGeom>
          <a:solidFill>
            <a:srgbClr val="5A646E"/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 defTabSz="457200">
              <a:lnSpc>
                <a:spcPct val="85000"/>
              </a:lnSpc>
            </a:pPr>
            <a:endParaRPr lang="en-US" sz="20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0" y="1386843"/>
            <a:ext cx="9144000" cy="3596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rgbClr val="FFF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text</a:t>
            </a:r>
          </a:p>
        </p:txBody>
      </p:sp>
      <p:sp>
        <p:nvSpPr>
          <p:cNvPr id="13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two line title: click to add title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265421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1295401"/>
            <a:ext cx="9162288" cy="5590031"/>
          </a:xfrm>
          <a:prstGeom prst="rect">
            <a:avLst/>
          </a:prstGeom>
          <a:gradFill>
            <a:gsLst>
              <a:gs pos="0">
                <a:srgbClr val="194A5A"/>
              </a:gs>
              <a:gs pos="80000">
                <a:srgbClr val="24708B"/>
              </a:gs>
              <a:gs pos="100000">
                <a:srgbClr val="2E84AA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22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427498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6873240"/>
          </a:xfrm>
          <a:prstGeom prst="rect">
            <a:avLst/>
          </a:prstGeom>
        </p:spPr>
      </p:pic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713818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1" y="3276600"/>
            <a:ext cx="8077200" cy="123825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ctr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1" y="2476500"/>
            <a:ext cx="8077200" cy="790576"/>
          </a:xfrm>
          <a:prstGeom prst="rect">
            <a:avLst/>
          </a:prstGeom>
        </p:spPr>
        <p:txBody>
          <a:bodyPr bIns="0" anchor="b"/>
          <a:lstStyle>
            <a:lvl1pPr marL="0" indent="0" algn="ctr">
              <a:buNone/>
              <a:defRPr sz="20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ADD HEADER TEXT</a:t>
            </a:r>
          </a:p>
        </p:txBody>
      </p:sp>
      <p:pic>
        <p:nvPicPr>
          <p:cNvPr id="12" name="Picture 11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1" name="Rectangle 10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2600325"/>
            <a:ext cx="3657600" cy="68580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l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0" y="2028825"/>
            <a:ext cx="3657600" cy="533400"/>
          </a:xfrm>
          <a:prstGeom prst="rect">
            <a:avLst/>
          </a:prstGeom>
        </p:spPr>
        <p:txBody>
          <a:bodyPr bIns="0" anchor="b"/>
          <a:lstStyle>
            <a:lvl1pPr marL="0" indent="0" algn="l">
              <a:buNone/>
              <a:defRPr sz="24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525" y="3429002"/>
            <a:ext cx="4572001" cy="1612899"/>
          </a:xfrm>
          <a:prstGeom prst="rect">
            <a:avLst/>
          </a:prstGeom>
          <a:solidFill>
            <a:srgbClr val="F0EADC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588933" y="1828800"/>
            <a:ext cx="4572001" cy="1581150"/>
          </a:xfrm>
          <a:prstGeom prst="rect">
            <a:avLst/>
          </a:prstGeom>
          <a:solidFill>
            <a:srgbClr val="F0EADC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0" hasCustomPrompt="1"/>
          </p:nvPr>
        </p:nvSpPr>
        <p:spPr>
          <a:xfrm>
            <a:off x="4876800" y="3581400"/>
            <a:ext cx="3962400" cy="1219200"/>
          </a:xfrm>
          <a:prstGeom prst="rect">
            <a:avLst/>
          </a:prstGeom>
        </p:spPr>
        <p:txBody>
          <a:bodyPr/>
          <a:lstStyle>
            <a:lvl1pPr marL="228600" indent="-228600">
              <a:defRPr sz="2000">
                <a:solidFill>
                  <a:srgbClr val="003A78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</a:p>
        </p:txBody>
      </p:sp>
      <p:pic>
        <p:nvPicPr>
          <p:cNvPr id="18" name="Picture 1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1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cxnSp>
        <p:nvCxnSpPr>
          <p:cNvPr id="21" name="Straight Connector 20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2" name="Picture 21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23" name="Straight Connector 2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6" name="Rectangle 15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Dodecagon 37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Dodecagon 38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Dodecagon 39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Dodecagon 40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Dodecagon 41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Dodecagon 42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4" name="Oval 63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5" name="Oval 64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6" name="Oval 65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7" name="Oval 66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8" name="Oval 67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9" name="Oval 68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2794000"/>
            <a:ext cx="9143999" cy="1295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806700"/>
            <a:ext cx="8686800" cy="127482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4487319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705100"/>
            <a:ext cx="8686800" cy="145770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lnSpc>
                <a:spcPts val="3600"/>
              </a:lnSpc>
              <a:spcBef>
                <a:spcPts val="800"/>
              </a:spcBef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5" name="Title 1"/>
          <p:cNvSpPr txBox="1">
            <a:spLocks/>
          </p:cNvSpPr>
          <p:nvPr userDrawn="1"/>
        </p:nvSpPr>
        <p:spPr>
          <a:xfrm>
            <a:off x="228600" y="-4763"/>
            <a:ext cx="8610600" cy="309563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0" kern="1200" cap="none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1600" dirty="0">
              <a:solidFill>
                <a:srgbClr val="D3E5FF"/>
              </a:solidFill>
            </a:endParaRPr>
          </a:p>
        </p:txBody>
      </p:sp>
      <p:sp>
        <p:nvSpPr>
          <p:cNvPr id="6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-9525"/>
            <a:ext cx="8839200" cy="304800"/>
          </a:xfrm>
          <a:prstGeom prst="rect">
            <a:avLst/>
          </a:prstGeom>
        </p:spPr>
        <p:txBody>
          <a:bodyPr lIns="274320" anchor="b">
            <a:normAutofit/>
          </a:bodyPr>
          <a:lstStyle>
            <a:lvl1pPr marL="0" indent="0">
              <a:buNone/>
              <a:defRPr sz="1200" b="0" baseline="0">
                <a:solidFill>
                  <a:srgbClr val="D3E5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</p:spTree>
    <p:extLst>
      <p:ext uri="{BB962C8B-B14F-4D97-AF65-F5344CB8AC3E}">
        <p14:creationId xmlns:p14="http://schemas.microsoft.com/office/powerpoint/2010/main" val="14442249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705100"/>
            <a:ext cx="8686800" cy="164058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lnSpc>
                <a:spcPts val="2800"/>
              </a:lnSpc>
              <a:spcBef>
                <a:spcPts val="1800"/>
              </a:spcBef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Two-Line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61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2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4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-9525"/>
            <a:ext cx="8839200" cy="304800"/>
          </a:xfrm>
          <a:prstGeom prst="rect">
            <a:avLst/>
          </a:prstGeom>
        </p:spPr>
        <p:txBody>
          <a:bodyPr lIns="274320" anchor="b">
            <a:normAutofit/>
          </a:bodyPr>
          <a:lstStyle>
            <a:lvl1pPr marL="0" indent="0">
              <a:buNone/>
              <a:defRPr sz="1200" b="0" baseline="0">
                <a:solidFill>
                  <a:srgbClr val="D3E5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</p:spTree>
    <p:extLst>
      <p:ext uri="{BB962C8B-B14F-4D97-AF65-F5344CB8AC3E}">
        <p14:creationId xmlns:p14="http://schemas.microsoft.com/office/powerpoint/2010/main" val="1179923076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85153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Data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and Data/Image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40957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4260036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One Line Title: click to add title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52933" y="6349672"/>
            <a:chExt cx="1399539" cy="494594"/>
          </a:xfrm>
        </p:grpSpPr>
        <p:sp>
          <p:nvSpPr>
            <p:cNvPr id="5" name="Rectangle 4"/>
            <p:cNvSpPr/>
            <p:nvPr/>
          </p:nvSpPr>
          <p:spPr>
            <a:xfrm>
              <a:off x="8006814" y="63496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 smtClean="0">
                  <a:solidFill>
                    <a:srgbClr val="1B2328"/>
                  </a:solidFill>
                  <a:latin typeface="Myriad Pro"/>
                  <a:cs typeface="Myriad Pro"/>
                </a:rPr>
                <a:t>Hepatitis</a:t>
              </a:r>
              <a:endParaRPr lang="en-US" sz="1800" dirty="0">
                <a:solidFill>
                  <a:srgbClr val="1B2328"/>
                </a:solidFill>
                <a:latin typeface="Myriad Pro"/>
                <a:cs typeface="Myriad Pro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8115309" y="65394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E3729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E3729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7752933" y="6426246"/>
              <a:ext cx="354457" cy="350649"/>
              <a:chOff x="7752933" y="6426246"/>
              <a:chExt cx="354457" cy="350649"/>
            </a:xfrm>
          </p:grpSpPr>
          <p:sp>
            <p:nvSpPr>
              <p:cNvPr id="8" name="Dodecagon 7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Dodecagon 8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" name="Dodecagon 9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" name="Dodecagon 10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Dodecagon 11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Oval 25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" name="Oval 27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Oval 28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Oval 29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" name="Oval 30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" name="Oval 31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Oval 32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Oval 33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63" r:id="rId2"/>
    <p:sldLayoutId id="2147483664" r:id="rId3"/>
    <p:sldLayoutId id="2147483686" r:id="rId4"/>
    <p:sldLayoutId id="2147483691" r:id="rId5"/>
    <p:sldLayoutId id="2147483695" r:id="rId6"/>
    <p:sldLayoutId id="2147483665" r:id="rId7"/>
    <p:sldLayoutId id="2147483689" r:id="rId8"/>
    <p:sldLayoutId id="2147483666" r:id="rId9"/>
    <p:sldLayoutId id="2147483668" r:id="rId10"/>
    <p:sldLayoutId id="2147483688" r:id="rId11"/>
    <p:sldLayoutId id="2147483687" r:id="rId12"/>
    <p:sldLayoutId id="2147483690" r:id="rId13"/>
  </p:sldLayoutIdLst>
  <p:transition spd="slow"/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depts.washington.edu/hepstudy/" TargetMode="External"/><Relationship Id="rId2" Type="http://schemas.openxmlformats.org/officeDocument/2006/relationships/hyperlink" Target="http://www.hepatitisc.uw.edu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Daclatasvir </a:t>
            </a:r>
            <a:r>
              <a:rPr lang="en-US" sz="2400" dirty="0" smtClean="0"/>
              <a:t>+ Sofosbuvir in HCV GT 1-4 and HIV Coinfection</a:t>
            </a:r>
            <a:br>
              <a:rPr lang="en-US" sz="2400" dirty="0" smtClean="0"/>
            </a:br>
            <a:r>
              <a:rPr lang="en-US" dirty="0" smtClean="0"/>
              <a:t>ALLY-2 Study</a:t>
            </a:r>
            <a:endParaRPr lang="en-US" sz="2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Phase 3</a:t>
            </a:r>
            <a:r>
              <a:rPr lang="en-US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 </a:t>
            </a:r>
            <a:endParaRPr lang="en-US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13512" y="1828801"/>
            <a:ext cx="9180577" cy="371855"/>
          </a:xfrm>
          <a:prstGeom prst="rect">
            <a:avLst/>
          </a:prstGeom>
          <a:solidFill>
            <a:srgbClr val="8B8E5E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 smtClean="0">
                <a:solidFill>
                  <a:schemeClr val="bg1"/>
                </a:solidFill>
                <a:latin typeface="Arial"/>
                <a:cs typeface="Arial"/>
              </a:rPr>
              <a:t>Treatment</a:t>
            </a:r>
            <a:r>
              <a:rPr lang="en-US" sz="1400" dirty="0">
                <a:solidFill>
                  <a:schemeClr val="bg1"/>
                </a:solidFill>
                <a:latin typeface="Arial"/>
                <a:cs typeface="Arial"/>
              </a:rPr>
              <a:t>-</a:t>
            </a:r>
            <a:r>
              <a:rPr lang="en-US" sz="1400" dirty="0" smtClean="0">
                <a:solidFill>
                  <a:schemeClr val="bg1"/>
                </a:solidFill>
                <a:latin typeface="Arial"/>
                <a:cs typeface="Arial"/>
              </a:rPr>
              <a:t>Naïve </a:t>
            </a:r>
            <a:r>
              <a:rPr lang="en-US" sz="1400" dirty="0">
                <a:solidFill>
                  <a:schemeClr val="bg1"/>
                </a:solidFill>
                <a:latin typeface="Arial"/>
                <a:cs typeface="Arial"/>
              </a:rPr>
              <a:t>and </a:t>
            </a:r>
            <a:r>
              <a:rPr lang="en-US" sz="1400" dirty="0" smtClean="0">
                <a:solidFill>
                  <a:schemeClr val="bg1"/>
                </a:solidFill>
                <a:latin typeface="Arial"/>
                <a:cs typeface="Arial"/>
              </a:rPr>
              <a:t>Treatment-Experienced</a:t>
            </a:r>
            <a:endParaRPr lang="en-US" sz="14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13512" y="4659540"/>
            <a:ext cx="9180577" cy="371855"/>
          </a:xfrm>
          <a:prstGeom prst="rect">
            <a:avLst/>
          </a:prstGeom>
          <a:solidFill>
            <a:srgbClr val="8B8E5E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 smtClean="0">
                <a:latin typeface="Arial"/>
                <a:cs typeface="Arial"/>
              </a:rPr>
              <a:t>Wyles DL, </a:t>
            </a:r>
            <a:r>
              <a:rPr lang="en-US" sz="1400" dirty="0">
                <a:latin typeface="Arial"/>
                <a:cs typeface="Arial"/>
              </a:rPr>
              <a:t>et al</a:t>
            </a:r>
            <a:r>
              <a:rPr lang="en-US" sz="1400" dirty="0" smtClean="0">
                <a:latin typeface="Arial"/>
                <a:cs typeface="Arial"/>
              </a:rPr>
              <a:t>. N Engl J Med. 2015;373:714-25.</a:t>
            </a:r>
            <a:endParaRPr lang="en-US" sz="1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9291498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 + Sofosbuvir for HCV GT 1-4 and HIV Coinfection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400" dirty="0"/>
              <a:t>ALLY-2 Trial</a:t>
            </a: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>:</a:t>
            </a:r>
            <a:r>
              <a:rPr lang="en-US" sz="2400" dirty="0" smtClean="0"/>
              <a:t> Results for Genotype 3</a:t>
            </a:r>
            <a:endParaRPr lang="en-US" sz="24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SVR12, Genotype 3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Wyles DL, et al. N Engl J Med. 2015;373:714-25.</a:t>
            </a:r>
          </a:p>
        </p:txBody>
      </p:sp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-5104" y="6083943"/>
            <a:ext cx="9162288" cy="27431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</p:spPr>
        <p:txBody>
          <a:bodyPr lIns="365760" tIns="45431" rIns="92486" bIns="45431" anchor="ctr">
            <a:prstTxWarp prst="textNoShape">
              <a:avLst/>
            </a:prstTxWarp>
          </a:bodyPr>
          <a:lstStyle/>
          <a:p>
            <a:r>
              <a:rPr lang="en-US" sz="1200" dirty="0" smtClean="0">
                <a:latin typeface="Arial"/>
                <a:cs typeface="Arial"/>
              </a:rPr>
              <a:t>Abbreviations: DCV = daclatasvir; SOF = sofosbuvir</a:t>
            </a:r>
            <a:endParaRPr lang="en-US" sz="1200" dirty="0">
              <a:latin typeface="Arial"/>
              <a:cs typeface="Arial"/>
            </a:endParaRPr>
          </a:p>
        </p:txBody>
      </p:sp>
      <p:graphicFrame>
        <p:nvGraphicFramePr>
          <p:cNvPr id="15" name="Chart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3437989"/>
              </p:ext>
            </p:extLst>
          </p:nvPr>
        </p:nvGraphicFramePr>
        <p:xfrm>
          <a:off x="458666" y="1828800"/>
          <a:ext cx="8223494" cy="41727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Rectangle 15"/>
          <p:cNvSpPr/>
          <p:nvPr/>
        </p:nvSpPr>
        <p:spPr>
          <a:xfrm>
            <a:off x="2140133" y="4923404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6/6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567193" y="4910952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2/3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40733" y="4910952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4/4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00624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 + Sofosbuvir for HCV GT 1-4 and HIV Coinfection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400" dirty="0"/>
              <a:t>ALLY-2 Trial</a:t>
            </a: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>:</a:t>
            </a:r>
            <a:r>
              <a:rPr lang="en-US" sz="2400" dirty="0" smtClean="0"/>
              <a:t> Results for Genotype 4</a:t>
            </a:r>
            <a:endParaRPr lang="en-US" sz="24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SVR12, Genotype 4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Wyles DL, et al. N Engl J Med. 2015;373:714-25.</a:t>
            </a:r>
          </a:p>
        </p:txBody>
      </p:sp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-5104" y="6083943"/>
            <a:ext cx="9162288" cy="27431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</p:spPr>
        <p:txBody>
          <a:bodyPr lIns="365760" tIns="45431" rIns="92486" bIns="45431" anchor="ctr">
            <a:prstTxWarp prst="textNoShape">
              <a:avLst/>
            </a:prstTxWarp>
          </a:bodyPr>
          <a:lstStyle/>
          <a:p>
            <a:r>
              <a:rPr lang="en-US" sz="1200" dirty="0" smtClean="0">
                <a:latin typeface="Arial"/>
                <a:cs typeface="Arial"/>
              </a:rPr>
              <a:t>Abbreviations: DCV = daclatasvir; SOF = sofosbuvir</a:t>
            </a:r>
            <a:endParaRPr lang="en-US" sz="1200" dirty="0">
              <a:latin typeface="Arial"/>
              <a:cs typeface="Arial"/>
            </a:endParaRPr>
          </a:p>
        </p:txBody>
      </p:sp>
      <p:graphicFrame>
        <p:nvGraphicFramePr>
          <p:cNvPr id="15" name="Chart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6319134"/>
              </p:ext>
            </p:extLst>
          </p:nvPr>
        </p:nvGraphicFramePr>
        <p:xfrm>
          <a:off x="458666" y="1828800"/>
          <a:ext cx="8223494" cy="41727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Rectangle 15"/>
          <p:cNvSpPr/>
          <p:nvPr/>
        </p:nvSpPr>
        <p:spPr>
          <a:xfrm>
            <a:off x="2140133" y="4923404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1/1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878040" y="4865460"/>
            <a:ext cx="2209800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smtClean="0">
                <a:solidFill>
                  <a:srgbClr val="FF0000"/>
                </a:solidFill>
              </a:rPr>
              <a:t>No GT4  patients enrolled in this arm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40733" y="4910952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2/2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16475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Wyles DL, et al. N Engl J Med. 2015;373:714-25.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 + Sofosbuvir for HCV GT 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1-4 and HIV Coinfection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/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400" dirty="0"/>
              <a:t>ALLY</a:t>
            </a:r>
            <a:r>
              <a:rPr lang="en-US" sz="2400" dirty="0" smtClean="0"/>
              <a:t>-2 </a:t>
            </a:r>
            <a:r>
              <a:rPr lang="en-US" sz="2400" dirty="0"/>
              <a:t>Trial</a:t>
            </a: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>: </a:t>
            </a: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>Conclusion</a:t>
            </a:r>
            <a:endParaRPr lang="en-US" sz="24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2606373"/>
              </p:ext>
            </p:extLst>
          </p:nvPr>
        </p:nvGraphicFramePr>
        <p:xfrm>
          <a:off x="0" y="2563368"/>
          <a:ext cx="9144000" cy="200863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08632"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</a:pPr>
                      <a:r>
                        <a:rPr lang="en-US" sz="2000" b="1" i="0" dirty="0" smtClean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Conclusion</a:t>
                      </a:r>
                      <a:r>
                        <a:rPr lang="en-US" sz="2000" b="0" i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: “</a:t>
                      </a: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Among previously untreated HIV–HCV coinfected patients receiving daclatasvir plus sofosbuvir for HCV infection, the rate of sustained virologic response across all genotypes was 97.0% after 12 weeks of treatment and 76.0% after 8 weeks.” </a:t>
                      </a:r>
                    </a:p>
                  </a:txBody>
                  <a:tcPr marL="457200" marR="457200" marT="182880" marB="182880" anchor="ctr">
                    <a:lnT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0124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69660" y="1295400"/>
            <a:ext cx="8432465" cy="4382993"/>
          </a:xfrm>
          <a:prstGeom prst="rect">
            <a:avLst/>
          </a:prstGeom>
          <a:solidFill>
            <a:schemeClr val="tx1"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80" tIns="182880" rIns="182880" bIns="182880" rtlCol="0" anchor="ctr"/>
          <a:lstStyle/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dirty="0" smtClean="0"/>
              <a:t>This slide deck is from the University of Washington’s </a:t>
            </a:r>
            <a:r>
              <a:rPr lang="en-US" i="1" dirty="0" smtClean="0"/>
              <a:t>Hepatitis C Online </a:t>
            </a:r>
            <a:r>
              <a:rPr lang="en-US" dirty="0" smtClean="0"/>
              <a:t>and </a:t>
            </a:r>
            <a:r>
              <a:rPr lang="en-US" i="1" dirty="0" smtClean="0"/>
              <a:t>Hepatitis Web Study</a:t>
            </a:r>
            <a:r>
              <a:rPr lang="en-US" dirty="0" smtClean="0"/>
              <a:t> projects. </a:t>
            </a:r>
            <a:br>
              <a:rPr lang="en-US" dirty="0" smtClean="0"/>
            </a:br>
            <a:endParaRPr lang="en-US" sz="2000" dirty="0" smtClean="0"/>
          </a:p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Hepatitis C Online</a:t>
            </a:r>
            <a:b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000" dirty="0" smtClean="0">
                <a:solidFill>
                  <a:srgbClr val="FCF5E6"/>
                </a:solidFill>
                <a:hlinkClick r:id="rId2"/>
              </a:rPr>
              <a:t>www.hepatitisc.uw.edu</a:t>
            </a:r>
            <a:endParaRPr lang="en-US" sz="2000" dirty="0" smtClean="0">
              <a:solidFill>
                <a:srgbClr val="FCF5E6"/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endParaRPr lang="en-US" sz="20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Hepatitis </a:t>
            </a:r>
            <a:r>
              <a:rPr lang="en-US" sz="20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Web </a:t>
            </a: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Study</a:t>
            </a:r>
            <a:b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  <a:hlinkClick r:id="rId3"/>
              </a:rPr>
              <a:t>http</a:t>
            </a:r>
            <a:r>
              <a:rPr lang="en-US" sz="2000" dirty="0">
                <a:solidFill>
                  <a:schemeClr val="accent5">
                    <a:lumMod val="20000"/>
                    <a:lumOff val="80000"/>
                  </a:schemeClr>
                </a:solidFill>
                <a:hlinkClick r:id="rId3"/>
              </a:rPr>
              <a:t>://depts.washington.edu/hepstudy</a:t>
            </a:r>
            <a:r>
              <a:rPr lang="en-US" sz="2000" dirty="0" smtClean="0">
                <a:solidFill>
                  <a:schemeClr val="accent5">
                    <a:lumMod val="20000"/>
                    <a:lumOff val="80000"/>
                  </a:schemeClr>
                </a:solidFill>
                <a:hlinkClick r:id="rId3"/>
              </a:rPr>
              <a:t>/</a:t>
            </a:r>
            <a:endParaRPr lang="en-US" sz="2000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endParaRPr lang="en-US" sz="2000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  <a:p>
            <a:pPr algn="ctr">
              <a:lnSpc>
                <a:spcPts val="2800"/>
              </a:lnSpc>
              <a:spcBef>
                <a:spcPts val="600"/>
              </a:spcBef>
            </a:pPr>
            <a:r>
              <a:rPr lang="en-US" sz="1800" dirty="0" smtClean="0">
                <a:solidFill>
                  <a:schemeClr val="bg1"/>
                </a:solidFill>
              </a:rPr>
              <a:t>Funded </a:t>
            </a:r>
            <a:r>
              <a:rPr lang="en-US" sz="1800" dirty="0">
                <a:solidFill>
                  <a:schemeClr val="bg1"/>
                </a:solidFill>
              </a:rPr>
              <a:t>by a grant from  the Centers for Disease Control and Prevention</a:t>
            </a:r>
            <a:r>
              <a:rPr lang="en-US" sz="18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. </a:t>
            </a:r>
            <a:endParaRPr lang="en-US" sz="1800" dirty="0" smtClean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5085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Wyles DL, et al. N Engl J Med. 2015;373:714-25.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 + Sofosbuvir for HCV GT 1-4 and HIV Coinfection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400" dirty="0"/>
              <a:t>ALLY-2 Trial</a:t>
            </a: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>: </a:t>
            </a:r>
            <a:r>
              <a:rPr lang="en-US" sz="2400" dirty="0" smtClean="0"/>
              <a:t>Study Features</a:t>
            </a:r>
            <a:endParaRPr lang="en-US" sz="2400" dirty="0"/>
          </a:p>
        </p:txBody>
      </p:sp>
      <p:graphicFrame>
        <p:nvGraphicFramePr>
          <p:cNvPr id="30" name="Group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0466480"/>
              </p:ext>
            </p:extLst>
          </p:nvPr>
        </p:nvGraphicFramePr>
        <p:xfrm>
          <a:off x="361950" y="1447800"/>
          <a:ext cx="8420100" cy="4876800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842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7787"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ts val="22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7592A4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ALLY-2: Features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/>
                        <a:ea typeface="ＭＳ Ｐゴシック" pitchFamily="-108" charset="-128"/>
                        <a:cs typeface="Arial"/>
                      </a:endParaRPr>
                    </a:p>
                  </a:txBody>
                  <a:tcPr marL="182880" marR="88898" marT="50005" marB="5000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F49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9013">
                <a:tc>
                  <a:txBody>
                    <a:bodyPr/>
                    <a:lstStyle/>
                    <a:p>
                      <a:pPr marL="192024" marR="0" lvl="0" indent="-192024" algn="l" defTabSz="457200" rtl="0" eaLnBrk="1" fontAlgn="base" latinLnBrk="0" hangingPunct="1">
                        <a:lnSpc>
                          <a:spcPts val="22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Design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: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 Phase 3, open-label study of daclatasvir (DCV) plus sofosbuvir (SOF) in treatment-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naïve or experienced, chronic HCV GT 1-4 and HIV coinfection</a:t>
                      </a:r>
                    </a:p>
                    <a:p>
                      <a:pPr marL="192024" marR="0" lvl="0" indent="-192024" algn="l" defTabSz="457200" rtl="0" eaLnBrk="1" fontAlgn="base" latinLnBrk="0" hangingPunct="1">
                        <a:lnSpc>
                          <a:spcPts val="22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Setting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: Multiple centers in the United States</a:t>
                      </a:r>
                    </a:p>
                    <a:p>
                      <a:pPr marL="192024" marR="0" lvl="0" indent="-192024" algn="l" defTabSz="457200" rtl="0" eaLnBrk="1" fontAlgn="base" latinLnBrk="0" hangingPunct="1">
                        <a:lnSpc>
                          <a:spcPts val="22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Entry Criteria 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/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N = 395 patients enrolled</a:t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Chronic HCV Genotype 1 through 4</a:t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Arial" pitchFamily="22" charset="0"/>
                        </a:rPr>
                        <a:t>- 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Treatment-naïve or treatment experienced</a:t>
                      </a:r>
                      <a:b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- 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Arial" pitchFamily="22" charset="0"/>
                        </a:rPr>
                        <a:t>Noncirrhotic or compensated cirrhosis (less than 50%)</a:t>
                      </a:r>
                      <a:br>
                        <a:rPr lang="en-US" sz="1800" baseline="0" dirty="0" smtClean="0">
                          <a:solidFill>
                            <a:schemeClr val="tx1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Arial" pitchFamily="22" charset="0"/>
                        </a:rPr>
                        <a:t>- Stable ARV with HIV RNA &lt; 50 copies/ml at screening and &lt;200 copies/ml</a:t>
                      </a:r>
                      <a:br>
                        <a:rPr lang="en-US" sz="1800" baseline="0" dirty="0" smtClean="0">
                          <a:solidFill>
                            <a:schemeClr val="tx1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Arial" pitchFamily="22" charset="0"/>
                        </a:rPr>
                        <a:t>  for ≥8 weeks; and CD4 count &gt; 100 cells/mm</a:t>
                      </a:r>
                      <a:r>
                        <a:rPr lang="en-US" sz="1800" baseline="30000" dirty="0" smtClean="0">
                          <a:solidFill>
                            <a:schemeClr val="tx1"/>
                          </a:solidFill>
                          <a:latin typeface="Arial" pitchFamily="22" charset="0"/>
                        </a:rPr>
                        <a:t>3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Arial" pitchFamily="22" charset="0"/>
                        </a:rPr>
                        <a:t> </a:t>
                      </a:r>
                      <a:br>
                        <a:rPr lang="en-US" sz="1800" baseline="0" dirty="0" smtClean="0">
                          <a:solidFill>
                            <a:schemeClr val="tx1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Arial" pitchFamily="22" charset="0"/>
                        </a:rPr>
                        <a:t>- ARVs allowed: tenofovir, emtricitabine, abacavir, lamivudine, zidovudine,</a:t>
                      </a:r>
                      <a:br>
                        <a:rPr lang="en-US" sz="1800" baseline="0" dirty="0" smtClean="0">
                          <a:solidFill>
                            <a:schemeClr val="tx1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Arial" pitchFamily="22" charset="0"/>
                        </a:rPr>
                        <a:t>  darunavir-ritonavir, atazanavir-ritonavir, lopinavir-ritonavir, efavirenz,</a:t>
                      </a:r>
                      <a:br>
                        <a:rPr lang="en-US" sz="1800" baseline="0" dirty="0" smtClean="0">
                          <a:solidFill>
                            <a:schemeClr val="tx1"/>
                          </a:solidFill>
                          <a:latin typeface="Arial" pitchFamily="22" charset="0"/>
                        </a:rPr>
                      </a:b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Arial" pitchFamily="22" charset="0"/>
                        </a:rPr>
                        <a:t>  nevirapine, rilpivirine, dolutegravir, raltegravir, enfuvirtide, maraviroc</a:t>
                      </a:r>
                    </a:p>
                    <a:p>
                      <a:pPr marL="192024" marR="0" lvl="0" indent="-192024" algn="l" defTabSz="457200" rtl="0" eaLnBrk="1" fontAlgn="base" latinLnBrk="0" hangingPunct="1">
                        <a:lnSpc>
                          <a:spcPts val="2200"/>
                        </a:lnSpc>
                        <a:spcBef>
                          <a:spcPts val="800"/>
                        </a:spcBef>
                        <a:spcAft>
                          <a:spcPct val="0"/>
                        </a:spcAft>
                        <a:buClr>
                          <a:srgbClr val="126B8F"/>
                        </a:buClr>
                        <a:buSzPct val="90000"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22" charset="0"/>
                        </a:rPr>
                        <a:t>End-Points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Arial" pitchFamily="22" charset="0"/>
                        </a:rPr>
                        <a:t>: Primary = SVR12</a:t>
                      </a:r>
                    </a:p>
                  </a:txBody>
                  <a:tcPr marL="182880" marR="88898" marT="50005" marB="500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B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372949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Straight Connector 23"/>
          <p:cNvCxnSpPr/>
          <p:nvPr/>
        </p:nvCxnSpPr>
        <p:spPr>
          <a:xfrm>
            <a:off x="5315459" y="4327118"/>
            <a:ext cx="3429000" cy="0"/>
          </a:xfrm>
          <a:prstGeom prst="line">
            <a:avLst/>
          </a:prstGeom>
          <a:ln w="190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315459" y="2607962"/>
            <a:ext cx="3428996" cy="0"/>
          </a:xfrm>
          <a:prstGeom prst="line">
            <a:avLst/>
          </a:prstGeom>
          <a:ln w="190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Wyles DL, et al. N Engl J Med. 2015;373:714-25.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9213" y="4063023"/>
            <a:ext cx="1905000" cy="53339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000000"/>
                </a:solidFill>
              </a:rPr>
              <a:t>Treatment-Experienced</a:t>
            </a:r>
          </a:p>
          <a:p>
            <a:pPr algn="ctr"/>
            <a:r>
              <a:rPr lang="en-US" sz="1200" dirty="0" smtClean="0">
                <a:solidFill>
                  <a:srgbClr val="000000"/>
                </a:solidFill>
              </a:rPr>
              <a:t>N = 52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-21492" y="2326705"/>
            <a:ext cx="1524000" cy="54559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000000"/>
                </a:solidFill>
              </a:rPr>
              <a:t>Treatment-Naïve</a:t>
            </a:r>
          </a:p>
          <a:p>
            <a:pPr algn="ctr"/>
            <a:r>
              <a:rPr lang="en-US" sz="1200" dirty="0" smtClean="0">
                <a:solidFill>
                  <a:srgbClr val="000000"/>
                </a:solidFill>
              </a:rPr>
              <a:t>N = 101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8155341" y="2404076"/>
            <a:ext cx="794004" cy="4053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SVR12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9" name="Title 1"/>
          <p:cNvSpPr>
            <a:spLocks noGrp="1"/>
          </p:cNvSpPr>
          <p:nvPr>
            <p:ph type="title"/>
          </p:nvPr>
        </p:nvSpPr>
        <p:spPr>
          <a:xfrm>
            <a:off x="323850" y="304800"/>
            <a:ext cx="8515350" cy="990600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 + Sofosbuvir for HCV GT 1-4 and HIV Coinfection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400" dirty="0"/>
              <a:t>ALLY-2 Trial</a:t>
            </a: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>: </a:t>
            </a:r>
            <a:r>
              <a:rPr lang="en-US" sz="2400" dirty="0" smtClean="0"/>
              <a:t>Design</a:t>
            </a:r>
            <a:endParaRPr lang="en-US" sz="2400" dirty="0"/>
          </a:p>
        </p:txBody>
      </p:sp>
      <p:sp>
        <p:nvSpPr>
          <p:cNvPr id="30" name="Rectangle 3"/>
          <p:cNvSpPr>
            <a:spLocks noChangeArrowheads="1"/>
          </p:cNvSpPr>
          <p:nvPr/>
        </p:nvSpPr>
        <p:spPr bwMode="auto">
          <a:xfrm>
            <a:off x="1872436" y="4058473"/>
            <a:ext cx="3429000" cy="54095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 cmpd="sng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 anchor="ctr"/>
          <a:lstStyle/>
          <a:p>
            <a:pPr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Daclatasvir + Sofosbuvir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9" name="Rectangle 5"/>
          <p:cNvSpPr>
            <a:spLocks noChangeArrowheads="1"/>
          </p:cNvSpPr>
          <p:nvPr/>
        </p:nvSpPr>
        <p:spPr bwMode="auto">
          <a:xfrm>
            <a:off x="1872438" y="2334623"/>
            <a:ext cx="3429000" cy="54044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 cmpd="sng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square" anchor="ctr"/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Daclatasvir + Sofosbuvir</a:t>
            </a:r>
            <a:endParaRPr lang="en-US" sz="1400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9" name="Rectangle 25"/>
          <p:cNvSpPr>
            <a:spLocks noChangeArrowheads="1"/>
          </p:cNvSpPr>
          <p:nvPr/>
        </p:nvSpPr>
        <p:spPr bwMode="auto">
          <a:xfrm>
            <a:off x="-12330" y="5029198"/>
            <a:ext cx="9180577" cy="116127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ysDash"/>
            <a:miter lim="800000"/>
            <a:headEnd type="none" w="med" len="med"/>
            <a:tailEnd type="none" w="med" len="med"/>
          </a:ln>
          <a:effectLst/>
        </p:spPr>
        <p:txBody>
          <a:bodyPr lIns="457200" tIns="45431" rIns="92486" bIns="45431" anchor="ctr">
            <a:prstTxWarp prst="textNoShape">
              <a:avLst/>
            </a:prstTxWarp>
          </a:bodyPr>
          <a:lstStyle/>
          <a:p>
            <a:pPr defTabSz="935038">
              <a:lnSpc>
                <a:spcPts val="1800"/>
              </a:lnSpc>
              <a:spcBef>
                <a:spcPct val="50000"/>
              </a:spcBef>
            </a:pPr>
            <a:r>
              <a:rPr lang="en-US" sz="1400" b="1" dirty="0">
                <a:solidFill>
                  <a:srgbClr val="000000"/>
                </a:solidFill>
                <a:latin typeface="Arial" pitchFamily="22" charset="0"/>
              </a:rPr>
              <a:t>Drug </a:t>
            </a:r>
            <a:r>
              <a:rPr lang="en-US" sz="1400" b="1" dirty="0" smtClean="0">
                <a:solidFill>
                  <a:srgbClr val="000000"/>
                </a:solidFill>
                <a:latin typeface="Arial" pitchFamily="22" charset="0"/>
              </a:rPr>
              <a:t>Dosing</a:t>
            </a:r>
            <a:r>
              <a:rPr lang="en-US" sz="1400" dirty="0">
                <a:solidFill>
                  <a:srgbClr val="000000"/>
                </a:solidFill>
                <a:latin typeface="Arial" pitchFamily="22" charset="0"/>
              </a:rPr>
              <a:t/>
            </a:r>
            <a:br>
              <a:rPr lang="en-US" sz="1400" dirty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Daclatasvir: 60 mg once daily; with </a:t>
            </a:r>
            <a:r>
              <a:rPr lang="en-US" sz="1400" dirty="0">
                <a:solidFill>
                  <a:srgbClr val="000000"/>
                </a:solidFill>
                <a:latin typeface="Arial" pitchFamily="22" charset="0"/>
              </a:rPr>
              <a:t>efavirenz </a:t>
            </a: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and </a:t>
            </a:r>
            <a:r>
              <a:rPr lang="en-US" sz="1400" dirty="0">
                <a:solidFill>
                  <a:srgbClr val="000000"/>
                </a:solidFill>
                <a:latin typeface="Arial" pitchFamily="22" charset="0"/>
              </a:rPr>
              <a:t>nevirapine </a:t>
            </a: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the dose was increased to 90 mg once daily and with ritonavir-boosted protease inhibitors the dose was decreased to 30 mg once daily</a:t>
            </a:r>
            <a:b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Sofosbuvir</a:t>
            </a:r>
            <a:r>
              <a:rPr lang="en-US" sz="1400" dirty="0">
                <a:solidFill>
                  <a:srgbClr val="000000"/>
                </a:solidFill>
                <a:latin typeface="Arial" pitchFamily="22" charset="0"/>
              </a:rPr>
              <a:t>: </a:t>
            </a: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400 mg </a:t>
            </a:r>
            <a:r>
              <a:rPr lang="en-US" sz="1400" dirty="0">
                <a:solidFill>
                  <a:srgbClr val="000000"/>
                </a:solidFill>
                <a:latin typeface="Arial" pitchFamily="22" charset="0"/>
              </a:rPr>
              <a:t>once </a:t>
            </a:r>
            <a:r>
              <a:rPr lang="en-US" sz="1400" dirty="0" smtClean="0">
                <a:solidFill>
                  <a:srgbClr val="000000"/>
                </a:solidFill>
                <a:latin typeface="Arial" pitchFamily="22" charset="0"/>
              </a:rPr>
              <a:t>daily</a:t>
            </a:r>
            <a:endParaRPr lang="en-US" sz="1400" dirty="0">
              <a:solidFill>
                <a:srgbClr val="000000"/>
              </a:solidFill>
              <a:latin typeface="Arial" pitchFamily="22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-6113" y="1447868"/>
            <a:ext cx="9162291" cy="4107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838200" y="1411256"/>
            <a:ext cx="838200" cy="399298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</a:rPr>
              <a:t>Week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588008" y="1362488"/>
            <a:ext cx="545592" cy="51510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0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262164" y="1362488"/>
            <a:ext cx="545592" cy="51510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24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flipV="1">
            <a:off x="-6113" y="1850184"/>
            <a:ext cx="9162291" cy="11472"/>
          </a:xfrm>
          <a:prstGeom prst="line">
            <a:avLst/>
          </a:prstGeom>
          <a:ln w="9525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1859269" y="1770940"/>
            <a:ext cx="0" cy="8763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8534960" y="1770940"/>
            <a:ext cx="0" cy="81894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4997845" y="1362488"/>
            <a:ext cx="545592" cy="51510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12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5279867" y="1770940"/>
            <a:ext cx="0" cy="81894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150295" y="3286247"/>
            <a:ext cx="2980940" cy="0"/>
          </a:xfrm>
          <a:prstGeom prst="line">
            <a:avLst/>
          </a:prstGeom>
          <a:ln w="190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-21492" y="3004364"/>
            <a:ext cx="1524000" cy="54559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000000"/>
                </a:solidFill>
              </a:rPr>
              <a:t>Treatment-Naïve</a:t>
            </a:r>
          </a:p>
          <a:p>
            <a:pPr algn="ctr"/>
            <a:r>
              <a:rPr lang="en-US" sz="1200" dirty="0" smtClean="0">
                <a:solidFill>
                  <a:srgbClr val="000000"/>
                </a:solidFill>
              </a:rPr>
              <a:t>N = 5</a:t>
            </a:r>
            <a:r>
              <a:rPr lang="en-US" sz="1200" dirty="0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596836" y="3082361"/>
            <a:ext cx="794004" cy="4053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SVR12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6" name="Rectangle 5"/>
          <p:cNvSpPr>
            <a:spLocks noChangeArrowheads="1"/>
          </p:cNvSpPr>
          <p:nvPr/>
        </p:nvSpPr>
        <p:spPr bwMode="auto">
          <a:xfrm>
            <a:off x="1872438" y="3012908"/>
            <a:ext cx="2267204" cy="540449"/>
          </a:xfrm>
          <a:prstGeom prst="rect">
            <a:avLst/>
          </a:prstGeom>
          <a:solidFill>
            <a:srgbClr val="AAE4C4"/>
          </a:solidFill>
          <a:ln w="19050" cmpd="sng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square" anchor="ctr"/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  <a:latin typeface="Arial"/>
                <a:cs typeface="Arial"/>
              </a:rPr>
              <a:t>Daclatasvir + Sofosbuvir</a:t>
            </a:r>
          </a:p>
        </p:txBody>
      </p:sp>
      <p:sp>
        <p:nvSpPr>
          <p:cNvPr id="37" name="Rectangle 36"/>
          <p:cNvSpPr/>
          <p:nvPr/>
        </p:nvSpPr>
        <p:spPr>
          <a:xfrm>
            <a:off x="8155341" y="4120010"/>
            <a:ext cx="794004" cy="4053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SVR12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774505" y="1362488"/>
            <a:ext cx="545592" cy="51510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Arial"/>
              </a:rPr>
              <a:t>8</a:t>
            </a:r>
          </a:p>
        </p:txBody>
      </p:sp>
      <p:cxnSp>
        <p:nvCxnSpPr>
          <p:cNvPr id="44" name="Straight Connector 43"/>
          <p:cNvCxnSpPr/>
          <p:nvPr/>
        </p:nvCxnSpPr>
        <p:spPr>
          <a:xfrm flipV="1">
            <a:off x="4056527" y="1770940"/>
            <a:ext cx="0" cy="81894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6563620" y="1362488"/>
            <a:ext cx="545592" cy="51510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Arial"/>
                <a:cs typeface="Arial"/>
              </a:rPr>
              <a:t>20</a:t>
            </a:r>
            <a:endParaRPr lang="en-US" sz="1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cxnSp>
        <p:nvCxnSpPr>
          <p:cNvPr id="46" name="Straight Connector 45"/>
          <p:cNvCxnSpPr/>
          <p:nvPr/>
        </p:nvCxnSpPr>
        <p:spPr>
          <a:xfrm flipV="1">
            <a:off x="6845642" y="1770940"/>
            <a:ext cx="0" cy="81894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024905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Wyles DL, et al. N Engl J Med. 2015;373:714-25.</a:t>
            </a:r>
          </a:p>
        </p:txBody>
      </p:sp>
      <p:graphicFrame>
        <p:nvGraphicFramePr>
          <p:cNvPr id="8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2722749"/>
              </p:ext>
            </p:extLst>
          </p:nvPr>
        </p:nvGraphicFramePr>
        <p:xfrm>
          <a:off x="340295" y="1389698"/>
          <a:ext cx="8448676" cy="5021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01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97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562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32562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Characteristic</a:t>
                      </a:r>
                      <a:endParaRPr lang="en-US" sz="1500" dirty="0"/>
                    </a:p>
                  </a:txBody>
                  <a:tcPr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</a:pPr>
                      <a:r>
                        <a:rPr lang="en-US" sz="1500" dirty="0" smtClean="0"/>
                        <a:t>Treatment</a:t>
                      </a:r>
                      <a:r>
                        <a:rPr lang="en-US" sz="1500" baseline="0" dirty="0" smtClean="0"/>
                        <a:t>-Naïve</a:t>
                      </a:r>
                    </a:p>
                    <a:p>
                      <a:pPr algn="ctr">
                        <a:lnSpc>
                          <a:spcPts val="1900"/>
                        </a:lnSpc>
                      </a:pPr>
                      <a:r>
                        <a:rPr lang="en-US" sz="1500" baseline="0" dirty="0" smtClean="0"/>
                        <a:t>12-Week Group</a:t>
                      </a:r>
                      <a:br>
                        <a:rPr lang="en-US" sz="1500" baseline="0" dirty="0" smtClean="0"/>
                      </a:br>
                      <a:r>
                        <a:rPr lang="en-US" sz="1500" b="0" dirty="0" smtClean="0"/>
                        <a:t>(n=101)</a:t>
                      </a:r>
                      <a:endParaRPr lang="en-US" sz="1500" dirty="0"/>
                    </a:p>
                  </a:txBody>
                  <a:tcPr anchor="ctr"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637D1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</a:pPr>
                      <a:r>
                        <a:rPr lang="en-US" sz="1500" dirty="0" smtClean="0"/>
                        <a:t>Treatment-Naïve</a:t>
                      </a:r>
                    </a:p>
                    <a:p>
                      <a:pPr algn="ctr">
                        <a:lnSpc>
                          <a:spcPts val="1900"/>
                        </a:lnSpc>
                      </a:pPr>
                      <a:r>
                        <a:rPr lang="en-US" sz="1500" baseline="0" dirty="0" smtClean="0"/>
                        <a:t>8-Week Group</a:t>
                      </a:r>
                      <a:br>
                        <a:rPr lang="en-US" sz="1500" baseline="0" dirty="0" smtClean="0"/>
                      </a:br>
                      <a:r>
                        <a:rPr lang="en-US" sz="1500" b="0" dirty="0" smtClean="0"/>
                        <a:t>(n=50)</a:t>
                      </a:r>
                      <a:endParaRPr lang="en-US" sz="1500" b="0" dirty="0"/>
                    </a:p>
                  </a:txBody>
                  <a:tcPr anchor="ctr"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3B809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</a:pPr>
                      <a:r>
                        <a:rPr lang="en-US" sz="1500" dirty="0" smtClean="0"/>
                        <a:t>Previously Treated</a:t>
                      </a:r>
                      <a:br>
                        <a:rPr lang="en-US" sz="1500" dirty="0" smtClean="0"/>
                      </a:br>
                      <a:r>
                        <a:rPr lang="en-US" sz="1500" baseline="0" dirty="0" smtClean="0"/>
                        <a:t>12-Week Group</a:t>
                      </a:r>
                    </a:p>
                    <a:p>
                      <a:pPr algn="ctr">
                        <a:lnSpc>
                          <a:spcPts val="1900"/>
                        </a:lnSpc>
                      </a:pPr>
                      <a:r>
                        <a:rPr lang="en-US" sz="1500" b="0" dirty="0" smtClean="0"/>
                        <a:t>(n=52)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437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/>
                        <a:t>Male, n (%)</a:t>
                      </a:r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92 (91%)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42 (84%)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43 (83%)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4372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Median age, years (range)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52 (24-71)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51 (28-75)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57 (43-66)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24945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Race</a:t>
                      </a:r>
                    </a:p>
                    <a:p>
                      <a:pPr marL="228600" indent="0"/>
                      <a:r>
                        <a:rPr lang="en-US" sz="1500" dirty="0" smtClean="0"/>
                        <a:t>White</a:t>
                      </a:r>
                    </a:p>
                    <a:p>
                      <a:pPr marL="228600" indent="0"/>
                      <a:r>
                        <a:rPr lang="en-US" sz="1500" dirty="0" smtClean="0"/>
                        <a:t>Black</a:t>
                      </a:r>
                    </a:p>
                    <a:p>
                      <a:pPr marL="228600" indent="0"/>
                      <a:r>
                        <a:rPr lang="en-US" sz="1500" dirty="0" smtClean="0"/>
                        <a:t>Asian/other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66 (65%)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30 (30%)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5 (5%)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28</a:t>
                      </a:r>
                      <a:r>
                        <a:rPr lang="en-US" sz="1500" baseline="0" dirty="0" smtClean="0"/>
                        <a:t> (56%)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baseline="0" dirty="0" smtClean="0"/>
                        <a:t>19 (38%)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baseline="0" dirty="0" smtClean="0"/>
                        <a:t>3 (6%)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31 (60%)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20 (38%)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1 (2%)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45375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HCV genotype</a:t>
                      </a:r>
                    </a:p>
                    <a:p>
                      <a:pPr marL="227013" indent="0">
                        <a:tabLst>
                          <a:tab pos="227013" algn="l"/>
                        </a:tabLst>
                      </a:pPr>
                      <a:r>
                        <a:rPr lang="en-US" sz="1500" dirty="0" smtClean="0"/>
                        <a:t>1A</a:t>
                      </a:r>
                    </a:p>
                    <a:p>
                      <a:pPr marL="227013" indent="0">
                        <a:tabLst>
                          <a:tab pos="227013" algn="l"/>
                        </a:tabLst>
                      </a:pPr>
                      <a:r>
                        <a:rPr lang="en-US" sz="1500" dirty="0" smtClean="0"/>
                        <a:t>1B</a:t>
                      </a:r>
                    </a:p>
                    <a:p>
                      <a:pPr marL="227013" indent="0">
                        <a:tabLst>
                          <a:tab pos="227013" algn="l"/>
                        </a:tabLst>
                      </a:pPr>
                      <a:r>
                        <a:rPr lang="en-US" sz="1500" dirty="0" smtClean="0"/>
                        <a:t>2</a:t>
                      </a:r>
                    </a:p>
                    <a:p>
                      <a:pPr marL="227013" indent="0">
                        <a:tabLst>
                          <a:tab pos="227013" algn="l"/>
                        </a:tabLst>
                      </a:pPr>
                      <a:r>
                        <a:rPr lang="en-US" sz="1500" dirty="0" smtClean="0"/>
                        <a:t>3</a:t>
                      </a:r>
                    </a:p>
                    <a:p>
                      <a:pPr marL="227013" indent="0">
                        <a:tabLst>
                          <a:tab pos="227013" algn="l"/>
                        </a:tabLst>
                      </a:pPr>
                      <a:r>
                        <a:rPr lang="en-US" sz="1500" dirty="0" smtClean="0"/>
                        <a:t>4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71 (70%)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12 (12%)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11 (11%)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6 (6%)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1 (1%)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35 (70%)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6 (12%)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6 (12%)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3 (6%)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0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500" dirty="0" smtClean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33 (63%)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11 (21%)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2 (4%)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4 (8%)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dirty="0" smtClean="0"/>
                        <a:t>2 (4%)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4372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Cirrhosis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9 (9%)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5 (10%)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15 (29%)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451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i="0" dirty="0" smtClean="0"/>
                        <a:t>Median HCV</a:t>
                      </a:r>
                      <a:r>
                        <a:rPr lang="en-US" sz="1500" i="0" baseline="0" dirty="0" smtClean="0"/>
                        <a:t> RNA </a:t>
                      </a:r>
                      <a:br>
                        <a:rPr lang="en-US" sz="1500" i="0" baseline="0" dirty="0" smtClean="0"/>
                      </a:br>
                      <a:r>
                        <a:rPr lang="en-US" sz="1500" i="0" baseline="0" dirty="0" smtClean="0"/>
                        <a:t>log</a:t>
                      </a:r>
                      <a:r>
                        <a:rPr lang="en-US" sz="1500" i="0" baseline="-25000" dirty="0" smtClean="0"/>
                        <a:t>10</a:t>
                      </a:r>
                      <a:r>
                        <a:rPr lang="en-US" sz="1500" i="0" baseline="0" dirty="0" smtClean="0"/>
                        <a:t> (IU/mL)(range)</a:t>
                      </a:r>
                      <a:endParaRPr lang="en-US" sz="1500" i="0" dirty="0" smtClean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6.7 (3.3-7.6)</a:t>
                      </a:r>
                      <a:endParaRPr lang="en-US" sz="1500" dirty="0"/>
                    </a:p>
                  </a:txBody>
                  <a:tcPr anchor="ctr"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6.4 (4.2-7.5)</a:t>
                      </a:r>
                      <a:endParaRPr lang="en-US" sz="1500" dirty="0"/>
                    </a:p>
                  </a:txBody>
                  <a:tcPr anchor="ctr"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</a:pPr>
                      <a:r>
                        <a:rPr lang="en-US" sz="1500" dirty="0" smtClean="0"/>
                        <a:t>6.7 (3.9-7.9)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23850" y="304800"/>
            <a:ext cx="8515350" cy="990600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 + Sofosbuvir for HCV GT 1-4 and HIV Coinfection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400" dirty="0"/>
              <a:t>ALLY-2 Trial</a:t>
            </a: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>: </a:t>
            </a:r>
            <a:r>
              <a:rPr lang="en-US" sz="2400" dirty="0" smtClean="0"/>
              <a:t>Patient Characteristics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1798909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Wyles DL, et al. N Engl J Med. 2015;373:714-25.</a:t>
            </a:r>
          </a:p>
        </p:txBody>
      </p:sp>
      <p:graphicFrame>
        <p:nvGraphicFramePr>
          <p:cNvPr id="8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1959810"/>
              </p:ext>
            </p:extLst>
          </p:nvPr>
        </p:nvGraphicFramePr>
        <p:xfrm>
          <a:off x="324013" y="1379280"/>
          <a:ext cx="8458200" cy="49647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3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4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4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47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54320">
                <a:tc>
                  <a:txBody>
                    <a:bodyPr/>
                    <a:lstStyle/>
                    <a:p>
                      <a:pPr>
                        <a:lnSpc>
                          <a:spcPts val="1900"/>
                        </a:lnSpc>
                      </a:pPr>
                      <a:r>
                        <a:rPr lang="en-US" sz="1500" dirty="0" smtClean="0"/>
                        <a:t>Characteristic</a:t>
                      </a:r>
                      <a:endParaRPr lang="en-US" sz="1500" dirty="0"/>
                    </a:p>
                  </a:txBody>
                  <a:tcPr marT="0"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</a:pPr>
                      <a:r>
                        <a:rPr lang="en-US" sz="1500" dirty="0" smtClean="0"/>
                        <a:t>Treatment</a:t>
                      </a:r>
                      <a:r>
                        <a:rPr lang="en-US" sz="1500" baseline="0" dirty="0" smtClean="0"/>
                        <a:t>-Naïve</a:t>
                      </a:r>
                    </a:p>
                    <a:p>
                      <a:pPr algn="ctr">
                        <a:lnSpc>
                          <a:spcPts val="1900"/>
                        </a:lnSpc>
                      </a:pPr>
                      <a:r>
                        <a:rPr lang="en-US" sz="1500" baseline="0" dirty="0" smtClean="0"/>
                        <a:t>12-Week Group</a:t>
                      </a:r>
                      <a:br>
                        <a:rPr lang="en-US" sz="1500" baseline="0" dirty="0" smtClean="0"/>
                      </a:br>
                      <a:r>
                        <a:rPr lang="en-US" sz="1500" b="0" dirty="0" smtClean="0"/>
                        <a:t>(n=101)</a:t>
                      </a:r>
                      <a:endParaRPr lang="en-US" sz="1500" dirty="0"/>
                    </a:p>
                  </a:txBody>
                  <a:tcPr marT="0" anchor="ctr"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637D1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</a:pPr>
                      <a:r>
                        <a:rPr lang="en-US" sz="1500" dirty="0" smtClean="0"/>
                        <a:t>Treatment-Naïve</a:t>
                      </a:r>
                    </a:p>
                    <a:p>
                      <a:pPr algn="ctr">
                        <a:lnSpc>
                          <a:spcPts val="1900"/>
                        </a:lnSpc>
                      </a:pPr>
                      <a:r>
                        <a:rPr lang="en-US" sz="1500" baseline="0" dirty="0" smtClean="0"/>
                        <a:t>8-Week Group</a:t>
                      </a:r>
                      <a:br>
                        <a:rPr lang="en-US" sz="1500" baseline="0" dirty="0" smtClean="0"/>
                      </a:br>
                      <a:r>
                        <a:rPr lang="en-US" sz="1500" b="0" dirty="0" smtClean="0"/>
                        <a:t>(n=50)</a:t>
                      </a:r>
                      <a:endParaRPr lang="en-US" sz="1500" b="0" dirty="0"/>
                    </a:p>
                  </a:txBody>
                  <a:tcPr marT="0" anchor="ctr"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3B809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0"/>
                        </a:lnSpc>
                      </a:pPr>
                      <a:r>
                        <a:rPr lang="en-US" sz="1500" dirty="0" smtClean="0"/>
                        <a:t>Previously Treated</a:t>
                      </a:r>
                      <a:br>
                        <a:rPr lang="en-US" sz="1500" dirty="0" smtClean="0"/>
                      </a:br>
                      <a:r>
                        <a:rPr lang="en-US" sz="1500" baseline="0" dirty="0" smtClean="0"/>
                        <a:t>12-Week Group</a:t>
                      </a:r>
                    </a:p>
                    <a:p>
                      <a:pPr algn="ctr">
                        <a:lnSpc>
                          <a:spcPts val="1900"/>
                        </a:lnSpc>
                      </a:pPr>
                      <a:r>
                        <a:rPr lang="en-US" sz="1500" b="0" dirty="0" smtClean="0"/>
                        <a:t>(n=52)</a:t>
                      </a:r>
                      <a:endParaRPr lang="en-US" sz="1500" dirty="0"/>
                    </a:p>
                  </a:txBody>
                  <a:tcPr marT="0" anchor="ctr"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923">
                <a:tc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</a:pPr>
                      <a:r>
                        <a:rPr lang="en-US" sz="1500" dirty="0" smtClean="0"/>
                        <a:t>Median CD4 count </a:t>
                      </a:r>
                      <a:r>
                        <a:rPr lang="en-US" sz="1400" dirty="0" smtClean="0"/>
                        <a:t>(range)— cells/mm</a:t>
                      </a:r>
                      <a:r>
                        <a:rPr lang="en-US" sz="1400" baseline="30000" dirty="0" smtClean="0"/>
                        <a:t>3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en-US" sz="1500" dirty="0" smtClean="0"/>
                        <a:t>520 (122-1147)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en-US" sz="1500" dirty="0" smtClean="0"/>
                        <a:t>575 (157-1430)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en-US" sz="1500" dirty="0" smtClean="0"/>
                        <a:t>636 (262-1470)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923">
                <a:tc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</a:pPr>
                      <a:r>
                        <a:rPr lang="en-US" sz="1500" dirty="0" smtClean="0"/>
                        <a:t>HIV-1</a:t>
                      </a:r>
                      <a:r>
                        <a:rPr lang="en-US" sz="1500" baseline="0" dirty="0" smtClean="0"/>
                        <a:t> RNA &lt;50 copies/ml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en-US" sz="1500" dirty="0" smtClean="0"/>
                        <a:t>94/100</a:t>
                      </a:r>
                      <a:r>
                        <a:rPr lang="en-US" sz="1500" baseline="0" dirty="0" smtClean="0"/>
                        <a:t> (94%)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en-US" sz="1500" dirty="0" smtClean="0"/>
                        <a:t>45/48 (94%)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00"/>
                        </a:lnSpc>
                      </a:pPr>
                      <a:r>
                        <a:rPr lang="en-US" sz="1500" dirty="0" smtClean="0"/>
                        <a:t>47/49 (96%)</a:t>
                      </a:r>
                      <a:endParaRPr lang="en-US" sz="1500" dirty="0"/>
                    </a:p>
                  </a:txBody>
                  <a:tcPr anchor="ctr"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90343">
                <a:tc>
                  <a:txBody>
                    <a:bodyPr/>
                    <a:lstStyle/>
                    <a:p>
                      <a:pPr>
                        <a:lnSpc>
                          <a:spcPts val="2100"/>
                        </a:lnSpc>
                        <a:spcBef>
                          <a:spcPts val="300"/>
                        </a:spcBef>
                      </a:pPr>
                      <a:r>
                        <a:rPr lang="en-US" sz="1500" dirty="0" smtClean="0"/>
                        <a:t>Antiretroviral treatment, %</a:t>
                      </a:r>
                    </a:p>
                    <a:p>
                      <a:pPr marL="227013" indent="0">
                        <a:lnSpc>
                          <a:spcPts val="2100"/>
                        </a:lnSpc>
                        <a:spcBef>
                          <a:spcPts val="300"/>
                        </a:spcBef>
                      </a:pPr>
                      <a:r>
                        <a:rPr lang="en-US" sz="1500" dirty="0" smtClean="0"/>
                        <a:t>Darunavir-ritonavir</a:t>
                      </a:r>
                    </a:p>
                    <a:p>
                      <a:pPr marL="227013" indent="0">
                        <a:lnSpc>
                          <a:spcPts val="2100"/>
                        </a:lnSpc>
                        <a:spcBef>
                          <a:spcPts val="300"/>
                        </a:spcBef>
                      </a:pPr>
                      <a:r>
                        <a:rPr lang="en-US" sz="1500" dirty="0" smtClean="0"/>
                        <a:t>Atazanavir-ritonavir</a:t>
                      </a:r>
                    </a:p>
                    <a:p>
                      <a:pPr marL="227013" indent="0">
                        <a:lnSpc>
                          <a:spcPts val="2100"/>
                        </a:lnSpc>
                        <a:spcBef>
                          <a:spcPts val="300"/>
                        </a:spcBef>
                      </a:pPr>
                      <a:r>
                        <a:rPr lang="en-US" sz="1500" dirty="0" smtClean="0"/>
                        <a:t>Lopinavir-ritonavir</a:t>
                      </a:r>
                    </a:p>
                    <a:p>
                      <a:pPr marL="227013" indent="0">
                        <a:lnSpc>
                          <a:spcPts val="2100"/>
                        </a:lnSpc>
                        <a:spcBef>
                          <a:spcPts val="300"/>
                        </a:spcBef>
                      </a:pPr>
                      <a:r>
                        <a:rPr lang="en-US" sz="1500" dirty="0" smtClean="0"/>
                        <a:t>Efavirenz</a:t>
                      </a:r>
                    </a:p>
                    <a:p>
                      <a:pPr marL="227013" indent="0">
                        <a:lnSpc>
                          <a:spcPts val="2100"/>
                        </a:lnSpc>
                        <a:spcBef>
                          <a:spcPts val="300"/>
                        </a:spcBef>
                      </a:pPr>
                      <a:r>
                        <a:rPr lang="en-US" sz="1500" dirty="0" smtClean="0"/>
                        <a:t>Nevirapine</a:t>
                      </a:r>
                    </a:p>
                    <a:p>
                      <a:pPr marL="227013" indent="0">
                        <a:lnSpc>
                          <a:spcPts val="2100"/>
                        </a:lnSpc>
                        <a:spcBef>
                          <a:spcPts val="300"/>
                        </a:spcBef>
                      </a:pPr>
                      <a:r>
                        <a:rPr lang="en-US" sz="1500" dirty="0" smtClean="0"/>
                        <a:t>Rilpivirine</a:t>
                      </a:r>
                    </a:p>
                    <a:p>
                      <a:pPr marL="227013" indent="0">
                        <a:lnSpc>
                          <a:spcPts val="2100"/>
                        </a:lnSpc>
                        <a:spcBef>
                          <a:spcPts val="300"/>
                        </a:spcBef>
                      </a:pPr>
                      <a:r>
                        <a:rPr lang="en-US" sz="1500" dirty="0" smtClean="0"/>
                        <a:t>Raltegravir</a:t>
                      </a:r>
                    </a:p>
                    <a:p>
                      <a:pPr marL="227013" indent="0">
                        <a:lnSpc>
                          <a:spcPts val="2100"/>
                        </a:lnSpc>
                        <a:spcBef>
                          <a:spcPts val="300"/>
                        </a:spcBef>
                      </a:pPr>
                      <a:r>
                        <a:rPr lang="en-US" sz="1500" dirty="0" smtClean="0"/>
                        <a:t>Dolutegravir</a:t>
                      </a:r>
                    </a:p>
                    <a:p>
                      <a:pPr marL="227013" indent="0">
                        <a:lnSpc>
                          <a:spcPts val="2100"/>
                        </a:lnSpc>
                        <a:spcBef>
                          <a:spcPts val="300"/>
                        </a:spcBef>
                      </a:pPr>
                      <a:r>
                        <a:rPr lang="en-US" sz="1500" dirty="0" smtClean="0"/>
                        <a:t>Nucleoside</a:t>
                      </a:r>
                      <a:r>
                        <a:rPr lang="en-US" sz="1500" baseline="0" dirty="0" smtClean="0"/>
                        <a:t> RTI only</a:t>
                      </a:r>
                      <a:endParaRPr lang="en-US" sz="1500" dirty="0"/>
                    </a:p>
                  </a:txBody>
                  <a:tcPr anchor="ctr">
                    <a:lnL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00"/>
                        </a:lnSpc>
                        <a:spcBef>
                          <a:spcPts val="300"/>
                        </a:spcBef>
                      </a:pPr>
                      <a:r>
                        <a:rPr lang="en-US" sz="1500" dirty="0" smtClean="0"/>
                        <a:t>Total</a:t>
                      </a:r>
                      <a:r>
                        <a:rPr lang="en-US" sz="1500" baseline="0" dirty="0" smtClean="0"/>
                        <a:t> 99%</a:t>
                      </a:r>
                    </a:p>
                    <a:p>
                      <a:pPr algn="ctr">
                        <a:lnSpc>
                          <a:spcPts val="2100"/>
                        </a:lnSpc>
                        <a:spcBef>
                          <a:spcPts val="300"/>
                        </a:spcBef>
                      </a:pPr>
                      <a:r>
                        <a:rPr lang="en-US" sz="1500" baseline="0" dirty="0" smtClean="0"/>
                        <a:t>19%</a:t>
                      </a:r>
                    </a:p>
                    <a:p>
                      <a:pPr algn="ctr">
                        <a:lnSpc>
                          <a:spcPts val="2100"/>
                        </a:lnSpc>
                        <a:spcBef>
                          <a:spcPts val="300"/>
                        </a:spcBef>
                      </a:pPr>
                      <a:r>
                        <a:rPr lang="en-US" sz="1500" baseline="0" dirty="0" smtClean="0"/>
                        <a:t>19%</a:t>
                      </a:r>
                    </a:p>
                    <a:p>
                      <a:pPr algn="ctr">
                        <a:lnSpc>
                          <a:spcPts val="2100"/>
                        </a:lnSpc>
                        <a:spcBef>
                          <a:spcPts val="300"/>
                        </a:spcBef>
                      </a:pPr>
                      <a:r>
                        <a:rPr lang="en-US" sz="1500" baseline="0" dirty="0" smtClean="0"/>
                        <a:t>9%</a:t>
                      </a:r>
                    </a:p>
                    <a:p>
                      <a:pPr algn="ctr">
                        <a:lnSpc>
                          <a:spcPts val="2100"/>
                        </a:lnSpc>
                        <a:spcBef>
                          <a:spcPts val="300"/>
                        </a:spcBef>
                      </a:pPr>
                      <a:r>
                        <a:rPr lang="en-US" sz="1500" baseline="0" dirty="0" smtClean="0"/>
                        <a:t>18%</a:t>
                      </a:r>
                    </a:p>
                    <a:p>
                      <a:pPr algn="ctr">
                        <a:lnSpc>
                          <a:spcPts val="2100"/>
                        </a:lnSpc>
                        <a:spcBef>
                          <a:spcPts val="300"/>
                        </a:spcBef>
                      </a:pPr>
                      <a:r>
                        <a:rPr lang="en-US" sz="1500" baseline="0" dirty="0" smtClean="0"/>
                        <a:t>5%</a:t>
                      </a:r>
                    </a:p>
                    <a:p>
                      <a:pPr algn="ctr">
                        <a:lnSpc>
                          <a:spcPts val="2100"/>
                        </a:lnSpc>
                        <a:spcBef>
                          <a:spcPts val="300"/>
                        </a:spcBef>
                      </a:pPr>
                      <a:r>
                        <a:rPr lang="en-US" sz="1500" baseline="0" dirty="0" smtClean="0"/>
                        <a:t>5%</a:t>
                      </a:r>
                    </a:p>
                    <a:p>
                      <a:pPr algn="ctr">
                        <a:lnSpc>
                          <a:spcPts val="2100"/>
                        </a:lnSpc>
                        <a:spcBef>
                          <a:spcPts val="300"/>
                        </a:spcBef>
                      </a:pPr>
                      <a:r>
                        <a:rPr lang="en-US" sz="1500" baseline="0" dirty="0" smtClean="0"/>
                        <a:t>22%</a:t>
                      </a:r>
                    </a:p>
                    <a:p>
                      <a:pPr algn="ctr">
                        <a:lnSpc>
                          <a:spcPts val="2100"/>
                        </a:lnSpc>
                        <a:spcBef>
                          <a:spcPts val="300"/>
                        </a:spcBef>
                      </a:pPr>
                      <a:r>
                        <a:rPr lang="en-US" sz="1500" baseline="0" dirty="0" smtClean="0"/>
                        <a:t>3%</a:t>
                      </a:r>
                    </a:p>
                    <a:p>
                      <a:pPr algn="ctr">
                        <a:lnSpc>
                          <a:spcPts val="2100"/>
                        </a:lnSpc>
                        <a:spcBef>
                          <a:spcPts val="300"/>
                        </a:spcBef>
                      </a:pPr>
                      <a:r>
                        <a:rPr lang="en-US" sz="1500" baseline="0" dirty="0" smtClean="0"/>
                        <a:t>0</a:t>
                      </a:r>
                      <a:endParaRPr lang="en-US" sz="1500" dirty="0" smtClean="0"/>
                    </a:p>
                  </a:txBody>
                  <a:tcPr anchor="ctr"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00"/>
                        </a:lnSpc>
                        <a:spcBef>
                          <a:spcPts val="300"/>
                        </a:spcBef>
                      </a:pPr>
                      <a:r>
                        <a:rPr lang="en-US" sz="1500" dirty="0" smtClean="0"/>
                        <a:t>Total</a:t>
                      </a:r>
                      <a:r>
                        <a:rPr lang="en-US" sz="1500" baseline="0" dirty="0" smtClean="0"/>
                        <a:t> 96%</a:t>
                      </a:r>
                    </a:p>
                    <a:p>
                      <a:pPr algn="ctr">
                        <a:lnSpc>
                          <a:spcPts val="2100"/>
                        </a:lnSpc>
                        <a:spcBef>
                          <a:spcPts val="300"/>
                        </a:spcBef>
                      </a:pPr>
                      <a:r>
                        <a:rPr lang="en-US" sz="1500" baseline="0" dirty="0" smtClean="0"/>
                        <a:t>44%</a:t>
                      </a:r>
                    </a:p>
                    <a:p>
                      <a:pPr algn="ctr">
                        <a:lnSpc>
                          <a:spcPts val="2100"/>
                        </a:lnSpc>
                        <a:spcBef>
                          <a:spcPts val="300"/>
                        </a:spcBef>
                      </a:pPr>
                      <a:r>
                        <a:rPr lang="en-US" sz="1500" baseline="0" dirty="0" smtClean="0"/>
                        <a:t>10%</a:t>
                      </a:r>
                    </a:p>
                    <a:p>
                      <a:pPr algn="ctr">
                        <a:lnSpc>
                          <a:spcPts val="2100"/>
                        </a:lnSpc>
                        <a:spcBef>
                          <a:spcPts val="300"/>
                        </a:spcBef>
                      </a:pPr>
                      <a:r>
                        <a:rPr lang="en-US" sz="1500" baseline="0" dirty="0" smtClean="0"/>
                        <a:t>6%</a:t>
                      </a:r>
                    </a:p>
                    <a:p>
                      <a:pPr algn="ctr">
                        <a:lnSpc>
                          <a:spcPts val="2100"/>
                        </a:lnSpc>
                        <a:spcBef>
                          <a:spcPts val="300"/>
                        </a:spcBef>
                      </a:pPr>
                      <a:r>
                        <a:rPr lang="en-US" sz="1500" baseline="0" dirty="0" smtClean="0"/>
                        <a:t>17%</a:t>
                      </a:r>
                    </a:p>
                    <a:p>
                      <a:pPr algn="ctr">
                        <a:lnSpc>
                          <a:spcPts val="2100"/>
                        </a:lnSpc>
                        <a:spcBef>
                          <a:spcPts val="300"/>
                        </a:spcBef>
                      </a:pPr>
                      <a:r>
                        <a:rPr lang="en-US" sz="1500" baseline="0" dirty="0" smtClean="0"/>
                        <a:t>2%</a:t>
                      </a:r>
                    </a:p>
                    <a:p>
                      <a:pPr algn="ctr">
                        <a:lnSpc>
                          <a:spcPts val="2100"/>
                        </a:lnSpc>
                        <a:spcBef>
                          <a:spcPts val="300"/>
                        </a:spcBef>
                      </a:pPr>
                      <a:r>
                        <a:rPr lang="en-US" sz="1500" baseline="0" dirty="0" smtClean="0"/>
                        <a:t>2%</a:t>
                      </a:r>
                    </a:p>
                    <a:p>
                      <a:pPr algn="ctr">
                        <a:lnSpc>
                          <a:spcPts val="2100"/>
                        </a:lnSpc>
                        <a:spcBef>
                          <a:spcPts val="300"/>
                        </a:spcBef>
                      </a:pPr>
                      <a:r>
                        <a:rPr lang="en-US" sz="1500" baseline="0" dirty="0" smtClean="0"/>
                        <a:t>17%</a:t>
                      </a:r>
                    </a:p>
                    <a:p>
                      <a:pPr algn="ctr">
                        <a:lnSpc>
                          <a:spcPts val="2100"/>
                        </a:lnSpc>
                        <a:spcBef>
                          <a:spcPts val="300"/>
                        </a:spcBef>
                      </a:pPr>
                      <a:r>
                        <a:rPr lang="en-US" sz="1500" baseline="0" dirty="0" smtClean="0"/>
                        <a:t>2%</a:t>
                      </a:r>
                    </a:p>
                    <a:p>
                      <a:pPr algn="ctr">
                        <a:lnSpc>
                          <a:spcPts val="2100"/>
                        </a:lnSpc>
                        <a:spcBef>
                          <a:spcPts val="300"/>
                        </a:spcBef>
                      </a:pPr>
                      <a:r>
                        <a:rPr lang="en-US" sz="1500" baseline="0" dirty="0" smtClean="0"/>
                        <a:t>0</a:t>
                      </a:r>
                    </a:p>
                  </a:txBody>
                  <a:tcPr anchor="ctr"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00"/>
                        </a:lnSpc>
                        <a:spcBef>
                          <a:spcPts val="300"/>
                        </a:spcBef>
                      </a:pPr>
                      <a:r>
                        <a:rPr lang="en-US" sz="1500" dirty="0" smtClean="0"/>
                        <a:t>Total 98%</a:t>
                      </a:r>
                    </a:p>
                    <a:p>
                      <a:pPr algn="ctr">
                        <a:lnSpc>
                          <a:spcPts val="2100"/>
                        </a:lnSpc>
                        <a:spcBef>
                          <a:spcPts val="300"/>
                        </a:spcBef>
                      </a:pPr>
                      <a:r>
                        <a:rPr lang="en-US" sz="1500" dirty="0" smtClean="0"/>
                        <a:t>22%</a:t>
                      </a:r>
                    </a:p>
                    <a:p>
                      <a:pPr algn="ctr">
                        <a:lnSpc>
                          <a:spcPts val="2100"/>
                        </a:lnSpc>
                        <a:spcBef>
                          <a:spcPts val="300"/>
                        </a:spcBef>
                      </a:pPr>
                      <a:r>
                        <a:rPr lang="en-US" sz="1500" dirty="0" smtClean="0"/>
                        <a:t>24%</a:t>
                      </a:r>
                    </a:p>
                    <a:p>
                      <a:pPr algn="ctr">
                        <a:lnSpc>
                          <a:spcPts val="2100"/>
                        </a:lnSpc>
                        <a:spcBef>
                          <a:spcPts val="300"/>
                        </a:spcBef>
                      </a:pPr>
                      <a:r>
                        <a:rPr lang="en-US" sz="1500" dirty="0" smtClean="0"/>
                        <a:t>0</a:t>
                      </a:r>
                    </a:p>
                    <a:p>
                      <a:pPr algn="ctr">
                        <a:lnSpc>
                          <a:spcPts val="2100"/>
                        </a:lnSpc>
                        <a:spcBef>
                          <a:spcPts val="300"/>
                        </a:spcBef>
                      </a:pPr>
                      <a:r>
                        <a:rPr lang="en-US" sz="1500" dirty="0" smtClean="0"/>
                        <a:t>16%</a:t>
                      </a:r>
                    </a:p>
                    <a:p>
                      <a:pPr algn="ctr">
                        <a:lnSpc>
                          <a:spcPts val="2100"/>
                        </a:lnSpc>
                        <a:spcBef>
                          <a:spcPts val="300"/>
                        </a:spcBef>
                      </a:pPr>
                      <a:r>
                        <a:rPr lang="en-US" sz="1500" dirty="0" smtClean="0"/>
                        <a:t>6%</a:t>
                      </a:r>
                    </a:p>
                    <a:p>
                      <a:pPr algn="ctr">
                        <a:lnSpc>
                          <a:spcPts val="2100"/>
                        </a:lnSpc>
                        <a:spcBef>
                          <a:spcPts val="300"/>
                        </a:spcBef>
                      </a:pPr>
                      <a:r>
                        <a:rPr lang="en-US" sz="1500" dirty="0" smtClean="0"/>
                        <a:t>2%</a:t>
                      </a:r>
                    </a:p>
                    <a:p>
                      <a:pPr algn="ctr">
                        <a:lnSpc>
                          <a:spcPts val="2100"/>
                        </a:lnSpc>
                        <a:spcBef>
                          <a:spcPts val="300"/>
                        </a:spcBef>
                      </a:pPr>
                      <a:r>
                        <a:rPr lang="en-US" sz="1500" dirty="0" smtClean="0"/>
                        <a:t>20%</a:t>
                      </a:r>
                    </a:p>
                    <a:p>
                      <a:pPr algn="ctr">
                        <a:lnSpc>
                          <a:spcPts val="2100"/>
                        </a:lnSpc>
                        <a:spcBef>
                          <a:spcPts val="300"/>
                        </a:spcBef>
                      </a:pPr>
                      <a:r>
                        <a:rPr lang="en-US" sz="1500" dirty="0" smtClean="0"/>
                        <a:t>8%</a:t>
                      </a:r>
                    </a:p>
                    <a:p>
                      <a:pPr algn="ctr">
                        <a:lnSpc>
                          <a:spcPts val="2100"/>
                        </a:lnSpc>
                        <a:spcBef>
                          <a:spcPts val="300"/>
                        </a:spcBef>
                      </a:pPr>
                      <a:r>
                        <a:rPr lang="en-US" sz="1500" dirty="0" smtClean="0"/>
                        <a:t>4%</a:t>
                      </a:r>
                    </a:p>
                  </a:txBody>
                  <a:tcPr anchor="ctr">
                    <a:lnR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23850" y="304800"/>
            <a:ext cx="8515350" cy="990600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 + Sofosbuvir for HCV GT 1-4 and HIV Coinfection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400" dirty="0"/>
              <a:t>ALLY-2 Trial</a:t>
            </a: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>: </a:t>
            </a:r>
            <a:r>
              <a:rPr lang="en-US" sz="2400" dirty="0" smtClean="0"/>
              <a:t>HIV Characteristics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8471276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 + Sofosbuvir for HCV GT 1-4 and HIV Coinfection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400" dirty="0"/>
              <a:t>ALLY-2 Trial</a:t>
            </a: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>:</a:t>
            </a:r>
            <a:r>
              <a:rPr lang="en-US" sz="2400" dirty="0" smtClean="0"/>
              <a:t> Results for Genotype 1</a:t>
            </a:r>
            <a:endParaRPr lang="en-US" sz="24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SVR12, Genotype 1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Wyles DL, et al. N Engl J Med. 2015;373:714-25.</a:t>
            </a:r>
          </a:p>
        </p:txBody>
      </p:sp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-5104" y="6083943"/>
            <a:ext cx="9162288" cy="274317"/>
          </a:xfrm>
          <a:prstGeom prst="rect">
            <a:avLst/>
          </a:prstGeom>
          <a:solidFill>
            <a:srgbClr val="F2F2F2"/>
          </a:solidFill>
          <a:ln w="12700">
            <a:noFill/>
            <a:miter lim="800000"/>
            <a:headEnd/>
            <a:tailEnd/>
          </a:ln>
        </p:spPr>
        <p:txBody>
          <a:bodyPr lIns="365760" tIns="45431" rIns="92486" bIns="45431" anchor="ctr">
            <a:prstTxWarp prst="textNoShape">
              <a:avLst/>
            </a:prstTxWarp>
          </a:bodyPr>
          <a:lstStyle/>
          <a:p>
            <a:r>
              <a:rPr lang="en-US" sz="1200" dirty="0" smtClean="0">
                <a:latin typeface="Arial"/>
                <a:cs typeface="Arial"/>
              </a:rPr>
              <a:t>Abbreviations: DCV = daclatasvir; SOF = sofosbuvir</a:t>
            </a:r>
            <a:endParaRPr lang="en-US" sz="1200" dirty="0">
              <a:latin typeface="Arial"/>
              <a:cs typeface="Arial"/>
            </a:endParaRPr>
          </a:p>
        </p:txBody>
      </p:sp>
      <p:graphicFrame>
        <p:nvGraphicFramePr>
          <p:cNvPr id="15" name="Chart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2275123"/>
              </p:ext>
            </p:extLst>
          </p:nvPr>
        </p:nvGraphicFramePr>
        <p:xfrm>
          <a:off x="458666" y="1828800"/>
          <a:ext cx="8223494" cy="41727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Rectangle 15"/>
          <p:cNvSpPr/>
          <p:nvPr/>
        </p:nvSpPr>
        <p:spPr>
          <a:xfrm>
            <a:off x="2140133" y="4923404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>
                <a:solidFill>
                  <a:schemeClr val="bg1"/>
                </a:solidFill>
              </a:rPr>
              <a:t>80/83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67193" y="4910952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>
                <a:solidFill>
                  <a:schemeClr val="bg1"/>
                </a:solidFill>
              </a:rPr>
              <a:t>31/41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940733" y="4910952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>
                <a:solidFill>
                  <a:schemeClr val="bg1"/>
                </a:solidFill>
              </a:rPr>
              <a:t>43/44</a:t>
            </a:r>
          </a:p>
        </p:txBody>
      </p:sp>
    </p:spTree>
    <p:extLst>
      <p:ext uri="{BB962C8B-B14F-4D97-AF65-F5344CB8AC3E}">
        <p14:creationId xmlns:p14="http://schemas.microsoft.com/office/powerpoint/2010/main" val="258283826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 + Sofosbuvir for HCV GT 1-4 and HIV Coinfection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400" dirty="0"/>
              <a:t>ALLY-2 Trial</a:t>
            </a: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>:</a:t>
            </a:r>
            <a:r>
              <a:rPr lang="en-US" sz="2400" dirty="0" smtClean="0"/>
              <a:t> </a:t>
            </a:r>
            <a:r>
              <a:rPr lang="en-US" sz="2400" dirty="0"/>
              <a:t>Results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>
          <a:xfrm>
            <a:off x="-18191" y="1371600"/>
            <a:ext cx="9144000" cy="359663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SVR12, Genotype 1 and subtypes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Wyles DL, et al. N Engl J Med. 2015;373:714-25.</a:t>
            </a:r>
          </a:p>
        </p:txBody>
      </p:sp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-5104" y="6004563"/>
            <a:ext cx="9162288" cy="320037"/>
          </a:xfrm>
          <a:prstGeom prst="rect">
            <a:avLst/>
          </a:prstGeom>
          <a:solidFill>
            <a:srgbClr val="F2F2F2"/>
          </a:solidFill>
          <a:ln w="12700">
            <a:noFill/>
            <a:miter lim="800000"/>
            <a:headEnd/>
            <a:tailEnd/>
          </a:ln>
        </p:spPr>
        <p:txBody>
          <a:bodyPr lIns="365760" tIns="45431" rIns="92486" bIns="45431" anchor="ctr">
            <a:prstTxWarp prst="textNoShape">
              <a:avLst/>
            </a:prstTxWarp>
          </a:bodyPr>
          <a:lstStyle/>
          <a:p>
            <a:r>
              <a:rPr lang="en-US" sz="1200" dirty="0">
                <a:latin typeface="Arial"/>
                <a:cs typeface="Arial"/>
              </a:rPr>
              <a:t>n</a:t>
            </a:r>
            <a:r>
              <a:rPr lang="en-US" sz="1200" dirty="0" smtClean="0">
                <a:latin typeface="Arial"/>
                <a:cs typeface="Arial"/>
              </a:rPr>
              <a:t>=11 had missing or inconclusive findings for cirrhosis &amp; not included in denominators</a:t>
            </a:r>
            <a:endParaRPr lang="en-US" sz="1200" dirty="0">
              <a:latin typeface="Arial"/>
              <a:cs typeface="Arial"/>
            </a:endParaRPr>
          </a:p>
        </p:txBody>
      </p:sp>
      <p:graphicFrame>
        <p:nvGraphicFramePr>
          <p:cNvPr id="15" name="Chart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5447003"/>
              </p:ext>
            </p:extLst>
          </p:nvPr>
        </p:nvGraphicFramePr>
        <p:xfrm>
          <a:off x="654964" y="1831980"/>
          <a:ext cx="8223857" cy="41116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Rectangle 15"/>
          <p:cNvSpPr/>
          <p:nvPr/>
        </p:nvSpPr>
        <p:spPr>
          <a:xfrm>
            <a:off x="1837397" y="5041652"/>
            <a:ext cx="68536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80/83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461080" y="5029200"/>
            <a:ext cx="68536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31/41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093360" y="5029200"/>
            <a:ext cx="68536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43/44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249937" y="5041652"/>
            <a:ext cx="68536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68/71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873620" y="5029200"/>
            <a:ext cx="68536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28/35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494560" y="5029200"/>
            <a:ext cx="68536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32/33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668837" y="5041652"/>
            <a:ext cx="68536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12/12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292520" y="5029200"/>
            <a:ext cx="68536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3/6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924800" y="5029200"/>
            <a:ext cx="685363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11/11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305775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 + Sofosbuvir for HCV GT 1-4 and HIV Coinfection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400" dirty="0"/>
              <a:t>ALLY-2 Trial</a:t>
            </a: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>:</a:t>
            </a:r>
            <a:r>
              <a:rPr lang="en-US" sz="2400" dirty="0" smtClean="0"/>
              <a:t> Results for Genotype 1</a:t>
            </a:r>
            <a:endParaRPr lang="en-US" sz="24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SVR12, Genotype 1, by Liver Status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Wyles DL, et al. N Engl J Med. 2015;373:714-25.</a:t>
            </a:r>
          </a:p>
        </p:txBody>
      </p:sp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-5104" y="6083942"/>
            <a:ext cx="9162288" cy="32003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</p:spPr>
        <p:txBody>
          <a:bodyPr lIns="365760" tIns="45431" rIns="92486" bIns="45431" anchor="ctr">
            <a:prstTxWarp prst="textNoShape">
              <a:avLst/>
            </a:prstTxWarp>
          </a:bodyPr>
          <a:lstStyle/>
          <a:p>
            <a:r>
              <a:rPr lang="en-US" sz="1200" dirty="0" smtClean="0">
                <a:latin typeface="Arial"/>
                <a:cs typeface="Arial"/>
              </a:rPr>
              <a:t>Abbreviations: DCV = daclatasvir; SOF = sofosbuvir</a:t>
            </a:r>
            <a:endParaRPr lang="en-US" sz="1200" dirty="0">
              <a:latin typeface="Arial"/>
              <a:cs typeface="Arial"/>
            </a:endParaRPr>
          </a:p>
        </p:txBody>
      </p:sp>
      <p:graphicFrame>
        <p:nvGraphicFramePr>
          <p:cNvPr id="15" name="Chart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6234163"/>
              </p:ext>
            </p:extLst>
          </p:nvPr>
        </p:nvGraphicFramePr>
        <p:xfrm>
          <a:off x="458666" y="1828800"/>
          <a:ext cx="8223494" cy="41727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Rectangle 15"/>
          <p:cNvSpPr/>
          <p:nvPr/>
        </p:nvSpPr>
        <p:spPr>
          <a:xfrm>
            <a:off x="1797960" y="4923404"/>
            <a:ext cx="78594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70/72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590800" y="4923404"/>
            <a:ext cx="78594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8/9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177439" y="4923404"/>
            <a:ext cx="78594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28/36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970279" y="4923404"/>
            <a:ext cx="78594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2/4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564540" y="4923404"/>
            <a:ext cx="78594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28/28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357380" y="4923404"/>
            <a:ext cx="78594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12/13</a:t>
            </a:r>
          </a:p>
        </p:txBody>
      </p:sp>
    </p:spTree>
    <p:extLst>
      <p:ext uri="{BB962C8B-B14F-4D97-AF65-F5344CB8AC3E}">
        <p14:creationId xmlns:p14="http://schemas.microsoft.com/office/powerpoint/2010/main" val="161835387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Daclatasvir + Sofosbuvir for HCV GT 1-4 and HIV Coinfection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</a:rPr>
            </a:br>
            <a:r>
              <a:rPr lang="en-US" sz="2400" dirty="0"/>
              <a:t>ALLY-2 Trial</a:t>
            </a: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>:</a:t>
            </a:r>
            <a:r>
              <a:rPr lang="en-US" sz="2400" dirty="0" smtClean="0"/>
              <a:t> Results for Genotype 2</a:t>
            </a:r>
            <a:endParaRPr lang="en-US" sz="24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SVR12, Genotype 2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Wyles DL, et al. N Engl J Med. 2015;373:714-25.</a:t>
            </a:r>
          </a:p>
        </p:txBody>
      </p:sp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-5104" y="6083943"/>
            <a:ext cx="9162288" cy="27431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</p:spPr>
        <p:txBody>
          <a:bodyPr lIns="365760" tIns="45431" rIns="92486" bIns="45431" anchor="ctr">
            <a:prstTxWarp prst="textNoShape">
              <a:avLst/>
            </a:prstTxWarp>
          </a:bodyPr>
          <a:lstStyle/>
          <a:p>
            <a:r>
              <a:rPr lang="en-US" sz="1200" dirty="0" smtClean="0">
                <a:latin typeface="Arial"/>
                <a:cs typeface="Arial"/>
              </a:rPr>
              <a:t>Abbreviations: DCV = daclatasvir; SOF = sofosbuvir</a:t>
            </a:r>
            <a:endParaRPr lang="en-US" sz="1200" dirty="0">
              <a:latin typeface="Arial"/>
              <a:cs typeface="Arial"/>
            </a:endParaRPr>
          </a:p>
        </p:txBody>
      </p:sp>
      <p:graphicFrame>
        <p:nvGraphicFramePr>
          <p:cNvPr id="15" name="Chart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0598272"/>
              </p:ext>
            </p:extLst>
          </p:nvPr>
        </p:nvGraphicFramePr>
        <p:xfrm>
          <a:off x="458666" y="1828800"/>
          <a:ext cx="8223494" cy="41727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Rectangle 15"/>
          <p:cNvSpPr/>
          <p:nvPr/>
        </p:nvSpPr>
        <p:spPr>
          <a:xfrm>
            <a:off x="2140133" y="4923404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11/11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567193" y="4910952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>
                <a:solidFill>
                  <a:schemeClr val="bg1"/>
                </a:solidFill>
              </a:rPr>
              <a:t>5</a:t>
            </a:r>
            <a:r>
              <a:rPr lang="en-US" sz="1600" dirty="0" smtClean="0">
                <a:solidFill>
                  <a:schemeClr val="bg1"/>
                </a:solidFill>
              </a:rPr>
              <a:t>/6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40733" y="4910952"/>
            <a:ext cx="831667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2/2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6980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ETC_Master_Template_061510">
  <a:themeElements>
    <a:clrScheme name="NWAETC Final">
      <a:dk1>
        <a:srgbClr val="000000"/>
      </a:dk1>
      <a:lt1>
        <a:sysClr val="window" lastClr="FFFFFF"/>
      </a:lt1>
      <a:dk2>
        <a:srgbClr val="001D48"/>
      </a:dk2>
      <a:lt2>
        <a:srgbClr val="003A78"/>
      </a:lt2>
      <a:accent1>
        <a:srgbClr val="326496"/>
      </a:accent1>
      <a:accent2>
        <a:srgbClr val="718E25"/>
      </a:accent2>
      <a:accent3>
        <a:srgbClr val="D8D8D8"/>
      </a:accent3>
      <a:accent4>
        <a:srgbClr val="6E4B7D"/>
      </a:accent4>
      <a:accent5>
        <a:srgbClr val="B59452"/>
      </a:accent5>
      <a:accent6>
        <a:srgbClr val="963232"/>
      </a:accent6>
      <a:hlink>
        <a:srgbClr val="3973AD"/>
      </a:hlink>
      <a:folHlink>
        <a:srgbClr val="81AE2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AETC_Master_Template_061510.potx</Template>
  <TotalTime>61748</TotalTime>
  <Words>883</Words>
  <Application>Microsoft Office PowerPoint</Application>
  <PresentationFormat>On-screen Show (4:3)</PresentationFormat>
  <Paragraphs>226</Paragraphs>
  <Slides>13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ＭＳ Ｐゴシック</vt:lpstr>
      <vt:lpstr>Arial</vt:lpstr>
      <vt:lpstr>Geneva</vt:lpstr>
      <vt:lpstr>Myriad Pro</vt:lpstr>
      <vt:lpstr>Times New Roman</vt:lpstr>
      <vt:lpstr>Wingdings</vt:lpstr>
      <vt:lpstr>AETC_Master_Template_061510</vt:lpstr>
      <vt:lpstr>Daclatasvir + Sofosbuvir in HCV GT 1-4 and HIV Coinfection ALLY-2 Study</vt:lpstr>
      <vt:lpstr>Daclatasvir + Sofosbuvir for HCV GT 1-4 and HIV Coinfection ALLY-2 Trial: Study Features</vt:lpstr>
      <vt:lpstr>Daclatasvir + Sofosbuvir for HCV GT 1-4 and HIV Coinfection ALLY-2 Trial: Design</vt:lpstr>
      <vt:lpstr>Daclatasvir + Sofosbuvir for HCV GT 1-4 and HIV Coinfection ALLY-2 Trial: Patient Characteristics</vt:lpstr>
      <vt:lpstr>Daclatasvir + Sofosbuvir for HCV GT 1-4 and HIV Coinfection ALLY-2 Trial: HIV Characteristics</vt:lpstr>
      <vt:lpstr>Daclatasvir + Sofosbuvir for HCV GT 1-4 and HIV Coinfection ALLY-2 Trial: Results for Genotype 1</vt:lpstr>
      <vt:lpstr>Daclatasvir + Sofosbuvir for HCV GT 1-4 and HIV Coinfection ALLY-2 Trial: Results</vt:lpstr>
      <vt:lpstr>Daclatasvir + Sofosbuvir for HCV GT 1-4 and HIV Coinfection ALLY-2 Trial: Results for Genotype 1</vt:lpstr>
      <vt:lpstr>Daclatasvir + Sofosbuvir for HCV GT 1-4 and HIV Coinfection ALLY-2 Trial: Results for Genotype 2</vt:lpstr>
      <vt:lpstr>Daclatasvir + Sofosbuvir for HCV GT 1-4 and HIV Coinfection ALLY-2 Trial: Results for Genotype 3</vt:lpstr>
      <vt:lpstr>Daclatasvir + Sofosbuvir for HCV GT 1-4 and HIV Coinfection ALLY-2 Trial: Results for Genotype 4</vt:lpstr>
      <vt:lpstr>Daclatasvir + Sofosbuvir for HCV GT 1-4 and HIV Coinfection ALLY-2 Trial: Conclusion</vt:lpstr>
      <vt:lpstr>PowerPoint Presentation</vt:lpstr>
    </vt:vector>
  </TitlesOfParts>
  <Company>HMC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Spach</dc:creator>
  <cp:lastModifiedBy>Kent Unruh</cp:lastModifiedBy>
  <cp:revision>3001</cp:revision>
  <cp:lastPrinted>2011-04-18T21:48:04Z</cp:lastPrinted>
  <dcterms:created xsi:type="dcterms:W3CDTF">2010-11-28T05:36:22Z</dcterms:created>
  <dcterms:modified xsi:type="dcterms:W3CDTF">2017-03-10T19:55:35Z</dcterms:modified>
</cp:coreProperties>
</file>