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575" r:id="rId2"/>
    <p:sldId id="576" r:id="rId3"/>
    <p:sldId id="456" r:id="rId4"/>
    <p:sldId id="579" r:id="rId5"/>
    <p:sldId id="580" r:id="rId6"/>
    <p:sldId id="637" r:id="rId7"/>
    <p:sldId id="680" r:id="rId8"/>
    <p:sldId id="581" r:id="rId9"/>
    <p:sldId id="612" r:id="rId10"/>
    <p:sldId id="546" r:id="rId11"/>
  </p:sldIdLst>
  <p:sldSz cx="9144000" cy="6858000" type="screen4x3"/>
  <p:notesSz cx="6858000" cy="10287000"/>
  <p:kinsoku lang="ja-JP" invalStChars="、。，．・：；？！゛゜ヽヾゝゞ々ー’”）〕］｝〉》」』】°‰′″℃％ぁぃぅぇぉっゃゅょゎァィゥェォッャュョヮヵヶ!%),.:;?]}｡｣､･ｧｨｩｪｫｬｭｮｯｰﾞﾟ¢" invalEndChars="‘“（〔［｛〈《「『【￥＄$([\{｢£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78">
          <p15:clr>
            <a:srgbClr val="A4A3A4"/>
          </p15:clr>
        </p15:guide>
        <p15:guide id="2" pos="225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4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na Kim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3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EBF2"/>
    <a:srgbClr val="63A8A1"/>
    <a:srgbClr val="44736D"/>
    <a:srgbClr val="718E25"/>
    <a:srgbClr val="8A703B"/>
    <a:srgbClr val="624270"/>
    <a:srgbClr val="586F1D"/>
    <a:srgbClr val="6F6F6F"/>
    <a:srgbClr val="533723"/>
    <a:srgbClr val="3455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napVertSplitter="1">
    <p:restoredLeft sz="16539" autoAdjust="0"/>
    <p:restoredTop sz="94636" autoAdjust="0"/>
  </p:normalViewPr>
  <p:slideViewPr>
    <p:cSldViewPr showGuides="1">
      <p:cViewPr>
        <p:scale>
          <a:sx n="130" d="100"/>
          <a:sy n="130" d="100"/>
        </p:scale>
        <p:origin x="-1856" y="-480"/>
      </p:cViewPr>
      <p:guideLst>
        <p:guide orient="horz" pos="3078"/>
        <p:guide pos="225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howGuides="1">
      <p:cViewPr varScale="1">
        <p:scale>
          <a:sx n="76" d="100"/>
          <a:sy n="76" d="100"/>
        </p:scale>
        <p:origin x="-1416" y="-112"/>
      </p:cViewPr>
      <p:guideLst>
        <p:guide orient="horz" pos="324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1495270122484701"/>
          <c:y val="3.6789549033643502E-2"/>
          <c:w val="0.87636482939632498"/>
          <c:h val="0.726917919350990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olidFill>
              <a:srgbClr val="737373"/>
            </a:solidFill>
            <a:ln w="12700">
              <a:solidFill>
                <a:schemeClr val="tx1"/>
              </a:solidFill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63A8A1"/>
              </a:solidFill>
              <a:ln w="12700">
                <a:solidFill>
                  <a:schemeClr val="tx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1-9CDD-46F2-A843-2B25BC9DA0DF}"/>
              </c:ext>
            </c:extLst>
          </c:dPt>
          <c:dPt>
            <c:idx val="1"/>
            <c:invertIfNegative val="0"/>
            <c:bubble3D val="0"/>
            <c:spPr>
              <a:solidFill>
                <a:srgbClr val="326496"/>
              </a:solidFill>
              <a:ln w="12700">
                <a:solidFill>
                  <a:schemeClr val="tx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3-9CDD-46F2-A843-2B25BC9DA0DF}"/>
              </c:ext>
            </c:extLst>
          </c:dPt>
          <c:dPt>
            <c:idx val="2"/>
            <c:invertIfNegative val="0"/>
            <c:bubble3D val="0"/>
            <c:spPr>
              <a:solidFill>
                <a:srgbClr val="84A82D"/>
              </a:solidFill>
              <a:ln w="12700">
                <a:solidFill>
                  <a:schemeClr val="tx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5-9CDD-46F2-A843-2B25BC9DA0DF}"/>
              </c:ext>
            </c:extLst>
          </c:dPt>
          <c:dPt>
            <c:idx val="3"/>
            <c:invertIfNegative val="0"/>
            <c:bubble3D val="0"/>
            <c:spPr>
              <a:solidFill>
                <a:srgbClr val="AF3838"/>
              </a:solidFill>
              <a:ln w="12700">
                <a:solidFill>
                  <a:schemeClr val="tx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7-9CDD-46F2-A843-2B25BC9DA0DF}"/>
              </c:ext>
            </c:extLst>
          </c:dPt>
          <c:dLbls>
            <c:spPr>
              <a:solidFill>
                <a:srgbClr val="FFFFFF">
                  <a:alpha val="50000"/>
                </a:srgbClr>
              </a:solidFill>
            </c:spPr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Gender</c:v>
                </c:pt>
                <c:pt idx="1">
                  <c:v>Age (Years)</c:v>
                </c:pt>
                <c:pt idx="2">
                  <c:v>HCV RNA</c:v>
                </c:pt>
                <c:pt idx="3">
                  <c:v>IL28B Genotype</c:v>
                </c:pt>
              </c:strCache>
            </c:strRef>
          </c:cat>
          <c:val>
            <c:numRef>
              <c:f>Sheet1!$B$2:$B$5</c:f>
              <c:numCache>
                <c:formatCode>0</c:formatCode>
                <c:ptCount val="4"/>
                <c:pt idx="0">
                  <c:v>86</c:v>
                </c:pt>
                <c:pt idx="1">
                  <c:v>90</c:v>
                </c:pt>
                <c:pt idx="2">
                  <c:v>91</c:v>
                </c:pt>
                <c:pt idx="3">
                  <c:v>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9CDD-46F2-A843-2B25BC9DA0DF}"/>
            </c:ext>
          </c:extLst>
        </c:ser>
        <c:ser>
          <c:idx val="1"/>
          <c:order val="1"/>
          <c:tx>
            <c:v>blank</c:v>
          </c:tx>
          <c:spPr>
            <a:solidFill>
              <a:srgbClr val="434343"/>
            </a:solidFill>
            <a:ln w="12700">
              <a:solidFill>
                <a:srgbClr val="000000"/>
              </a:solidFill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44736D"/>
              </a:solidFill>
              <a:ln w="12700">
                <a:solidFill>
                  <a:srgbClr val="000000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A-9CDD-46F2-A843-2B25BC9DA0DF}"/>
              </c:ext>
            </c:extLst>
          </c:dPt>
          <c:dPt>
            <c:idx val="1"/>
            <c:invertIfNegative val="0"/>
            <c:bubble3D val="0"/>
            <c:spPr>
              <a:solidFill>
                <a:srgbClr val="003A78"/>
              </a:solidFill>
              <a:ln w="12700">
                <a:solidFill>
                  <a:srgbClr val="000000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C-9CDD-46F2-A843-2B25BC9DA0DF}"/>
              </c:ext>
            </c:extLst>
          </c:dPt>
          <c:dPt>
            <c:idx val="2"/>
            <c:invertIfNegative val="0"/>
            <c:bubble3D val="0"/>
            <c:spPr>
              <a:solidFill>
                <a:srgbClr val="718E25">
                  <a:lumMod val="75000"/>
                </a:srgbClr>
              </a:solidFill>
              <a:ln w="12700">
                <a:solidFill>
                  <a:srgbClr val="000000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E-9CDD-46F2-A843-2B25BC9DA0DF}"/>
              </c:ext>
            </c:extLst>
          </c:dPt>
          <c:dPt>
            <c:idx val="3"/>
            <c:invertIfNegative val="0"/>
            <c:bubble3D val="0"/>
            <c:spPr>
              <a:solidFill>
                <a:srgbClr val="712626"/>
              </a:solidFill>
              <a:ln w="12700">
                <a:solidFill>
                  <a:srgbClr val="000000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10-9CDD-46F2-A843-2B25BC9DA0DF}"/>
              </c:ext>
            </c:extLst>
          </c:dPt>
          <c:dLbls>
            <c:spPr>
              <a:solidFill>
                <a:srgbClr val="FFFFFF">
                  <a:alpha val="50000"/>
                </a:srgbClr>
              </a:solidFill>
            </c:spPr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Gender</c:v>
                </c:pt>
                <c:pt idx="1">
                  <c:v>Age (Years)</c:v>
                </c:pt>
                <c:pt idx="2">
                  <c:v>HCV RNA</c:v>
                </c:pt>
                <c:pt idx="3">
                  <c:v>IL28B Genotype</c:v>
                </c:pt>
              </c:strCache>
            </c:strRef>
          </c:cat>
          <c:val>
            <c:numRef>
              <c:f>Sheet1!$C$2:$C$5</c:f>
              <c:numCache>
                <c:formatCode>0</c:formatCode>
                <c:ptCount val="4"/>
                <c:pt idx="0">
                  <c:v>94</c:v>
                </c:pt>
                <c:pt idx="1">
                  <c:v>70</c:v>
                </c:pt>
                <c:pt idx="2">
                  <c:v>88</c:v>
                </c:pt>
                <c:pt idx="3">
                  <c:v>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9CDD-46F2-A843-2B25BC9DA0D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85"/>
        <c:axId val="1810526200"/>
        <c:axId val="1810522376"/>
      </c:barChart>
      <c:catAx>
        <c:axId val="181052620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19050" cap="flat" cmpd="sng" algn="ctr">
            <a:solidFill>
              <a:prstClr val="black"/>
            </a:solidFill>
            <a:prstDash val="solid"/>
            <a:round/>
            <a:headEnd type="none" w="med" len="med"/>
            <a:tailEnd type="none" w="med" len="med"/>
          </a:ln>
        </c:spPr>
        <c:txPr>
          <a:bodyPr/>
          <a:lstStyle/>
          <a:p>
            <a:pPr>
              <a:defRPr sz="1600" b="1" i="0">
                <a:latin typeface="Arial"/>
                <a:cs typeface="Arial"/>
              </a:defRPr>
            </a:pPr>
            <a:endParaRPr lang="en-US"/>
          </a:p>
        </c:txPr>
        <c:crossAx val="1810522376"/>
        <c:crosses val="autoZero"/>
        <c:auto val="1"/>
        <c:lblAlgn val="ctr"/>
        <c:lblOffset val="600"/>
        <c:tickLblSkip val="1"/>
        <c:tickMarkSkip val="1"/>
        <c:noMultiLvlLbl val="0"/>
      </c:catAx>
      <c:valAx>
        <c:axId val="1810522376"/>
        <c:scaling>
          <c:orientation val="minMax"/>
          <c:max val="100"/>
          <c:min val="0"/>
        </c:scaling>
        <c:delete val="0"/>
        <c:axPos val="l"/>
        <c:title>
          <c:tx>
            <c:rich>
              <a:bodyPr/>
              <a:lstStyle/>
              <a:p>
                <a:pPr>
                  <a:defRPr sz="1600">
                    <a:latin typeface="Arial"/>
                    <a:cs typeface="Arial"/>
                  </a:defRPr>
                </a:pPr>
                <a:r>
                  <a:rPr lang="en-US" sz="1600" dirty="0" smtClean="0">
                    <a:latin typeface="Arial"/>
                    <a:cs typeface="Arial"/>
                  </a:rPr>
                  <a:t>SVR12, %</a:t>
                </a:r>
                <a:endParaRPr lang="en-US" sz="1600" dirty="0">
                  <a:latin typeface="Arial"/>
                  <a:cs typeface="Arial"/>
                </a:endParaRPr>
              </a:p>
            </c:rich>
          </c:tx>
          <c:layout>
            <c:manualLayout>
              <c:xMode val="edge"/>
              <c:yMode val="edge"/>
              <c:x val="1.2944983818770199E-2"/>
              <c:y val="0.29090909090909101"/>
            </c:manualLayout>
          </c:layout>
          <c:overlay val="0"/>
        </c:title>
        <c:numFmt formatCode="0" sourceLinked="0"/>
        <c:majorTickMark val="out"/>
        <c:minorTickMark val="none"/>
        <c:tickLblPos val="nextTo"/>
        <c:spPr>
          <a:ln w="19050">
            <a:solidFill>
              <a:schemeClr val="tx1"/>
            </a:solidFill>
          </a:ln>
        </c:spPr>
        <c:txPr>
          <a:bodyPr/>
          <a:lstStyle/>
          <a:p>
            <a:pPr>
              <a:defRPr sz="1600"/>
            </a:pPr>
            <a:endParaRPr lang="en-US"/>
          </a:p>
        </c:txPr>
        <c:crossAx val="1810526200"/>
        <c:crosses val="autoZero"/>
        <c:crossBetween val="between"/>
        <c:majorUnit val="20"/>
        <c:minorUnit val="20"/>
      </c:valAx>
      <c:spPr>
        <a:solidFill>
          <a:srgbClr val="E6EBF2"/>
        </a:solidFill>
        <a:ln w="1905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c:spPr>
    </c:plotArea>
    <c:plotVisOnly val="1"/>
    <c:dispBlanksAs val="gap"/>
    <c:showDLblsOverMax val="0"/>
  </c:chart>
  <c:spPr>
    <a:solidFill>
      <a:srgbClr val="FFFFFF"/>
    </a:solidFill>
    <a:ln w="25400" cap="flat" cmpd="sng" algn="ctr">
      <a:noFill/>
      <a:prstDash val="solid"/>
      <a:round/>
      <a:headEnd type="none" w="med" len="med"/>
      <a:tailEnd type="none" w="med" len="med"/>
    </a:ln>
    <a:effectLst/>
  </c:spPr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1495270122484701"/>
          <c:y val="0.12163793099478699"/>
          <c:w val="0.87636482939632498"/>
          <c:h val="0.7481301437451279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olidFill>
              <a:srgbClr val="59706D"/>
            </a:solidFill>
            <a:ln w="12700">
              <a:solidFill>
                <a:schemeClr val="tx1"/>
              </a:solidFill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7E14-4F37-A0D5-F47E3DFA046A}"/>
              </c:ext>
            </c:extLst>
          </c:dPt>
          <c:dPt>
            <c:idx val="1"/>
            <c:invertIfNegative val="0"/>
            <c:bubble3D val="0"/>
            <c:spPr>
              <a:solidFill>
                <a:srgbClr val="718E25"/>
              </a:solidFill>
              <a:ln w="12700">
                <a:solidFill>
                  <a:schemeClr val="tx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2-7E14-4F37-A0D5-F47E3DFA046A}"/>
              </c:ext>
            </c:extLst>
          </c:dPt>
          <c:dPt>
            <c:idx val="2"/>
            <c:invertIfNegative val="0"/>
            <c:bubble3D val="0"/>
            <c:spPr>
              <a:solidFill>
                <a:srgbClr val="B59452">
                  <a:lumMod val="75000"/>
                </a:srgbClr>
              </a:solidFill>
              <a:ln w="12700">
                <a:solidFill>
                  <a:schemeClr val="tx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4-7E14-4F37-A0D5-F47E3DFA046A}"/>
              </c:ext>
            </c:extLst>
          </c:dPt>
          <c:dLbls>
            <c:numFmt formatCode="0" sourceLinked="0"/>
            <c:spPr>
              <a:solidFill>
                <a:srgbClr val="FFFFFF">
                  <a:alpha val="50000"/>
                </a:srgbClr>
              </a:solidFill>
            </c:spPr>
            <c:txPr>
              <a:bodyPr/>
              <a:lstStyle/>
              <a:p>
                <a:pPr>
                  <a:defRPr sz="1800"/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All Patients</c:v>
                </c:pt>
                <c:pt idx="1">
                  <c:v>Treatment-naïve</c:v>
                </c:pt>
                <c:pt idx="2">
                  <c:v>Treatment-experienced</c:v>
                </c:pt>
              </c:strCache>
            </c:strRef>
          </c:cat>
          <c:val>
            <c:numRef>
              <c:f>Sheet1!$B$2:$B$4</c:f>
              <c:numCache>
                <c:formatCode>0.0</c:formatCode>
                <c:ptCount val="3"/>
                <c:pt idx="0">
                  <c:v>88.8</c:v>
                </c:pt>
                <c:pt idx="1">
                  <c:v>90.1</c:v>
                </c:pt>
                <c:pt idx="2">
                  <c:v>86.3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7E14-4F37-A0D5-F47E3DFA046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85"/>
        <c:axId val="1810291032"/>
        <c:axId val="1810262920"/>
      </c:barChart>
      <c:catAx>
        <c:axId val="181029103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19050" cap="flat" cmpd="sng" algn="ctr">
            <a:solidFill>
              <a:prstClr val="black"/>
            </a:solidFill>
            <a:prstDash val="solid"/>
            <a:round/>
            <a:headEnd type="none" w="med" len="med"/>
            <a:tailEnd type="none" w="med" len="med"/>
          </a:ln>
        </c:spPr>
        <c:txPr>
          <a:bodyPr/>
          <a:lstStyle/>
          <a:p>
            <a:pPr>
              <a:defRPr sz="1600" b="1" i="0">
                <a:latin typeface="Arial"/>
                <a:cs typeface="Arial"/>
              </a:defRPr>
            </a:pPr>
            <a:endParaRPr lang="en-US"/>
          </a:p>
        </c:txPr>
        <c:crossAx val="1810262920"/>
        <c:crosses val="autoZero"/>
        <c:auto val="1"/>
        <c:lblAlgn val="ctr"/>
        <c:lblOffset val="10"/>
        <c:tickLblSkip val="1"/>
        <c:tickMarkSkip val="1"/>
        <c:noMultiLvlLbl val="0"/>
      </c:catAx>
      <c:valAx>
        <c:axId val="1810262920"/>
        <c:scaling>
          <c:orientation val="minMax"/>
          <c:max val="100"/>
          <c:min val="0"/>
        </c:scaling>
        <c:delete val="0"/>
        <c:axPos val="l"/>
        <c:title>
          <c:tx>
            <c:rich>
              <a:bodyPr/>
              <a:lstStyle/>
              <a:p>
                <a:pPr>
                  <a:defRPr sz="1600">
                    <a:latin typeface="Arial"/>
                    <a:cs typeface="Arial"/>
                  </a:defRPr>
                </a:pPr>
                <a:r>
                  <a:rPr lang="en-US" sz="1600" dirty="0" smtClean="0">
                    <a:latin typeface="Arial"/>
                    <a:cs typeface="Arial"/>
                  </a:rPr>
                  <a:t>(</a:t>
                </a:r>
                <a:r>
                  <a:rPr lang="en-US" sz="1600" dirty="0">
                    <a:latin typeface="Arial"/>
                    <a:cs typeface="Arial"/>
                  </a:rPr>
                  <a:t>%</a:t>
                </a:r>
                <a:r>
                  <a:rPr lang="en-US" sz="1600" dirty="0" smtClean="0">
                    <a:latin typeface="Arial"/>
                    <a:cs typeface="Arial"/>
                  </a:rPr>
                  <a:t>) with SVR12</a:t>
                </a:r>
                <a:endParaRPr lang="en-US" sz="1600" dirty="0">
                  <a:latin typeface="Arial"/>
                  <a:cs typeface="Arial"/>
                </a:endParaRPr>
              </a:p>
            </c:rich>
          </c:tx>
          <c:layout>
            <c:manualLayout>
              <c:xMode val="edge"/>
              <c:yMode val="edge"/>
              <c:x val="1.6181229773462799E-3"/>
              <c:y val="0.3"/>
            </c:manualLayout>
          </c:layout>
          <c:overlay val="0"/>
        </c:title>
        <c:numFmt formatCode="0" sourceLinked="0"/>
        <c:majorTickMark val="out"/>
        <c:minorTickMark val="none"/>
        <c:tickLblPos val="nextTo"/>
        <c:spPr>
          <a:ln w="19050">
            <a:solidFill>
              <a:schemeClr val="tx1"/>
            </a:solidFill>
          </a:ln>
        </c:spPr>
        <c:txPr>
          <a:bodyPr/>
          <a:lstStyle/>
          <a:p>
            <a:pPr>
              <a:defRPr sz="1600"/>
            </a:pPr>
            <a:endParaRPr lang="en-US"/>
          </a:p>
        </c:txPr>
        <c:crossAx val="1810291032"/>
        <c:crosses val="autoZero"/>
        <c:crossBetween val="between"/>
        <c:majorUnit val="20"/>
        <c:minorUnit val="20"/>
      </c:valAx>
      <c:spPr>
        <a:solidFill>
          <a:srgbClr val="E6EBF2"/>
        </a:solidFill>
        <a:ln w="1905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c:spPr>
    </c:plotArea>
    <c:plotVisOnly val="1"/>
    <c:dispBlanksAs val="gap"/>
    <c:showDLblsOverMax val="0"/>
  </c:chart>
  <c:spPr>
    <a:solidFill>
      <a:srgbClr val="FFFFFF"/>
    </a:solidFill>
    <a:ln w="25400" cap="flat" cmpd="sng" algn="ctr">
      <a:noFill/>
      <a:prstDash val="solid"/>
      <a:round/>
      <a:headEnd type="none" w="med" len="med"/>
      <a:tailEnd type="none" w="med" len="med"/>
    </a:ln>
    <a:effectLst/>
  </c:spPr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1495270122484701"/>
          <c:y val="0.12163793099478699"/>
          <c:w val="0.87636482939632498"/>
          <c:h val="0.7481301437451279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No cirrhosis</c:v>
                </c:pt>
              </c:strCache>
            </c:strRef>
          </c:tx>
          <c:spPr>
            <a:solidFill>
              <a:srgbClr val="59706D"/>
            </a:solidFill>
            <a:ln w="12700">
              <a:solidFill>
                <a:schemeClr val="tx1"/>
              </a:solidFill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064D-473B-BCD3-A02428E3F8CD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064D-473B-BCD3-A02428E3F8CD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064D-473B-BCD3-A02428E3F8CD}"/>
              </c:ext>
            </c:extLst>
          </c:dPt>
          <c:dLbls>
            <c:spPr>
              <a:solidFill>
                <a:srgbClr val="FFFFFF">
                  <a:alpha val="50000"/>
                </a:srgbClr>
              </a:solidFill>
            </c:spPr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All Patients</c:v>
                </c:pt>
                <c:pt idx="1">
                  <c:v>Treatment-naïve</c:v>
                </c:pt>
                <c:pt idx="2">
                  <c:v>Treatment-experienced</c:v>
                </c:pt>
              </c:strCache>
            </c:strRef>
          </c:cat>
          <c:val>
            <c:numRef>
              <c:f>Sheet1!$B$2:$B$4</c:f>
              <c:numCache>
                <c:formatCode>0</c:formatCode>
                <c:ptCount val="3"/>
                <c:pt idx="0">
                  <c:v>96</c:v>
                </c:pt>
                <c:pt idx="1">
                  <c:v>97</c:v>
                </c:pt>
                <c:pt idx="2">
                  <c:v>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64D-473B-BCD3-A02428E3F8CD}"/>
            </c:ext>
          </c:extLst>
        </c:ser>
        <c:ser>
          <c:idx val="1"/>
          <c:order val="1"/>
          <c:tx>
            <c:v>Cirrhosis</c:v>
          </c:tx>
          <c:spPr>
            <a:solidFill>
              <a:srgbClr val="B59452">
                <a:lumMod val="50000"/>
              </a:srgbClr>
            </a:solidFill>
            <a:ln w="12700">
              <a:solidFill>
                <a:srgbClr val="000000"/>
              </a:solidFill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solidFill>
                <a:srgbClr val="FFFFFF">
                  <a:alpha val="50000"/>
                </a:srgbClr>
              </a:solidFill>
            </c:spPr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All Patients</c:v>
                </c:pt>
                <c:pt idx="1">
                  <c:v>Treatment-naïve</c:v>
                </c:pt>
                <c:pt idx="2">
                  <c:v>Treatment-experienced</c:v>
                </c:pt>
              </c:strCache>
            </c:strRef>
          </c:cat>
          <c:val>
            <c:numRef>
              <c:f>Sheet1!$C$2:$C$4</c:f>
              <c:numCache>
                <c:formatCode>0</c:formatCode>
                <c:ptCount val="3"/>
                <c:pt idx="0">
                  <c:v>63</c:v>
                </c:pt>
                <c:pt idx="1">
                  <c:v>58</c:v>
                </c:pt>
                <c:pt idx="2">
                  <c:v>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64D-473B-BCD3-A02428E3F8C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85"/>
        <c:axId val="1810133448"/>
        <c:axId val="1810125112"/>
      </c:barChart>
      <c:catAx>
        <c:axId val="18101334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19050" cap="flat" cmpd="sng" algn="ctr">
            <a:solidFill>
              <a:prstClr val="black"/>
            </a:solidFill>
            <a:prstDash val="solid"/>
            <a:round/>
            <a:headEnd type="none" w="med" len="med"/>
            <a:tailEnd type="none" w="med" len="med"/>
          </a:ln>
        </c:spPr>
        <c:txPr>
          <a:bodyPr/>
          <a:lstStyle/>
          <a:p>
            <a:pPr>
              <a:defRPr sz="1600" b="1" i="0">
                <a:latin typeface="Arial"/>
                <a:cs typeface="Arial"/>
              </a:defRPr>
            </a:pPr>
            <a:endParaRPr lang="en-US"/>
          </a:p>
        </c:txPr>
        <c:crossAx val="1810125112"/>
        <c:crosses val="autoZero"/>
        <c:auto val="1"/>
        <c:lblAlgn val="ctr"/>
        <c:lblOffset val="10"/>
        <c:tickLblSkip val="1"/>
        <c:tickMarkSkip val="1"/>
        <c:noMultiLvlLbl val="0"/>
      </c:catAx>
      <c:valAx>
        <c:axId val="1810125112"/>
        <c:scaling>
          <c:orientation val="minMax"/>
          <c:max val="100"/>
          <c:min val="0"/>
        </c:scaling>
        <c:delete val="0"/>
        <c:axPos val="l"/>
        <c:title>
          <c:tx>
            <c:rich>
              <a:bodyPr/>
              <a:lstStyle/>
              <a:p>
                <a:pPr>
                  <a:defRPr sz="1600">
                    <a:latin typeface="Arial"/>
                    <a:cs typeface="Arial"/>
                  </a:defRPr>
                </a:pPr>
                <a:r>
                  <a:rPr lang="en-US" sz="1600" dirty="0" smtClean="0">
                    <a:latin typeface="Arial"/>
                    <a:cs typeface="Arial"/>
                  </a:rPr>
                  <a:t>(</a:t>
                </a:r>
                <a:r>
                  <a:rPr lang="en-US" sz="1600" dirty="0">
                    <a:latin typeface="Arial"/>
                    <a:cs typeface="Arial"/>
                  </a:rPr>
                  <a:t>%</a:t>
                </a:r>
                <a:r>
                  <a:rPr lang="en-US" sz="1600" dirty="0" smtClean="0">
                    <a:latin typeface="Arial"/>
                    <a:cs typeface="Arial"/>
                  </a:rPr>
                  <a:t>) with SVR12</a:t>
                </a:r>
                <a:endParaRPr lang="en-US" sz="1600" dirty="0">
                  <a:latin typeface="Arial"/>
                  <a:cs typeface="Arial"/>
                </a:endParaRPr>
              </a:p>
            </c:rich>
          </c:tx>
          <c:layout>
            <c:manualLayout>
              <c:xMode val="edge"/>
              <c:yMode val="edge"/>
              <c:x val="1.6181229773462799E-3"/>
              <c:y val="0.3"/>
            </c:manualLayout>
          </c:layout>
          <c:overlay val="0"/>
        </c:title>
        <c:numFmt formatCode="0" sourceLinked="0"/>
        <c:majorTickMark val="out"/>
        <c:minorTickMark val="none"/>
        <c:tickLblPos val="nextTo"/>
        <c:spPr>
          <a:ln w="19050">
            <a:solidFill>
              <a:schemeClr val="tx1"/>
            </a:solidFill>
          </a:ln>
        </c:spPr>
        <c:txPr>
          <a:bodyPr/>
          <a:lstStyle/>
          <a:p>
            <a:pPr>
              <a:defRPr sz="1600"/>
            </a:pPr>
            <a:endParaRPr lang="en-US"/>
          </a:p>
        </c:txPr>
        <c:crossAx val="1810133448"/>
        <c:crosses val="autoZero"/>
        <c:crossBetween val="between"/>
        <c:majorUnit val="20"/>
        <c:minorUnit val="20"/>
      </c:valAx>
      <c:spPr>
        <a:solidFill>
          <a:srgbClr val="E6EBF2"/>
        </a:solidFill>
        <a:ln w="1905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c:spPr>
    </c:plotArea>
    <c:legend>
      <c:legendPos val="t"/>
      <c:layout>
        <c:manualLayout>
          <c:xMode val="edge"/>
          <c:yMode val="edge"/>
          <c:x val="0.58584843156741295"/>
          <c:y val="2.7272727272727299E-2"/>
          <c:w val="0.399455571694315"/>
          <c:h val="8.1576292391505004E-2"/>
        </c:manualLayout>
      </c:layout>
      <c:overlay val="0"/>
      <c:spPr>
        <a:noFill/>
        <a:ln>
          <a:noFill/>
        </a:ln>
      </c:spPr>
    </c:legend>
    <c:plotVisOnly val="1"/>
    <c:dispBlanksAs val="gap"/>
    <c:showDLblsOverMax val="0"/>
  </c:chart>
  <c:spPr>
    <a:solidFill>
      <a:srgbClr val="FFFFFF"/>
    </a:solidFill>
    <a:ln w="25400" cap="flat" cmpd="sng" algn="ctr">
      <a:noFill/>
      <a:prstDash val="solid"/>
      <a:round/>
      <a:headEnd type="none" w="med" len="med"/>
      <a:tailEnd type="none" w="med" len="med"/>
    </a:ln>
    <a:effectLst/>
  </c:spPr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5715000" y="533400"/>
            <a:ext cx="375104" cy="27443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defRPr/>
            </a:pPr>
            <a:fld id="{AFADDE07-A3B2-714E-914F-4081EC661B9E}" type="slidenum">
              <a:rPr lang="en-US" sz="1200">
                <a:latin typeface="Arial"/>
                <a:cs typeface="Arial"/>
              </a:rPr>
              <a:pPr>
                <a:defRPr/>
              </a:pPr>
              <a:t>‹#›</a:t>
            </a:fld>
            <a:endParaRPr lang="en-US" sz="1200" dirty="0">
              <a:latin typeface="Arial"/>
              <a:cs typeface="Arial"/>
            </a:endParaRPr>
          </a:p>
        </p:txBody>
      </p:sp>
      <p:sp>
        <p:nvSpPr>
          <p:cNvPr id="3083" name="Rectangle 11"/>
          <p:cNvSpPr>
            <a:spLocks noChangeArrowheads="1"/>
          </p:cNvSpPr>
          <p:nvPr/>
        </p:nvSpPr>
        <p:spPr bwMode="auto">
          <a:xfrm>
            <a:off x="390525" y="282575"/>
            <a:ext cx="915988" cy="3079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>
              <a:defRPr/>
            </a:pPr>
            <a:endParaRPr lang="en-US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1187305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857250"/>
            <a:ext cx="5024438" cy="37687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1" name="Rectangle 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6788" y="4897438"/>
            <a:ext cx="5013325" cy="4645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79807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5" charset="-128"/>
        <a:cs typeface="ＭＳ Ｐゴシック" pitchFamily="-105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9770865"/>
            <a:ext cx="2971800" cy="514350"/>
          </a:xfrm>
          <a:prstGeom prst="rect">
            <a:avLst/>
          </a:prstGeom>
        </p:spPr>
        <p:txBody>
          <a:bodyPr/>
          <a:lstStyle/>
          <a:p>
            <a:fld id="{68048787-E73A-F24F-A294-0EF32128AD5F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9770865"/>
            <a:ext cx="2971800" cy="514350"/>
          </a:xfrm>
          <a:prstGeom prst="rect">
            <a:avLst/>
          </a:prstGeom>
        </p:spPr>
        <p:txBody>
          <a:bodyPr/>
          <a:lstStyle/>
          <a:p>
            <a:fld id="{68048787-E73A-F24F-A294-0EF32128AD5F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9770865"/>
            <a:ext cx="2971800" cy="514350"/>
          </a:xfrm>
          <a:prstGeom prst="rect">
            <a:avLst/>
          </a:prstGeom>
        </p:spPr>
        <p:txBody>
          <a:bodyPr/>
          <a:lstStyle/>
          <a:p>
            <a:fld id="{68048787-E73A-F24F-A294-0EF32128AD5F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9770865"/>
            <a:ext cx="2971800" cy="514350"/>
          </a:xfrm>
          <a:prstGeom prst="rect">
            <a:avLst/>
          </a:prstGeom>
        </p:spPr>
        <p:txBody>
          <a:bodyPr/>
          <a:lstStyle/>
          <a:p>
            <a:fld id="{68048787-E73A-F24F-A294-0EF32128AD5F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922499"/>
            <a:ext cx="9157371" cy="3895344"/>
          </a:xfrm>
          <a:prstGeom prst="rect">
            <a:avLst/>
          </a:prstGeom>
        </p:spPr>
      </p:pic>
      <p:sp>
        <p:nvSpPr>
          <p:cNvPr id="16" name="Rectangle 15"/>
          <p:cNvSpPr/>
          <p:nvPr userDrawn="1"/>
        </p:nvSpPr>
        <p:spPr>
          <a:xfrm>
            <a:off x="479299" y="2057400"/>
            <a:ext cx="409270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57200">
              <a:spcAft>
                <a:spcPts val="300"/>
              </a:spcAft>
            </a:pPr>
            <a:r>
              <a:rPr lang="en-US" sz="1800" cap="small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-108" charset="0"/>
                <a:ea typeface="ＭＳ Ｐゴシック" pitchFamily="-108" charset="-128"/>
                <a:cs typeface="ＭＳ Ｐゴシック" pitchFamily="-108" charset="-128"/>
              </a:rPr>
              <a:t>Hepatitis Web</a:t>
            </a:r>
            <a:r>
              <a:rPr lang="en-US" sz="1800" cap="small" baseline="0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-108" charset="0"/>
                <a:ea typeface="ＭＳ Ｐゴシック" pitchFamily="-108" charset="-128"/>
                <a:cs typeface="ＭＳ Ｐゴシック" pitchFamily="-108" charset="-128"/>
              </a:rPr>
              <a:t> Study</a:t>
            </a:r>
            <a:endParaRPr lang="en-US" sz="1800" cap="small" dirty="0" smtClean="0">
              <a:solidFill>
                <a:schemeClr val="accent5">
                  <a:lumMod val="40000"/>
                  <a:lumOff val="60000"/>
                </a:schemeClr>
              </a:solidFill>
              <a:latin typeface="Arial" pitchFamily="-108" charset="0"/>
              <a:ea typeface="ＭＳ Ｐゴシック" pitchFamily="-108" charset="-128"/>
              <a:cs typeface="ＭＳ Ｐゴシック" pitchFamily="-108" charset="-128"/>
            </a:endParaRPr>
          </a:p>
        </p:txBody>
      </p:sp>
      <p:grpSp>
        <p:nvGrpSpPr>
          <p:cNvPr id="21" name="Group 20"/>
          <p:cNvGrpSpPr>
            <a:grpSpLocks noChangeAspect="1"/>
          </p:cNvGrpSpPr>
          <p:nvPr userDrawn="1"/>
        </p:nvGrpSpPr>
        <p:grpSpPr>
          <a:xfrm>
            <a:off x="2597460" y="457201"/>
            <a:ext cx="910232" cy="908413"/>
            <a:chOff x="1573527" y="457200"/>
            <a:chExt cx="1093473" cy="1091294"/>
          </a:xfrm>
          <a:solidFill>
            <a:srgbClr val="C0504D"/>
          </a:solidFill>
        </p:grpSpPr>
        <p:sp>
          <p:nvSpPr>
            <p:cNvPr id="22" name="Dodecagon 21"/>
            <p:cNvSpPr>
              <a:spLocks noChangeAspect="1"/>
            </p:cNvSpPr>
            <p:nvPr userDrawn="1"/>
          </p:nvSpPr>
          <p:spPr>
            <a:xfrm>
              <a:off x="20926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" name="Dodecagon 22"/>
            <p:cNvSpPr>
              <a:spLocks noChangeAspect="1"/>
            </p:cNvSpPr>
            <p:nvPr userDrawn="1"/>
          </p:nvSpPr>
          <p:spPr>
            <a:xfrm>
              <a:off x="18967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Dodecagon 23"/>
            <p:cNvSpPr>
              <a:spLocks noChangeAspect="1"/>
            </p:cNvSpPr>
            <p:nvPr userDrawn="1"/>
          </p:nvSpPr>
          <p:spPr>
            <a:xfrm>
              <a:off x="22689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" name="Dodecagon 24"/>
            <p:cNvSpPr>
              <a:spLocks noChangeAspect="1"/>
            </p:cNvSpPr>
            <p:nvPr userDrawn="1"/>
          </p:nvSpPr>
          <p:spPr>
            <a:xfrm>
              <a:off x="24354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" name="Dodecagon 25"/>
            <p:cNvSpPr>
              <a:spLocks noChangeAspect="1"/>
            </p:cNvSpPr>
            <p:nvPr userDrawn="1"/>
          </p:nvSpPr>
          <p:spPr>
            <a:xfrm>
              <a:off x="25471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" name="Dodecagon 26"/>
            <p:cNvSpPr>
              <a:spLocks noChangeAspect="1"/>
            </p:cNvSpPr>
            <p:nvPr userDrawn="1"/>
          </p:nvSpPr>
          <p:spPr>
            <a:xfrm>
              <a:off x="25823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Dodecagon 27"/>
            <p:cNvSpPr>
              <a:spLocks noChangeAspect="1"/>
            </p:cNvSpPr>
            <p:nvPr userDrawn="1"/>
          </p:nvSpPr>
          <p:spPr>
            <a:xfrm>
              <a:off x="17400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" name="Dodecagon 28"/>
            <p:cNvSpPr>
              <a:spLocks noChangeAspect="1"/>
            </p:cNvSpPr>
            <p:nvPr userDrawn="1"/>
          </p:nvSpPr>
          <p:spPr>
            <a:xfrm>
              <a:off x="25431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" name="Dodecagon 29"/>
            <p:cNvSpPr>
              <a:spLocks noChangeAspect="1"/>
            </p:cNvSpPr>
            <p:nvPr userDrawn="1"/>
          </p:nvSpPr>
          <p:spPr>
            <a:xfrm>
              <a:off x="16225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" name="Dodecagon 30"/>
            <p:cNvSpPr>
              <a:spLocks noChangeAspect="1"/>
            </p:cNvSpPr>
            <p:nvPr userDrawn="1"/>
          </p:nvSpPr>
          <p:spPr>
            <a:xfrm>
              <a:off x="24452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2" name="Dodecagon 31"/>
            <p:cNvSpPr>
              <a:spLocks noChangeAspect="1"/>
            </p:cNvSpPr>
            <p:nvPr userDrawn="1"/>
          </p:nvSpPr>
          <p:spPr>
            <a:xfrm>
              <a:off x="22787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" name="Dodecagon 32"/>
            <p:cNvSpPr>
              <a:spLocks noChangeAspect="1"/>
            </p:cNvSpPr>
            <p:nvPr userDrawn="1"/>
          </p:nvSpPr>
          <p:spPr>
            <a:xfrm>
              <a:off x="20926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Dodecagon 33"/>
            <p:cNvSpPr>
              <a:spLocks noChangeAspect="1"/>
            </p:cNvSpPr>
            <p:nvPr userDrawn="1"/>
          </p:nvSpPr>
          <p:spPr>
            <a:xfrm>
              <a:off x="18967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" name="Dodecagon 34"/>
            <p:cNvSpPr>
              <a:spLocks noChangeAspect="1"/>
            </p:cNvSpPr>
            <p:nvPr userDrawn="1"/>
          </p:nvSpPr>
          <p:spPr>
            <a:xfrm>
              <a:off x="17302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Dodecagon 35"/>
            <p:cNvSpPr>
              <a:spLocks noChangeAspect="1"/>
            </p:cNvSpPr>
            <p:nvPr userDrawn="1"/>
          </p:nvSpPr>
          <p:spPr>
            <a:xfrm>
              <a:off x="15735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7" name="Dodecagon 36"/>
            <p:cNvSpPr>
              <a:spLocks noChangeAspect="1"/>
            </p:cNvSpPr>
            <p:nvPr userDrawn="1"/>
          </p:nvSpPr>
          <p:spPr>
            <a:xfrm>
              <a:off x="16225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8" name="Dodecagon 37"/>
            <p:cNvSpPr>
              <a:spLocks noChangeAspect="1"/>
            </p:cNvSpPr>
            <p:nvPr userDrawn="1"/>
          </p:nvSpPr>
          <p:spPr>
            <a:xfrm>
              <a:off x="19849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9" name="Dodecagon 38"/>
            <p:cNvSpPr>
              <a:spLocks noChangeAspect="1"/>
            </p:cNvSpPr>
            <p:nvPr userDrawn="1"/>
          </p:nvSpPr>
          <p:spPr>
            <a:xfrm>
              <a:off x="21905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0" name="Oval 39"/>
            <p:cNvSpPr>
              <a:spLocks noChangeAspect="1"/>
            </p:cNvSpPr>
            <p:nvPr userDrawn="1"/>
          </p:nvSpPr>
          <p:spPr>
            <a:xfrm rot="2305559" flipH="1" flipV="1">
              <a:off x="20773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1" name="Oval 40"/>
            <p:cNvSpPr>
              <a:spLocks noChangeAspect="1"/>
            </p:cNvSpPr>
            <p:nvPr userDrawn="1"/>
          </p:nvSpPr>
          <p:spPr>
            <a:xfrm rot="2305559" flipH="1" flipV="1">
              <a:off x="20871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2" name="Oval 41"/>
            <p:cNvSpPr>
              <a:spLocks noChangeAspect="1"/>
            </p:cNvSpPr>
            <p:nvPr userDrawn="1"/>
          </p:nvSpPr>
          <p:spPr>
            <a:xfrm rot="2305559" flipH="1" flipV="1">
              <a:off x="22889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3" name="Oval 42"/>
            <p:cNvSpPr>
              <a:spLocks noChangeAspect="1"/>
            </p:cNvSpPr>
            <p:nvPr userDrawn="1"/>
          </p:nvSpPr>
          <p:spPr>
            <a:xfrm rot="2305559" flipH="1" flipV="1">
              <a:off x="19069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4" name="Oval 43"/>
            <p:cNvSpPr>
              <a:spLocks noChangeAspect="1"/>
            </p:cNvSpPr>
            <p:nvPr userDrawn="1"/>
          </p:nvSpPr>
          <p:spPr>
            <a:xfrm rot="2305559" flipH="1" flipV="1">
              <a:off x="21758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Oval 44"/>
            <p:cNvSpPr>
              <a:spLocks noChangeAspect="1"/>
            </p:cNvSpPr>
            <p:nvPr userDrawn="1"/>
          </p:nvSpPr>
          <p:spPr>
            <a:xfrm rot="2305559" flipH="1" flipV="1">
              <a:off x="21758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Oval 45"/>
            <p:cNvSpPr>
              <a:spLocks noChangeAspect="1"/>
            </p:cNvSpPr>
            <p:nvPr userDrawn="1"/>
          </p:nvSpPr>
          <p:spPr>
            <a:xfrm rot="2305559" flipH="1" flipV="1">
              <a:off x="19785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Oval 46"/>
            <p:cNvSpPr>
              <a:spLocks noChangeAspect="1"/>
            </p:cNvSpPr>
            <p:nvPr userDrawn="1"/>
          </p:nvSpPr>
          <p:spPr>
            <a:xfrm rot="2305559" flipH="1" flipV="1">
              <a:off x="19785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Oval 47"/>
            <p:cNvSpPr>
              <a:spLocks noChangeAspect="1"/>
            </p:cNvSpPr>
            <p:nvPr userDrawn="1"/>
          </p:nvSpPr>
          <p:spPr>
            <a:xfrm rot="2305559" flipH="1" flipV="1">
              <a:off x="18008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Oval 48"/>
            <p:cNvSpPr>
              <a:spLocks noChangeAspect="1"/>
            </p:cNvSpPr>
            <p:nvPr userDrawn="1"/>
          </p:nvSpPr>
          <p:spPr>
            <a:xfrm rot="2305559" flipH="1" flipV="1">
              <a:off x="18008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Oval 49"/>
            <p:cNvSpPr>
              <a:spLocks noChangeAspect="1"/>
            </p:cNvSpPr>
            <p:nvPr userDrawn="1"/>
          </p:nvSpPr>
          <p:spPr>
            <a:xfrm rot="2305559" flipH="1" flipV="1">
              <a:off x="17398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Oval 50"/>
            <p:cNvSpPr>
              <a:spLocks noChangeAspect="1"/>
            </p:cNvSpPr>
            <p:nvPr userDrawn="1"/>
          </p:nvSpPr>
          <p:spPr>
            <a:xfrm rot="2305559" flipH="1" flipV="1">
              <a:off x="17398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Oval 51"/>
            <p:cNvSpPr>
              <a:spLocks noChangeAspect="1"/>
            </p:cNvSpPr>
            <p:nvPr userDrawn="1"/>
          </p:nvSpPr>
          <p:spPr>
            <a:xfrm rot="2305559" flipH="1" flipV="1">
              <a:off x="17888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Oval 52"/>
            <p:cNvSpPr>
              <a:spLocks noChangeAspect="1"/>
            </p:cNvSpPr>
            <p:nvPr userDrawn="1"/>
          </p:nvSpPr>
          <p:spPr>
            <a:xfrm rot="2305559" flipH="1" flipV="1">
              <a:off x="17888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Oval 53"/>
            <p:cNvSpPr>
              <a:spLocks noChangeAspect="1"/>
            </p:cNvSpPr>
            <p:nvPr userDrawn="1"/>
          </p:nvSpPr>
          <p:spPr>
            <a:xfrm rot="2305559" flipH="1" flipV="1">
              <a:off x="19030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Oval 54"/>
            <p:cNvSpPr>
              <a:spLocks noChangeAspect="1"/>
            </p:cNvSpPr>
            <p:nvPr userDrawn="1"/>
          </p:nvSpPr>
          <p:spPr>
            <a:xfrm rot="2305559" flipH="1" flipV="1">
              <a:off x="19030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Oval 55"/>
            <p:cNvSpPr>
              <a:spLocks noChangeAspect="1"/>
            </p:cNvSpPr>
            <p:nvPr userDrawn="1"/>
          </p:nvSpPr>
          <p:spPr>
            <a:xfrm rot="2305559" flipH="1" flipV="1">
              <a:off x="20779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Oval 56"/>
            <p:cNvSpPr>
              <a:spLocks noChangeAspect="1"/>
            </p:cNvSpPr>
            <p:nvPr userDrawn="1"/>
          </p:nvSpPr>
          <p:spPr>
            <a:xfrm rot="2305559" flipH="1" flipV="1">
              <a:off x="20779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Oval 57"/>
            <p:cNvSpPr>
              <a:spLocks noChangeAspect="1"/>
            </p:cNvSpPr>
            <p:nvPr userDrawn="1"/>
          </p:nvSpPr>
          <p:spPr>
            <a:xfrm rot="2305559" flipH="1" flipV="1">
              <a:off x="22789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Oval 58"/>
            <p:cNvSpPr>
              <a:spLocks noChangeAspect="1"/>
            </p:cNvSpPr>
            <p:nvPr userDrawn="1"/>
          </p:nvSpPr>
          <p:spPr>
            <a:xfrm rot="2305559" flipH="1" flipV="1">
              <a:off x="22789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Oval 59"/>
            <p:cNvSpPr>
              <a:spLocks noChangeAspect="1"/>
            </p:cNvSpPr>
            <p:nvPr userDrawn="1"/>
          </p:nvSpPr>
          <p:spPr>
            <a:xfrm rot="2305559" flipH="1" flipV="1">
              <a:off x="23591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Oval 60"/>
            <p:cNvSpPr>
              <a:spLocks noChangeAspect="1"/>
            </p:cNvSpPr>
            <p:nvPr userDrawn="1"/>
          </p:nvSpPr>
          <p:spPr>
            <a:xfrm rot="2305559" flipH="1" flipV="1">
              <a:off x="23591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Oval 61"/>
            <p:cNvSpPr>
              <a:spLocks noChangeAspect="1"/>
            </p:cNvSpPr>
            <p:nvPr userDrawn="1"/>
          </p:nvSpPr>
          <p:spPr>
            <a:xfrm rot="2305559" flipH="1" flipV="1">
              <a:off x="23569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Oval 62"/>
            <p:cNvSpPr>
              <a:spLocks noChangeAspect="1"/>
            </p:cNvSpPr>
            <p:nvPr userDrawn="1"/>
          </p:nvSpPr>
          <p:spPr>
            <a:xfrm rot="2305559" flipH="1" flipV="1">
              <a:off x="23569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Oval 63"/>
            <p:cNvSpPr>
              <a:spLocks noChangeAspect="1"/>
            </p:cNvSpPr>
            <p:nvPr userDrawn="1"/>
          </p:nvSpPr>
          <p:spPr>
            <a:xfrm rot="2305559" flipH="1" flipV="1">
              <a:off x="24305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Oval 64"/>
            <p:cNvSpPr>
              <a:spLocks noChangeAspect="1"/>
            </p:cNvSpPr>
            <p:nvPr userDrawn="1"/>
          </p:nvSpPr>
          <p:spPr>
            <a:xfrm rot="2305559" flipH="1" flipV="1">
              <a:off x="24305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66" name="Group 65"/>
          <p:cNvGrpSpPr>
            <a:grpSpLocks noChangeAspect="1"/>
          </p:cNvGrpSpPr>
          <p:nvPr userDrawn="1"/>
        </p:nvGrpSpPr>
        <p:grpSpPr>
          <a:xfrm>
            <a:off x="5645460" y="457201"/>
            <a:ext cx="910232" cy="908413"/>
            <a:chOff x="4011927" y="457200"/>
            <a:chExt cx="1093473" cy="1091294"/>
          </a:xfrm>
          <a:solidFill>
            <a:srgbClr val="B36C34"/>
          </a:solidFill>
        </p:grpSpPr>
        <p:sp>
          <p:nvSpPr>
            <p:cNvPr id="67" name="Dodecagon 66"/>
            <p:cNvSpPr>
              <a:spLocks noChangeAspect="1"/>
            </p:cNvSpPr>
            <p:nvPr userDrawn="1"/>
          </p:nvSpPr>
          <p:spPr>
            <a:xfrm>
              <a:off x="45310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Dodecagon 67"/>
            <p:cNvSpPr>
              <a:spLocks noChangeAspect="1"/>
            </p:cNvSpPr>
            <p:nvPr userDrawn="1"/>
          </p:nvSpPr>
          <p:spPr>
            <a:xfrm>
              <a:off x="43351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Dodecagon 68"/>
            <p:cNvSpPr>
              <a:spLocks noChangeAspect="1"/>
            </p:cNvSpPr>
            <p:nvPr userDrawn="1"/>
          </p:nvSpPr>
          <p:spPr>
            <a:xfrm>
              <a:off x="47073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Dodecagon 69"/>
            <p:cNvSpPr>
              <a:spLocks noChangeAspect="1"/>
            </p:cNvSpPr>
            <p:nvPr userDrawn="1"/>
          </p:nvSpPr>
          <p:spPr>
            <a:xfrm>
              <a:off x="48738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Dodecagon 70"/>
            <p:cNvSpPr>
              <a:spLocks noChangeAspect="1"/>
            </p:cNvSpPr>
            <p:nvPr userDrawn="1"/>
          </p:nvSpPr>
          <p:spPr>
            <a:xfrm>
              <a:off x="49855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Dodecagon 71"/>
            <p:cNvSpPr>
              <a:spLocks noChangeAspect="1"/>
            </p:cNvSpPr>
            <p:nvPr userDrawn="1"/>
          </p:nvSpPr>
          <p:spPr>
            <a:xfrm>
              <a:off x="50207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Dodecagon 72"/>
            <p:cNvSpPr>
              <a:spLocks noChangeAspect="1"/>
            </p:cNvSpPr>
            <p:nvPr userDrawn="1"/>
          </p:nvSpPr>
          <p:spPr>
            <a:xfrm>
              <a:off x="41784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Dodecagon 73"/>
            <p:cNvSpPr>
              <a:spLocks noChangeAspect="1"/>
            </p:cNvSpPr>
            <p:nvPr userDrawn="1"/>
          </p:nvSpPr>
          <p:spPr>
            <a:xfrm>
              <a:off x="49815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5" name="Dodecagon 74"/>
            <p:cNvSpPr>
              <a:spLocks noChangeAspect="1"/>
            </p:cNvSpPr>
            <p:nvPr userDrawn="1"/>
          </p:nvSpPr>
          <p:spPr>
            <a:xfrm>
              <a:off x="40609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6" name="Dodecagon 75"/>
            <p:cNvSpPr>
              <a:spLocks noChangeAspect="1"/>
            </p:cNvSpPr>
            <p:nvPr userDrawn="1"/>
          </p:nvSpPr>
          <p:spPr>
            <a:xfrm>
              <a:off x="48836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7" name="Dodecagon 76"/>
            <p:cNvSpPr>
              <a:spLocks noChangeAspect="1"/>
            </p:cNvSpPr>
            <p:nvPr userDrawn="1"/>
          </p:nvSpPr>
          <p:spPr>
            <a:xfrm>
              <a:off x="47171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8" name="Dodecagon 77"/>
            <p:cNvSpPr>
              <a:spLocks noChangeAspect="1"/>
            </p:cNvSpPr>
            <p:nvPr userDrawn="1"/>
          </p:nvSpPr>
          <p:spPr>
            <a:xfrm>
              <a:off x="45310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9" name="Dodecagon 78"/>
            <p:cNvSpPr>
              <a:spLocks noChangeAspect="1"/>
            </p:cNvSpPr>
            <p:nvPr userDrawn="1"/>
          </p:nvSpPr>
          <p:spPr>
            <a:xfrm>
              <a:off x="43351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0" name="Dodecagon 79"/>
            <p:cNvSpPr>
              <a:spLocks noChangeAspect="1"/>
            </p:cNvSpPr>
            <p:nvPr userDrawn="1"/>
          </p:nvSpPr>
          <p:spPr>
            <a:xfrm>
              <a:off x="41686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1" name="Dodecagon 80"/>
            <p:cNvSpPr>
              <a:spLocks noChangeAspect="1"/>
            </p:cNvSpPr>
            <p:nvPr userDrawn="1"/>
          </p:nvSpPr>
          <p:spPr>
            <a:xfrm>
              <a:off x="40119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2" name="Dodecagon 81"/>
            <p:cNvSpPr>
              <a:spLocks noChangeAspect="1"/>
            </p:cNvSpPr>
            <p:nvPr userDrawn="1"/>
          </p:nvSpPr>
          <p:spPr>
            <a:xfrm>
              <a:off x="40609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3" name="Dodecagon 82"/>
            <p:cNvSpPr>
              <a:spLocks noChangeAspect="1"/>
            </p:cNvSpPr>
            <p:nvPr userDrawn="1"/>
          </p:nvSpPr>
          <p:spPr>
            <a:xfrm>
              <a:off x="44233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4" name="Dodecagon 83"/>
            <p:cNvSpPr>
              <a:spLocks noChangeAspect="1"/>
            </p:cNvSpPr>
            <p:nvPr userDrawn="1"/>
          </p:nvSpPr>
          <p:spPr>
            <a:xfrm>
              <a:off x="46289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5" name="Oval 84"/>
            <p:cNvSpPr>
              <a:spLocks noChangeAspect="1"/>
            </p:cNvSpPr>
            <p:nvPr userDrawn="1"/>
          </p:nvSpPr>
          <p:spPr>
            <a:xfrm rot="2305559" flipH="1" flipV="1">
              <a:off x="45157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6" name="Oval 85"/>
            <p:cNvSpPr>
              <a:spLocks noChangeAspect="1"/>
            </p:cNvSpPr>
            <p:nvPr userDrawn="1"/>
          </p:nvSpPr>
          <p:spPr>
            <a:xfrm rot="2305559" flipH="1" flipV="1">
              <a:off x="45255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7" name="Oval 86"/>
            <p:cNvSpPr>
              <a:spLocks noChangeAspect="1"/>
            </p:cNvSpPr>
            <p:nvPr userDrawn="1"/>
          </p:nvSpPr>
          <p:spPr>
            <a:xfrm rot="2305559" flipH="1" flipV="1">
              <a:off x="47273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8" name="Oval 87"/>
            <p:cNvSpPr>
              <a:spLocks noChangeAspect="1"/>
            </p:cNvSpPr>
            <p:nvPr userDrawn="1"/>
          </p:nvSpPr>
          <p:spPr>
            <a:xfrm rot="2305559" flipH="1" flipV="1">
              <a:off x="43453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9" name="Oval 88"/>
            <p:cNvSpPr>
              <a:spLocks noChangeAspect="1"/>
            </p:cNvSpPr>
            <p:nvPr userDrawn="1"/>
          </p:nvSpPr>
          <p:spPr>
            <a:xfrm rot="2305559" flipH="1" flipV="1">
              <a:off x="46142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0" name="Oval 89"/>
            <p:cNvSpPr>
              <a:spLocks noChangeAspect="1"/>
            </p:cNvSpPr>
            <p:nvPr userDrawn="1"/>
          </p:nvSpPr>
          <p:spPr>
            <a:xfrm rot="2305559" flipH="1" flipV="1">
              <a:off x="46142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1" name="Oval 90"/>
            <p:cNvSpPr>
              <a:spLocks noChangeAspect="1"/>
            </p:cNvSpPr>
            <p:nvPr userDrawn="1"/>
          </p:nvSpPr>
          <p:spPr>
            <a:xfrm rot="2305559" flipH="1" flipV="1">
              <a:off x="44169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2" name="Oval 91"/>
            <p:cNvSpPr>
              <a:spLocks noChangeAspect="1"/>
            </p:cNvSpPr>
            <p:nvPr userDrawn="1"/>
          </p:nvSpPr>
          <p:spPr>
            <a:xfrm rot="2305559" flipH="1" flipV="1">
              <a:off x="44169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3" name="Oval 92"/>
            <p:cNvSpPr>
              <a:spLocks noChangeAspect="1"/>
            </p:cNvSpPr>
            <p:nvPr userDrawn="1"/>
          </p:nvSpPr>
          <p:spPr>
            <a:xfrm rot="2305559" flipH="1" flipV="1">
              <a:off x="42392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4" name="Oval 93"/>
            <p:cNvSpPr>
              <a:spLocks noChangeAspect="1"/>
            </p:cNvSpPr>
            <p:nvPr userDrawn="1"/>
          </p:nvSpPr>
          <p:spPr>
            <a:xfrm rot="2305559" flipH="1" flipV="1">
              <a:off x="42392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Oval 94"/>
            <p:cNvSpPr>
              <a:spLocks noChangeAspect="1"/>
            </p:cNvSpPr>
            <p:nvPr userDrawn="1"/>
          </p:nvSpPr>
          <p:spPr>
            <a:xfrm rot="2305559" flipH="1" flipV="1">
              <a:off x="41782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Oval 95"/>
            <p:cNvSpPr>
              <a:spLocks noChangeAspect="1"/>
            </p:cNvSpPr>
            <p:nvPr userDrawn="1"/>
          </p:nvSpPr>
          <p:spPr>
            <a:xfrm rot="2305559" flipH="1" flipV="1">
              <a:off x="41782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Oval 96"/>
            <p:cNvSpPr>
              <a:spLocks noChangeAspect="1"/>
            </p:cNvSpPr>
            <p:nvPr userDrawn="1"/>
          </p:nvSpPr>
          <p:spPr>
            <a:xfrm rot="2305559" flipH="1" flipV="1">
              <a:off x="42272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Oval 97"/>
            <p:cNvSpPr>
              <a:spLocks noChangeAspect="1"/>
            </p:cNvSpPr>
            <p:nvPr userDrawn="1"/>
          </p:nvSpPr>
          <p:spPr>
            <a:xfrm rot="2305559" flipH="1" flipV="1">
              <a:off x="42272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Oval 98"/>
            <p:cNvSpPr>
              <a:spLocks noChangeAspect="1"/>
            </p:cNvSpPr>
            <p:nvPr userDrawn="1"/>
          </p:nvSpPr>
          <p:spPr>
            <a:xfrm rot="2305559" flipH="1" flipV="1">
              <a:off x="43414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Oval 99"/>
            <p:cNvSpPr>
              <a:spLocks noChangeAspect="1"/>
            </p:cNvSpPr>
            <p:nvPr userDrawn="1"/>
          </p:nvSpPr>
          <p:spPr>
            <a:xfrm rot="2305559" flipH="1" flipV="1">
              <a:off x="43414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1" name="Oval 100"/>
            <p:cNvSpPr>
              <a:spLocks noChangeAspect="1"/>
            </p:cNvSpPr>
            <p:nvPr userDrawn="1"/>
          </p:nvSpPr>
          <p:spPr>
            <a:xfrm rot="2305559" flipH="1" flipV="1">
              <a:off x="45163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2" name="Oval 101"/>
            <p:cNvSpPr>
              <a:spLocks noChangeAspect="1"/>
            </p:cNvSpPr>
            <p:nvPr userDrawn="1"/>
          </p:nvSpPr>
          <p:spPr>
            <a:xfrm rot="2305559" flipH="1" flipV="1">
              <a:off x="45163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3" name="Oval 102"/>
            <p:cNvSpPr>
              <a:spLocks noChangeAspect="1"/>
            </p:cNvSpPr>
            <p:nvPr userDrawn="1"/>
          </p:nvSpPr>
          <p:spPr>
            <a:xfrm rot="2305559" flipH="1" flipV="1">
              <a:off x="47173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4" name="Oval 103"/>
            <p:cNvSpPr>
              <a:spLocks noChangeAspect="1"/>
            </p:cNvSpPr>
            <p:nvPr userDrawn="1"/>
          </p:nvSpPr>
          <p:spPr>
            <a:xfrm rot="2305559" flipH="1" flipV="1">
              <a:off x="47173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5" name="Oval 104"/>
            <p:cNvSpPr>
              <a:spLocks noChangeAspect="1"/>
            </p:cNvSpPr>
            <p:nvPr userDrawn="1"/>
          </p:nvSpPr>
          <p:spPr>
            <a:xfrm rot="2305559" flipH="1" flipV="1">
              <a:off x="47975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6" name="Oval 105"/>
            <p:cNvSpPr>
              <a:spLocks noChangeAspect="1"/>
            </p:cNvSpPr>
            <p:nvPr userDrawn="1"/>
          </p:nvSpPr>
          <p:spPr>
            <a:xfrm rot="2305559" flipH="1" flipV="1">
              <a:off x="47975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7" name="Oval 106"/>
            <p:cNvSpPr>
              <a:spLocks noChangeAspect="1"/>
            </p:cNvSpPr>
            <p:nvPr userDrawn="1"/>
          </p:nvSpPr>
          <p:spPr>
            <a:xfrm rot="2305559" flipH="1" flipV="1">
              <a:off x="47953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8" name="Oval 107"/>
            <p:cNvSpPr>
              <a:spLocks noChangeAspect="1"/>
            </p:cNvSpPr>
            <p:nvPr userDrawn="1"/>
          </p:nvSpPr>
          <p:spPr>
            <a:xfrm rot="2305559" flipH="1" flipV="1">
              <a:off x="47953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9" name="Oval 108"/>
            <p:cNvSpPr>
              <a:spLocks noChangeAspect="1"/>
            </p:cNvSpPr>
            <p:nvPr userDrawn="1"/>
          </p:nvSpPr>
          <p:spPr>
            <a:xfrm rot="2305559" flipH="1" flipV="1">
              <a:off x="48689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0" name="Oval 109"/>
            <p:cNvSpPr>
              <a:spLocks noChangeAspect="1"/>
            </p:cNvSpPr>
            <p:nvPr userDrawn="1"/>
          </p:nvSpPr>
          <p:spPr>
            <a:xfrm rot="2305559" flipH="1" flipV="1">
              <a:off x="48689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11" name="Group 110"/>
          <p:cNvGrpSpPr>
            <a:grpSpLocks noChangeAspect="1"/>
          </p:cNvGrpSpPr>
          <p:nvPr userDrawn="1"/>
        </p:nvGrpSpPr>
        <p:grpSpPr>
          <a:xfrm>
            <a:off x="7169460" y="457201"/>
            <a:ext cx="910232" cy="908413"/>
            <a:chOff x="4011927" y="457200"/>
            <a:chExt cx="1093473" cy="1091294"/>
          </a:xfrm>
          <a:solidFill>
            <a:schemeClr val="accent4">
              <a:lumMod val="75000"/>
            </a:schemeClr>
          </a:solidFill>
        </p:grpSpPr>
        <p:sp>
          <p:nvSpPr>
            <p:cNvPr id="112" name="Dodecagon 111"/>
            <p:cNvSpPr>
              <a:spLocks noChangeAspect="1"/>
            </p:cNvSpPr>
            <p:nvPr userDrawn="1"/>
          </p:nvSpPr>
          <p:spPr>
            <a:xfrm>
              <a:off x="45310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3" name="Dodecagon 112"/>
            <p:cNvSpPr>
              <a:spLocks noChangeAspect="1"/>
            </p:cNvSpPr>
            <p:nvPr userDrawn="1"/>
          </p:nvSpPr>
          <p:spPr>
            <a:xfrm>
              <a:off x="43351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4" name="Dodecagon 113"/>
            <p:cNvSpPr>
              <a:spLocks noChangeAspect="1"/>
            </p:cNvSpPr>
            <p:nvPr userDrawn="1"/>
          </p:nvSpPr>
          <p:spPr>
            <a:xfrm>
              <a:off x="47073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5" name="Dodecagon 114"/>
            <p:cNvSpPr>
              <a:spLocks noChangeAspect="1"/>
            </p:cNvSpPr>
            <p:nvPr userDrawn="1"/>
          </p:nvSpPr>
          <p:spPr>
            <a:xfrm>
              <a:off x="48738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6" name="Dodecagon 115"/>
            <p:cNvSpPr>
              <a:spLocks noChangeAspect="1"/>
            </p:cNvSpPr>
            <p:nvPr userDrawn="1"/>
          </p:nvSpPr>
          <p:spPr>
            <a:xfrm>
              <a:off x="49855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7" name="Dodecagon 116"/>
            <p:cNvSpPr>
              <a:spLocks noChangeAspect="1"/>
            </p:cNvSpPr>
            <p:nvPr userDrawn="1"/>
          </p:nvSpPr>
          <p:spPr>
            <a:xfrm>
              <a:off x="50207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8" name="Dodecagon 117"/>
            <p:cNvSpPr>
              <a:spLocks noChangeAspect="1"/>
            </p:cNvSpPr>
            <p:nvPr userDrawn="1"/>
          </p:nvSpPr>
          <p:spPr>
            <a:xfrm>
              <a:off x="41784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9" name="Dodecagon 118"/>
            <p:cNvSpPr>
              <a:spLocks noChangeAspect="1"/>
            </p:cNvSpPr>
            <p:nvPr userDrawn="1"/>
          </p:nvSpPr>
          <p:spPr>
            <a:xfrm>
              <a:off x="49815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0" name="Dodecagon 119"/>
            <p:cNvSpPr>
              <a:spLocks noChangeAspect="1"/>
            </p:cNvSpPr>
            <p:nvPr userDrawn="1"/>
          </p:nvSpPr>
          <p:spPr>
            <a:xfrm>
              <a:off x="40609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1" name="Dodecagon 120"/>
            <p:cNvSpPr>
              <a:spLocks noChangeAspect="1"/>
            </p:cNvSpPr>
            <p:nvPr userDrawn="1"/>
          </p:nvSpPr>
          <p:spPr>
            <a:xfrm>
              <a:off x="48836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2" name="Dodecagon 121"/>
            <p:cNvSpPr>
              <a:spLocks noChangeAspect="1"/>
            </p:cNvSpPr>
            <p:nvPr userDrawn="1"/>
          </p:nvSpPr>
          <p:spPr>
            <a:xfrm>
              <a:off x="47171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3" name="Dodecagon 122"/>
            <p:cNvSpPr>
              <a:spLocks noChangeAspect="1"/>
            </p:cNvSpPr>
            <p:nvPr userDrawn="1"/>
          </p:nvSpPr>
          <p:spPr>
            <a:xfrm>
              <a:off x="45310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4" name="Dodecagon 123"/>
            <p:cNvSpPr>
              <a:spLocks noChangeAspect="1"/>
            </p:cNvSpPr>
            <p:nvPr userDrawn="1"/>
          </p:nvSpPr>
          <p:spPr>
            <a:xfrm>
              <a:off x="43351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5" name="Dodecagon 124"/>
            <p:cNvSpPr>
              <a:spLocks noChangeAspect="1"/>
            </p:cNvSpPr>
            <p:nvPr userDrawn="1"/>
          </p:nvSpPr>
          <p:spPr>
            <a:xfrm>
              <a:off x="41686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6" name="Dodecagon 125"/>
            <p:cNvSpPr>
              <a:spLocks noChangeAspect="1"/>
            </p:cNvSpPr>
            <p:nvPr userDrawn="1"/>
          </p:nvSpPr>
          <p:spPr>
            <a:xfrm>
              <a:off x="40119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7" name="Dodecagon 126"/>
            <p:cNvSpPr>
              <a:spLocks noChangeAspect="1"/>
            </p:cNvSpPr>
            <p:nvPr userDrawn="1"/>
          </p:nvSpPr>
          <p:spPr>
            <a:xfrm>
              <a:off x="40609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8" name="Dodecagon 127"/>
            <p:cNvSpPr>
              <a:spLocks noChangeAspect="1"/>
            </p:cNvSpPr>
            <p:nvPr userDrawn="1"/>
          </p:nvSpPr>
          <p:spPr>
            <a:xfrm>
              <a:off x="44233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9" name="Dodecagon 128"/>
            <p:cNvSpPr>
              <a:spLocks noChangeAspect="1"/>
            </p:cNvSpPr>
            <p:nvPr userDrawn="1"/>
          </p:nvSpPr>
          <p:spPr>
            <a:xfrm>
              <a:off x="46289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0" name="Oval 129"/>
            <p:cNvSpPr>
              <a:spLocks noChangeAspect="1"/>
            </p:cNvSpPr>
            <p:nvPr userDrawn="1"/>
          </p:nvSpPr>
          <p:spPr>
            <a:xfrm rot="2305559" flipH="1" flipV="1">
              <a:off x="45157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1" name="Oval 130"/>
            <p:cNvSpPr>
              <a:spLocks noChangeAspect="1"/>
            </p:cNvSpPr>
            <p:nvPr userDrawn="1"/>
          </p:nvSpPr>
          <p:spPr>
            <a:xfrm rot="2305559" flipH="1" flipV="1">
              <a:off x="45255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2" name="Oval 131"/>
            <p:cNvSpPr>
              <a:spLocks noChangeAspect="1"/>
            </p:cNvSpPr>
            <p:nvPr userDrawn="1"/>
          </p:nvSpPr>
          <p:spPr>
            <a:xfrm rot="2305559" flipH="1" flipV="1">
              <a:off x="47273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3" name="Oval 132"/>
            <p:cNvSpPr>
              <a:spLocks noChangeAspect="1"/>
            </p:cNvSpPr>
            <p:nvPr userDrawn="1"/>
          </p:nvSpPr>
          <p:spPr>
            <a:xfrm rot="2305559" flipH="1" flipV="1">
              <a:off x="43453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4" name="Oval 133"/>
            <p:cNvSpPr>
              <a:spLocks noChangeAspect="1"/>
            </p:cNvSpPr>
            <p:nvPr userDrawn="1"/>
          </p:nvSpPr>
          <p:spPr>
            <a:xfrm rot="2305559" flipH="1" flipV="1">
              <a:off x="46142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5" name="Oval 134"/>
            <p:cNvSpPr>
              <a:spLocks noChangeAspect="1"/>
            </p:cNvSpPr>
            <p:nvPr userDrawn="1"/>
          </p:nvSpPr>
          <p:spPr>
            <a:xfrm rot="2305559" flipH="1" flipV="1">
              <a:off x="46142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6" name="Oval 135"/>
            <p:cNvSpPr>
              <a:spLocks noChangeAspect="1"/>
            </p:cNvSpPr>
            <p:nvPr userDrawn="1"/>
          </p:nvSpPr>
          <p:spPr>
            <a:xfrm rot="2305559" flipH="1" flipV="1">
              <a:off x="44169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7" name="Oval 136"/>
            <p:cNvSpPr>
              <a:spLocks noChangeAspect="1"/>
            </p:cNvSpPr>
            <p:nvPr userDrawn="1"/>
          </p:nvSpPr>
          <p:spPr>
            <a:xfrm rot="2305559" flipH="1" flipV="1">
              <a:off x="44169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8" name="Oval 137"/>
            <p:cNvSpPr>
              <a:spLocks noChangeAspect="1"/>
            </p:cNvSpPr>
            <p:nvPr userDrawn="1"/>
          </p:nvSpPr>
          <p:spPr>
            <a:xfrm rot="2305559" flipH="1" flipV="1">
              <a:off x="42392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9" name="Oval 138"/>
            <p:cNvSpPr>
              <a:spLocks noChangeAspect="1"/>
            </p:cNvSpPr>
            <p:nvPr userDrawn="1"/>
          </p:nvSpPr>
          <p:spPr>
            <a:xfrm rot="2305559" flipH="1" flipV="1">
              <a:off x="42392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0" name="Oval 139"/>
            <p:cNvSpPr>
              <a:spLocks noChangeAspect="1"/>
            </p:cNvSpPr>
            <p:nvPr userDrawn="1"/>
          </p:nvSpPr>
          <p:spPr>
            <a:xfrm rot="2305559" flipH="1" flipV="1">
              <a:off x="41782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1" name="Oval 140"/>
            <p:cNvSpPr>
              <a:spLocks noChangeAspect="1"/>
            </p:cNvSpPr>
            <p:nvPr userDrawn="1"/>
          </p:nvSpPr>
          <p:spPr>
            <a:xfrm rot="2305559" flipH="1" flipV="1">
              <a:off x="41782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2" name="Oval 141"/>
            <p:cNvSpPr>
              <a:spLocks noChangeAspect="1"/>
            </p:cNvSpPr>
            <p:nvPr userDrawn="1"/>
          </p:nvSpPr>
          <p:spPr>
            <a:xfrm rot="2305559" flipH="1" flipV="1">
              <a:off x="42272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3" name="Oval 142"/>
            <p:cNvSpPr>
              <a:spLocks noChangeAspect="1"/>
            </p:cNvSpPr>
            <p:nvPr userDrawn="1"/>
          </p:nvSpPr>
          <p:spPr>
            <a:xfrm rot="2305559" flipH="1" flipV="1">
              <a:off x="42272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4" name="Oval 143"/>
            <p:cNvSpPr>
              <a:spLocks noChangeAspect="1"/>
            </p:cNvSpPr>
            <p:nvPr userDrawn="1"/>
          </p:nvSpPr>
          <p:spPr>
            <a:xfrm rot="2305559" flipH="1" flipV="1">
              <a:off x="43414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5" name="Oval 144"/>
            <p:cNvSpPr>
              <a:spLocks noChangeAspect="1"/>
            </p:cNvSpPr>
            <p:nvPr userDrawn="1"/>
          </p:nvSpPr>
          <p:spPr>
            <a:xfrm rot="2305559" flipH="1" flipV="1">
              <a:off x="43414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6" name="Oval 145"/>
            <p:cNvSpPr>
              <a:spLocks noChangeAspect="1"/>
            </p:cNvSpPr>
            <p:nvPr userDrawn="1"/>
          </p:nvSpPr>
          <p:spPr>
            <a:xfrm rot="2305559" flipH="1" flipV="1">
              <a:off x="45163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7" name="Oval 146"/>
            <p:cNvSpPr>
              <a:spLocks noChangeAspect="1"/>
            </p:cNvSpPr>
            <p:nvPr userDrawn="1"/>
          </p:nvSpPr>
          <p:spPr>
            <a:xfrm rot="2305559" flipH="1" flipV="1">
              <a:off x="45163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8" name="Oval 147"/>
            <p:cNvSpPr>
              <a:spLocks noChangeAspect="1"/>
            </p:cNvSpPr>
            <p:nvPr userDrawn="1"/>
          </p:nvSpPr>
          <p:spPr>
            <a:xfrm rot="2305559" flipH="1" flipV="1">
              <a:off x="47173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9" name="Oval 148"/>
            <p:cNvSpPr>
              <a:spLocks noChangeAspect="1"/>
            </p:cNvSpPr>
            <p:nvPr userDrawn="1"/>
          </p:nvSpPr>
          <p:spPr>
            <a:xfrm rot="2305559" flipH="1" flipV="1">
              <a:off x="47173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0" name="Oval 149"/>
            <p:cNvSpPr>
              <a:spLocks noChangeAspect="1"/>
            </p:cNvSpPr>
            <p:nvPr userDrawn="1"/>
          </p:nvSpPr>
          <p:spPr>
            <a:xfrm rot="2305559" flipH="1" flipV="1">
              <a:off x="47975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1" name="Oval 150"/>
            <p:cNvSpPr>
              <a:spLocks noChangeAspect="1"/>
            </p:cNvSpPr>
            <p:nvPr userDrawn="1"/>
          </p:nvSpPr>
          <p:spPr>
            <a:xfrm rot="2305559" flipH="1" flipV="1">
              <a:off x="47975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2" name="Oval 151"/>
            <p:cNvSpPr>
              <a:spLocks noChangeAspect="1"/>
            </p:cNvSpPr>
            <p:nvPr userDrawn="1"/>
          </p:nvSpPr>
          <p:spPr>
            <a:xfrm rot="2305559" flipH="1" flipV="1">
              <a:off x="47953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3" name="Oval 152"/>
            <p:cNvSpPr>
              <a:spLocks noChangeAspect="1"/>
            </p:cNvSpPr>
            <p:nvPr userDrawn="1"/>
          </p:nvSpPr>
          <p:spPr>
            <a:xfrm rot="2305559" flipH="1" flipV="1">
              <a:off x="47953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4" name="Oval 153"/>
            <p:cNvSpPr>
              <a:spLocks noChangeAspect="1"/>
            </p:cNvSpPr>
            <p:nvPr userDrawn="1"/>
          </p:nvSpPr>
          <p:spPr>
            <a:xfrm rot="2305559" flipH="1" flipV="1">
              <a:off x="48689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5" name="Oval 154"/>
            <p:cNvSpPr>
              <a:spLocks noChangeAspect="1"/>
            </p:cNvSpPr>
            <p:nvPr userDrawn="1"/>
          </p:nvSpPr>
          <p:spPr>
            <a:xfrm rot="2305559" flipH="1" flipV="1">
              <a:off x="48689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56" name="Group 155"/>
          <p:cNvGrpSpPr>
            <a:grpSpLocks noChangeAspect="1"/>
          </p:cNvGrpSpPr>
          <p:nvPr userDrawn="1"/>
        </p:nvGrpSpPr>
        <p:grpSpPr>
          <a:xfrm>
            <a:off x="1073460" y="457201"/>
            <a:ext cx="910232" cy="908413"/>
            <a:chOff x="1573527" y="457200"/>
            <a:chExt cx="1093473" cy="1091294"/>
          </a:xfrm>
          <a:solidFill>
            <a:schemeClr val="tx2"/>
          </a:solidFill>
        </p:grpSpPr>
        <p:sp>
          <p:nvSpPr>
            <p:cNvPr id="157" name="Dodecagon 156"/>
            <p:cNvSpPr>
              <a:spLocks noChangeAspect="1"/>
            </p:cNvSpPr>
            <p:nvPr userDrawn="1"/>
          </p:nvSpPr>
          <p:spPr>
            <a:xfrm>
              <a:off x="20926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8" name="Dodecagon 157"/>
            <p:cNvSpPr>
              <a:spLocks noChangeAspect="1"/>
            </p:cNvSpPr>
            <p:nvPr userDrawn="1"/>
          </p:nvSpPr>
          <p:spPr>
            <a:xfrm>
              <a:off x="18967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9" name="Dodecagon 158"/>
            <p:cNvSpPr>
              <a:spLocks noChangeAspect="1"/>
            </p:cNvSpPr>
            <p:nvPr userDrawn="1"/>
          </p:nvSpPr>
          <p:spPr>
            <a:xfrm>
              <a:off x="22689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0" name="Dodecagon 159"/>
            <p:cNvSpPr>
              <a:spLocks noChangeAspect="1"/>
            </p:cNvSpPr>
            <p:nvPr userDrawn="1"/>
          </p:nvSpPr>
          <p:spPr>
            <a:xfrm>
              <a:off x="24354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1" name="Dodecagon 160"/>
            <p:cNvSpPr>
              <a:spLocks noChangeAspect="1"/>
            </p:cNvSpPr>
            <p:nvPr userDrawn="1"/>
          </p:nvSpPr>
          <p:spPr>
            <a:xfrm>
              <a:off x="25471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2" name="Dodecagon 161"/>
            <p:cNvSpPr>
              <a:spLocks noChangeAspect="1"/>
            </p:cNvSpPr>
            <p:nvPr userDrawn="1"/>
          </p:nvSpPr>
          <p:spPr>
            <a:xfrm>
              <a:off x="25823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3" name="Dodecagon 162"/>
            <p:cNvSpPr>
              <a:spLocks noChangeAspect="1"/>
            </p:cNvSpPr>
            <p:nvPr userDrawn="1"/>
          </p:nvSpPr>
          <p:spPr>
            <a:xfrm>
              <a:off x="17400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4" name="Dodecagon 163"/>
            <p:cNvSpPr>
              <a:spLocks noChangeAspect="1"/>
            </p:cNvSpPr>
            <p:nvPr userDrawn="1"/>
          </p:nvSpPr>
          <p:spPr>
            <a:xfrm>
              <a:off x="25431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5" name="Dodecagon 164"/>
            <p:cNvSpPr>
              <a:spLocks noChangeAspect="1"/>
            </p:cNvSpPr>
            <p:nvPr userDrawn="1"/>
          </p:nvSpPr>
          <p:spPr>
            <a:xfrm>
              <a:off x="16225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6" name="Dodecagon 165"/>
            <p:cNvSpPr>
              <a:spLocks noChangeAspect="1"/>
            </p:cNvSpPr>
            <p:nvPr userDrawn="1"/>
          </p:nvSpPr>
          <p:spPr>
            <a:xfrm>
              <a:off x="24452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7" name="Dodecagon 166"/>
            <p:cNvSpPr>
              <a:spLocks noChangeAspect="1"/>
            </p:cNvSpPr>
            <p:nvPr userDrawn="1"/>
          </p:nvSpPr>
          <p:spPr>
            <a:xfrm>
              <a:off x="22787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8" name="Dodecagon 167"/>
            <p:cNvSpPr>
              <a:spLocks noChangeAspect="1"/>
            </p:cNvSpPr>
            <p:nvPr userDrawn="1"/>
          </p:nvSpPr>
          <p:spPr>
            <a:xfrm>
              <a:off x="20926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9" name="Dodecagon 168"/>
            <p:cNvSpPr>
              <a:spLocks noChangeAspect="1"/>
            </p:cNvSpPr>
            <p:nvPr userDrawn="1"/>
          </p:nvSpPr>
          <p:spPr>
            <a:xfrm>
              <a:off x="18967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0" name="Dodecagon 169"/>
            <p:cNvSpPr>
              <a:spLocks noChangeAspect="1"/>
            </p:cNvSpPr>
            <p:nvPr userDrawn="1"/>
          </p:nvSpPr>
          <p:spPr>
            <a:xfrm>
              <a:off x="17302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1" name="Dodecagon 170"/>
            <p:cNvSpPr>
              <a:spLocks noChangeAspect="1"/>
            </p:cNvSpPr>
            <p:nvPr userDrawn="1"/>
          </p:nvSpPr>
          <p:spPr>
            <a:xfrm>
              <a:off x="15735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2" name="Dodecagon 171"/>
            <p:cNvSpPr>
              <a:spLocks noChangeAspect="1"/>
            </p:cNvSpPr>
            <p:nvPr userDrawn="1"/>
          </p:nvSpPr>
          <p:spPr>
            <a:xfrm>
              <a:off x="16225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3" name="Dodecagon 172"/>
            <p:cNvSpPr>
              <a:spLocks noChangeAspect="1"/>
            </p:cNvSpPr>
            <p:nvPr userDrawn="1"/>
          </p:nvSpPr>
          <p:spPr>
            <a:xfrm>
              <a:off x="19849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4" name="Dodecagon 173"/>
            <p:cNvSpPr>
              <a:spLocks noChangeAspect="1"/>
            </p:cNvSpPr>
            <p:nvPr userDrawn="1"/>
          </p:nvSpPr>
          <p:spPr>
            <a:xfrm>
              <a:off x="21905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5" name="Oval 174"/>
            <p:cNvSpPr>
              <a:spLocks noChangeAspect="1"/>
            </p:cNvSpPr>
            <p:nvPr userDrawn="1"/>
          </p:nvSpPr>
          <p:spPr>
            <a:xfrm rot="2305559" flipH="1" flipV="1">
              <a:off x="20773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6" name="Oval 175"/>
            <p:cNvSpPr>
              <a:spLocks noChangeAspect="1"/>
            </p:cNvSpPr>
            <p:nvPr userDrawn="1"/>
          </p:nvSpPr>
          <p:spPr>
            <a:xfrm rot="2305559" flipH="1" flipV="1">
              <a:off x="20871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7" name="Oval 176"/>
            <p:cNvSpPr>
              <a:spLocks noChangeAspect="1"/>
            </p:cNvSpPr>
            <p:nvPr userDrawn="1"/>
          </p:nvSpPr>
          <p:spPr>
            <a:xfrm rot="2305559" flipH="1" flipV="1">
              <a:off x="22889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8" name="Oval 177"/>
            <p:cNvSpPr>
              <a:spLocks noChangeAspect="1"/>
            </p:cNvSpPr>
            <p:nvPr userDrawn="1"/>
          </p:nvSpPr>
          <p:spPr>
            <a:xfrm rot="2305559" flipH="1" flipV="1">
              <a:off x="19069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9" name="Oval 178"/>
            <p:cNvSpPr>
              <a:spLocks noChangeAspect="1"/>
            </p:cNvSpPr>
            <p:nvPr userDrawn="1"/>
          </p:nvSpPr>
          <p:spPr>
            <a:xfrm rot="2305559" flipH="1" flipV="1">
              <a:off x="21758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0" name="Oval 179"/>
            <p:cNvSpPr>
              <a:spLocks noChangeAspect="1"/>
            </p:cNvSpPr>
            <p:nvPr userDrawn="1"/>
          </p:nvSpPr>
          <p:spPr>
            <a:xfrm rot="2305559" flipH="1" flipV="1">
              <a:off x="21758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1" name="Oval 180"/>
            <p:cNvSpPr>
              <a:spLocks noChangeAspect="1"/>
            </p:cNvSpPr>
            <p:nvPr userDrawn="1"/>
          </p:nvSpPr>
          <p:spPr>
            <a:xfrm rot="2305559" flipH="1" flipV="1">
              <a:off x="19785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2" name="Oval 181"/>
            <p:cNvSpPr>
              <a:spLocks noChangeAspect="1"/>
            </p:cNvSpPr>
            <p:nvPr userDrawn="1"/>
          </p:nvSpPr>
          <p:spPr>
            <a:xfrm rot="2305559" flipH="1" flipV="1">
              <a:off x="19785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3" name="Oval 182"/>
            <p:cNvSpPr>
              <a:spLocks noChangeAspect="1"/>
            </p:cNvSpPr>
            <p:nvPr userDrawn="1"/>
          </p:nvSpPr>
          <p:spPr>
            <a:xfrm rot="2305559" flipH="1" flipV="1">
              <a:off x="18008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4" name="Oval 183"/>
            <p:cNvSpPr>
              <a:spLocks noChangeAspect="1"/>
            </p:cNvSpPr>
            <p:nvPr userDrawn="1"/>
          </p:nvSpPr>
          <p:spPr>
            <a:xfrm rot="2305559" flipH="1" flipV="1">
              <a:off x="18008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5" name="Oval 184"/>
            <p:cNvSpPr>
              <a:spLocks noChangeAspect="1"/>
            </p:cNvSpPr>
            <p:nvPr userDrawn="1"/>
          </p:nvSpPr>
          <p:spPr>
            <a:xfrm rot="2305559" flipH="1" flipV="1">
              <a:off x="17398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6" name="Oval 185"/>
            <p:cNvSpPr>
              <a:spLocks noChangeAspect="1"/>
            </p:cNvSpPr>
            <p:nvPr userDrawn="1"/>
          </p:nvSpPr>
          <p:spPr>
            <a:xfrm rot="2305559" flipH="1" flipV="1">
              <a:off x="17398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7" name="Oval 186"/>
            <p:cNvSpPr>
              <a:spLocks noChangeAspect="1"/>
            </p:cNvSpPr>
            <p:nvPr userDrawn="1"/>
          </p:nvSpPr>
          <p:spPr>
            <a:xfrm rot="2305559" flipH="1" flipV="1">
              <a:off x="17888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8" name="Oval 187"/>
            <p:cNvSpPr>
              <a:spLocks noChangeAspect="1"/>
            </p:cNvSpPr>
            <p:nvPr userDrawn="1"/>
          </p:nvSpPr>
          <p:spPr>
            <a:xfrm rot="2305559" flipH="1" flipV="1">
              <a:off x="17888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9" name="Oval 188"/>
            <p:cNvSpPr>
              <a:spLocks noChangeAspect="1"/>
            </p:cNvSpPr>
            <p:nvPr userDrawn="1"/>
          </p:nvSpPr>
          <p:spPr>
            <a:xfrm rot="2305559" flipH="1" flipV="1">
              <a:off x="19030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0" name="Oval 189"/>
            <p:cNvSpPr>
              <a:spLocks noChangeAspect="1"/>
            </p:cNvSpPr>
            <p:nvPr userDrawn="1"/>
          </p:nvSpPr>
          <p:spPr>
            <a:xfrm rot="2305559" flipH="1" flipV="1">
              <a:off x="19030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1" name="Oval 190"/>
            <p:cNvSpPr>
              <a:spLocks noChangeAspect="1"/>
            </p:cNvSpPr>
            <p:nvPr userDrawn="1"/>
          </p:nvSpPr>
          <p:spPr>
            <a:xfrm rot="2305559" flipH="1" flipV="1">
              <a:off x="20779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2" name="Oval 191"/>
            <p:cNvSpPr>
              <a:spLocks noChangeAspect="1"/>
            </p:cNvSpPr>
            <p:nvPr userDrawn="1"/>
          </p:nvSpPr>
          <p:spPr>
            <a:xfrm rot="2305559" flipH="1" flipV="1">
              <a:off x="20779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3" name="Oval 192"/>
            <p:cNvSpPr>
              <a:spLocks noChangeAspect="1"/>
            </p:cNvSpPr>
            <p:nvPr userDrawn="1"/>
          </p:nvSpPr>
          <p:spPr>
            <a:xfrm rot="2305559" flipH="1" flipV="1">
              <a:off x="22789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4" name="Oval 193"/>
            <p:cNvSpPr>
              <a:spLocks noChangeAspect="1"/>
            </p:cNvSpPr>
            <p:nvPr userDrawn="1"/>
          </p:nvSpPr>
          <p:spPr>
            <a:xfrm rot="2305559" flipH="1" flipV="1">
              <a:off x="22789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5" name="Oval 194"/>
            <p:cNvSpPr>
              <a:spLocks noChangeAspect="1"/>
            </p:cNvSpPr>
            <p:nvPr userDrawn="1"/>
          </p:nvSpPr>
          <p:spPr>
            <a:xfrm rot="2305559" flipH="1" flipV="1">
              <a:off x="23591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6" name="Oval 195"/>
            <p:cNvSpPr>
              <a:spLocks noChangeAspect="1"/>
            </p:cNvSpPr>
            <p:nvPr userDrawn="1"/>
          </p:nvSpPr>
          <p:spPr>
            <a:xfrm rot="2305559" flipH="1" flipV="1">
              <a:off x="23591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7" name="Oval 196"/>
            <p:cNvSpPr>
              <a:spLocks noChangeAspect="1"/>
            </p:cNvSpPr>
            <p:nvPr userDrawn="1"/>
          </p:nvSpPr>
          <p:spPr>
            <a:xfrm rot="2305559" flipH="1" flipV="1">
              <a:off x="23569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8" name="Oval 197"/>
            <p:cNvSpPr>
              <a:spLocks noChangeAspect="1"/>
            </p:cNvSpPr>
            <p:nvPr userDrawn="1"/>
          </p:nvSpPr>
          <p:spPr>
            <a:xfrm rot="2305559" flipH="1" flipV="1">
              <a:off x="23569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9" name="Oval 198"/>
            <p:cNvSpPr>
              <a:spLocks noChangeAspect="1"/>
            </p:cNvSpPr>
            <p:nvPr userDrawn="1"/>
          </p:nvSpPr>
          <p:spPr>
            <a:xfrm rot="2305559" flipH="1" flipV="1">
              <a:off x="24305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0" name="Oval 199"/>
            <p:cNvSpPr>
              <a:spLocks noChangeAspect="1"/>
            </p:cNvSpPr>
            <p:nvPr userDrawn="1"/>
          </p:nvSpPr>
          <p:spPr>
            <a:xfrm rot="2305559" flipH="1" flipV="1">
              <a:off x="24305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201" name="Group 200"/>
          <p:cNvGrpSpPr>
            <a:grpSpLocks noChangeAspect="1"/>
          </p:cNvGrpSpPr>
          <p:nvPr userDrawn="1"/>
        </p:nvGrpSpPr>
        <p:grpSpPr>
          <a:xfrm>
            <a:off x="4121460" y="457201"/>
            <a:ext cx="910232" cy="908413"/>
            <a:chOff x="1573527" y="457200"/>
            <a:chExt cx="1093473" cy="1091294"/>
          </a:xfrm>
          <a:solidFill>
            <a:srgbClr val="687E3C"/>
          </a:solidFill>
        </p:grpSpPr>
        <p:sp>
          <p:nvSpPr>
            <p:cNvPr id="202" name="Dodecagon 201"/>
            <p:cNvSpPr>
              <a:spLocks noChangeAspect="1"/>
            </p:cNvSpPr>
            <p:nvPr userDrawn="1"/>
          </p:nvSpPr>
          <p:spPr>
            <a:xfrm>
              <a:off x="20926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3" name="Dodecagon 202"/>
            <p:cNvSpPr>
              <a:spLocks noChangeAspect="1"/>
            </p:cNvSpPr>
            <p:nvPr userDrawn="1"/>
          </p:nvSpPr>
          <p:spPr>
            <a:xfrm>
              <a:off x="18967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4" name="Dodecagon 203"/>
            <p:cNvSpPr>
              <a:spLocks noChangeAspect="1"/>
            </p:cNvSpPr>
            <p:nvPr userDrawn="1"/>
          </p:nvSpPr>
          <p:spPr>
            <a:xfrm>
              <a:off x="22689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5" name="Dodecagon 204"/>
            <p:cNvSpPr>
              <a:spLocks noChangeAspect="1"/>
            </p:cNvSpPr>
            <p:nvPr userDrawn="1"/>
          </p:nvSpPr>
          <p:spPr>
            <a:xfrm>
              <a:off x="24354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6" name="Dodecagon 205"/>
            <p:cNvSpPr>
              <a:spLocks noChangeAspect="1"/>
            </p:cNvSpPr>
            <p:nvPr userDrawn="1"/>
          </p:nvSpPr>
          <p:spPr>
            <a:xfrm>
              <a:off x="25471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7" name="Dodecagon 206"/>
            <p:cNvSpPr>
              <a:spLocks noChangeAspect="1"/>
            </p:cNvSpPr>
            <p:nvPr userDrawn="1"/>
          </p:nvSpPr>
          <p:spPr>
            <a:xfrm>
              <a:off x="25823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8" name="Dodecagon 207"/>
            <p:cNvSpPr>
              <a:spLocks noChangeAspect="1"/>
            </p:cNvSpPr>
            <p:nvPr userDrawn="1"/>
          </p:nvSpPr>
          <p:spPr>
            <a:xfrm>
              <a:off x="17400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9" name="Dodecagon 208"/>
            <p:cNvSpPr>
              <a:spLocks noChangeAspect="1"/>
            </p:cNvSpPr>
            <p:nvPr userDrawn="1"/>
          </p:nvSpPr>
          <p:spPr>
            <a:xfrm>
              <a:off x="25431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0" name="Dodecagon 209"/>
            <p:cNvSpPr>
              <a:spLocks noChangeAspect="1"/>
            </p:cNvSpPr>
            <p:nvPr userDrawn="1"/>
          </p:nvSpPr>
          <p:spPr>
            <a:xfrm>
              <a:off x="16225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1" name="Dodecagon 210"/>
            <p:cNvSpPr>
              <a:spLocks noChangeAspect="1"/>
            </p:cNvSpPr>
            <p:nvPr userDrawn="1"/>
          </p:nvSpPr>
          <p:spPr>
            <a:xfrm>
              <a:off x="24452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2" name="Dodecagon 211"/>
            <p:cNvSpPr>
              <a:spLocks noChangeAspect="1"/>
            </p:cNvSpPr>
            <p:nvPr userDrawn="1"/>
          </p:nvSpPr>
          <p:spPr>
            <a:xfrm>
              <a:off x="22787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3" name="Dodecagon 212"/>
            <p:cNvSpPr>
              <a:spLocks noChangeAspect="1"/>
            </p:cNvSpPr>
            <p:nvPr userDrawn="1"/>
          </p:nvSpPr>
          <p:spPr>
            <a:xfrm>
              <a:off x="20926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4" name="Dodecagon 213"/>
            <p:cNvSpPr>
              <a:spLocks noChangeAspect="1"/>
            </p:cNvSpPr>
            <p:nvPr userDrawn="1"/>
          </p:nvSpPr>
          <p:spPr>
            <a:xfrm>
              <a:off x="18967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5" name="Dodecagon 214"/>
            <p:cNvSpPr>
              <a:spLocks noChangeAspect="1"/>
            </p:cNvSpPr>
            <p:nvPr userDrawn="1"/>
          </p:nvSpPr>
          <p:spPr>
            <a:xfrm>
              <a:off x="17302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6" name="Dodecagon 215"/>
            <p:cNvSpPr>
              <a:spLocks noChangeAspect="1"/>
            </p:cNvSpPr>
            <p:nvPr userDrawn="1"/>
          </p:nvSpPr>
          <p:spPr>
            <a:xfrm>
              <a:off x="15735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7" name="Dodecagon 216"/>
            <p:cNvSpPr>
              <a:spLocks noChangeAspect="1"/>
            </p:cNvSpPr>
            <p:nvPr userDrawn="1"/>
          </p:nvSpPr>
          <p:spPr>
            <a:xfrm>
              <a:off x="16225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8" name="Dodecagon 217"/>
            <p:cNvSpPr>
              <a:spLocks noChangeAspect="1"/>
            </p:cNvSpPr>
            <p:nvPr userDrawn="1"/>
          </p:nvSpPr>
          <p:spPr>
            <a:xfrm>
              <a:off x="19849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9" name="Dodecagon 218"/>
            <p:cNvSpPr>
              <a:spLocks noChangeAspect="1"/>
            </p:cNvSpPr>
            <p:nvPr userDrawn="1"/>
          </p:nvSpPr>
          <p:spPr>
            <a:xfrm>
              <a:off x="21905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0" name="Oval 219"/>
            <p:cNvSpPr>
              <a:spLocks noChangeAspect="1"/>
            </p:cNvSpPr>
            <p:nvPr userDrawn="1"/>
          </p:nvSpPr>
          <p:spPr>
            <a:xfrm rot="2305559" flipH="1" flipV="1">
              <a:off x="20773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1" name="Oval 220"/>
            <p:cNvSpPr>
              <a:spLocks noChangeAspect="1"/>
            </p:cNvSpPr>
            <p:nvPr userDrawn="1"/>
          </p:nvSpPr>
          <p:spPr>
            <a:xfrm rot="2305559" flipH="1" flipV="1">
              <a:off x="20871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2" name="Oval 221"/>
            <p:cNvSpPr>
              <a:spLocks noChangeAspect="1"/>
            </p:cNvSpPr>
            <p:nvPr userDrawn="1"/>
          </p:nvSpPr>
          <p:spPr>
            <a:xfrm rot="2305559" flipH="1" flipV="1">
              <a:off x="22889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3" name="Oval 222"/>
            <p:cNvSpPr>
              <a:spLocks noChangeAspect="1"/>
            </p:cNvSpPr>
            <p:nvPr userDrawn="1"/>
          </p:nvSpPr>
          <p:spPr>
            <a:xfrm rot="2305559" flipH="1" flipV="1">
              <a:off x="19069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4" name="Oval 223"/>
            <p:cNvSpPr>
              <a:spLocks noChangeAspect="1"/>
            </p:cNvSpPr>
            <p:nvPr userDrawn="1"/>
          </p:nvSpPr>
          <p:spPr>
            <a:xfrm rot="2305559" flipH="1" flipV="1">
              <a:off x="21758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5" name="Oval 224"/>
            <p:cNvSpPr>
              <a:spLocks noChangeAspect="1"/>
            </p:cNvSpPr>
            <p:nvPr userDrawn="1"/>
          </p:nvSpPr>
          <p:spPr>
            <a:xfrm rot="2305559" flipH="1" flipV="1">
              <a:off x="21758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6" name="Oval 225"/>
            <p:cNvSpPr>
              <a:spLocks noChangeAspect="1"/>
            </p:cNvSpPr>
            <p:nvPr userDrawn="1"/>
          </p:nvSpPr>
          <p:spPr>
            <a:xfrm rot="2305559" flipH="1" flipV="1">
              <a:off x="19785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7" name="Oval 226"/>
            <p:cNvSpPr>
              <a:spLocks noChangeAspect="1"/>
            </p:cNvSpPr>
            <p:nvPr userDrawn="1"/>
          </p:nvSpPr>
          <p:spPr>
            <a:xfrm rot="2305559" flipH="1" flipV="1">
              <a:off x="19785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8" name="Oval 227"/>
            <p:cNvSpPr>
              <a:spLocks noChangeAspect="1"/>
            </p:cNvSpPr>
            <p:nvPr userDrawn="1"/>
          </p:nvSpPr>
          <p:spPr>
            <a:xfrm rot="2305559" flipH="1" flipV="1">
              <a:off x="18008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9" name="Oval 228"/>
            <p:cNvSpPr>
              <a:spLocks noChangeAspect="1"/>
            </p:cNvSpPr>
            <p:nvPr userDrawn="1"/>
          </p:nvSpPr>
          <p:spPr>
            <a:xfrm rot="2305559" flipH="1" flipV="1">
              <a:off x="18008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0" name="Oval 229"/>
            <p:cNvSpPr>
              <a:spLocks noChangeAspect="1"/>
            </p:cNvSpPr>
            <p:nvPr userDrawn="1"/>
          </p:nvSpPr>
          <p:spPr>
            <a:xfrm rot="2305559" flipH="1" flipV="1">
              <a:off x="17398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1" name="Oval 230"/>
            <p:cNvSpPr>
              <a:spLocks noChangeAspect="1"/>
            </p:cNvSpPr>
            <p:nvPr userDrawn="1"/>
          </p:nvSpPr>
          <p:spPr>
            <a:xfrm rot="2305559" flipH="1" flipV="1">
              <a:off x="17398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2" name="Oval 231"/>
            <p:cNvSpPr>
              <a:spLocks noChangeAspect="1"/>
            </p:cNvSpPr>
            <p:nvPr userDrawn="1"/>
          </p:nvSpPr>
          <p:spPr>
            <a:xfrm rot="2305559" flipH="1" flipV="1">
              <a:off x="17888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3" name="Oval 232"/>
            <p:cNvSpPr>
              <a:spLocks noChangeAspect="1"/>
            </p:cNvSpPr>
            <p:nvPr userDrawn="1"/>
          </p:nvSpPr>
          <p:spPr>
            <a:xfrm rot="2305559" flipH="1" flipV="1">
              <a:off x="17888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4" name="Oval 233"/>
            <p:cNvSpPr>
              <a:spLocks noChangeAspect="1"/>
            </p:cNvSpPr>
            <p:nvPr userDrawn="1"/>
          </p:nvSpPr>
          <p:spPr>
            <a:xfrm rot="2305559" flipH="1" flipV="1">
              <a:off x="19030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5" name="Oval 234"/>
            <p:cNvSpPr>
              <a:spLocks noChangeAspect="1"/>
            </p:cNvSpPr>
            <p:nvPr userDrawn="1"/>
          </p:nvSpPr>
          <p:spPr>
            <a:xfrm rot="2305559" flipH="1" flipV="1">
              <a:off x="19030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6" name="Oval 235"/>
            <p:cNvSpPr>
              <a:spLocks noChangeAspect="1"/>
            </p:cNvSpPr>
            <p:nvPr userDrawn="1"/>
          </p:nvSpPr>
          <p:spPr>
            <a:xfrm rot="2305559" flipH="1" flipV="1">
              <a:off x="20779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7" name="Oval 236"/>
            <p:cNvSpPr>
              <a:spLocks noChangeAspect="1"/>
            </p:cNvSpPr>
            <p:nvPr userDrawn="1"/>
          </p:nvSpPr>
          <p:spPr>
            <a:xfrm rot="2305559" flipH="1" flipV="1">
              <a:off x="20779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8" name="Oval 237"/>
            <p:cNvSpPr>
              <a:spLocks noChangeAspect="1"/>
            </p:cNvSpPr>
            <p:nvPr userDrawn="1"/>
          </p:nvSpPr>
          <p:spPr>
            <a:xfrm rot="2305559" flipH="1" flipV="1">
              <a:off x="22789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9" name="Oval 238"/>
            <p:cNvSpPr>
              <a:spLocks noChangeAspect="1"/>
            </p:cNvSpPr>
            <p:nvPr userDrawn="1"/>
          </p:nvSpPr>
          <p:spPr>
            <a:xfrm rot="2305559" flipH="1" flipV="1">
              <a:off x="22789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0" name="Oval 239"/>
            <p:cNvSpPr>
              <a:spLocks noChangeAspect="1"/>
            </p:cNvSpPr>
            <p:nvPr userDrawn="1"/>
          </p:nvSpPr>
          <p:spPr>
            <a:xfrm rot="2305559" flipH="1" flipV="1">
              <a:off x="23591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1" name="Oval 240"/>
            <p:cNvSpPr>
              <a:spLocks noChangeAspect="1"/>
            </p:cNvSpPr>
            <p:nvPr userDrawn="1"/>
          </p:nvSpPr>
          <p:spPr>
            <a:xfrm rot="2305559" flipH="1" flipV="1">
              <a:off x="23591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2" name="Oval 241"/>
            <p:cNvSpPr>
              <a:spLocks noChangeAspect="1"/>
            </p:cNvSpPr>
            <p:nvPr userDrawn="1"/>
          </p:nvSpPr>
          <p:spPr>
            <a:xfrm rot="2305559" flipH="1" flipV="1">
              <a:off x="23569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3" name="Oval 242"/>
            <p:cNvSpPr>
              <a:spLocks noChangeAspect="1"/>
            </p:cNvSpPr>
            <p:nvPr userDrawn="1"/>
          </p:nvSpPr>
          <p:spPr>
            <a:xfrm rot="2305559" flipH="1" flipV="1">
              <a:off x="23569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4" name="Oval 243"/>
            <p:cNvSpPr>
              <a:spLocks noChangeAspect="1"/>
            </p:cNvSpPr>
            <p:nvPr userDrawn="1"/>
          </p:nvSpPr>
          <p:spPr>
            <a:xfrm rot="2305559" flipH="1" flipV="1">
              <a:off x="24305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5" name="Oval 244"/>
            <p:cNvSpPr>
              <a:spLocks noChangeAspect="1"/>
            </p:cNvSpPr>
            <p:nvPr userDrawn="1"/>
          </p:nvSpPr>
          <p:spPr>
            <a:xfrm rot="2305559" flipH="1" flipV="1">
              <a:off x="24305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46" name="Title 1"/>
          <p:cNvSpPr>
            <a:spLocks noGrp="1"/>
          </p:cNvSpPr>
          <p:nvPr>
            <p:ph type="ctrTitle" hasCustomPrompt="1"/>
          </p:nvPr>
        </p:nvSpPr>
        <p:spPr>
          <a:xfrm>
            <a:off x="431652" y="3318780"/>
            <a:ext cx="8314182" cy="113157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Add title</a:t>
            </a:r>
            <a:endParaRPr lang="en-US" dirty="0"/>
          </a:p>
        </p:txBody>
      </p:sp>
      <p:sp>
        <p:nvSpPr>
          <p:cNvPr id="247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430890" y="5162255"/>
            <a:ext cx="8314944" cy="545592"/>
          </a:xfrm>
          <a:prstGeom prst="rect">
            <a:avLst/>
          </a:prstGeom>
        </p:spPr>
        <p:txBody>
          <a:bodyPr vert="horz" anchor="ctr"/>
          <a:lstStyle>
            <a:lvl1pPr marL="0" indent="0">
              <a:spcBef>
                <a:spcPts val="0"/>
              </a:spcBef>
              <a:buNone/>
              <a:defRPr sz="1400" baseline="0">
                <a:solidFill>
                  <a:schemeClr val="accent5">
                    <a:lumMod val="20000"/>
                    <a:lumOff val="80000"/>
                  </a:schemeClr>
                </a:solidFill>
                <a:latin typeface="Arial"/>
              </a:defRPr>
            </a:lvl1pPr>
          </a:lstStyle>
          <a:p>
            <a:pPr lvl="0"/>
            <a:r>
              <a:rPr lang="en-US" dirty="0" smtClean="0"/>
              <a:t>Add Presenter Information</a:t>
            </a:r>
          </a:p>
        </p:txBody>
      </p:sp>
      <p:grpSp>
        <p:nvGrpSpPr>
          <p:cNvPr id="248" name="Group 247"/>
          <p:cNvGrpSpPr>
            <a:grpSpLocks noChangeAspect="1"/>
          </p:cNvGrpSpPr>
          <p:nvPr userDrawn="1"/>
        </p:nvGrpSpPr>
        <p:grpSpPr>
          <a:xfrm>
            <a:off x="2861580" y="2150932"/>
            <a:ext cx="223524" cy="223072"/>
            <a:chOff x="1573527" y="457200"/>
            <a:chExt cx="1093473" cy="1091294"/>
          </a:xfrm>
          <a:solidFill>
            <a:srgbClr val="FFFFFF"/>
          </a:solidFill>
        </p:grpSpPr>
        <p:sp>
          <p:nvSpPr>
            <p:cNvPr id="249" name="Dodecagon 248"/>
            <p:cNvSpPr>
              <a:spLocks noChangeAspect="1"/>
            </p:cNvSpPr>
            <p:nvPr userDrawn="1"/>
          </p:nvSpPr>
          <p:spPr>
            <a:xfrm>
              <a:off x="20926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0" name="Dodecagon 249"/>
            <p:cNvSpPr>
              <a:spLocks noChangeAspect="1"/>
            </p:cNvSpPr>
            <p:nvPr userDrawn="1"/>
          </p:nvSpPr>
          <p:spPr>
            <a:xfrm>
              <a:off x="18967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1" name="Dodecagon 250"/>
            <p:cNvSpPr>
              <a:spLocks noChangeAspect="1"/>
            </p:cNvSpPr>
            <p:nvPr userDrawn="1"/>
          </p:nvSpPr>
          <p:spPr>
            <a:xfrm>
              <a:off x="22689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2" name="Dodecagon 251"/>
            <p:cNvSpPr>
              <a:spLocks noChangeAspect="1"/>
            </p:cNvSpPr>
            <p:nvPr userDrawn="1"/>
          </p:nvSpPr>
          <p:spPr>
            <a:xfrm>
              <a:off x="24354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3" name="Dodecagon 252"/>
            <p:cNvSpPr>
              <a:spLocks noChangeAspect="1"/>
            </p:cNvSpPr>
            <p:nvPr userDrawn="1"/>
          </p:nvSpPr>
          <p:spPr>
            <a:xfrm>
              <a:off x="25471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4" name="Dodecagon 253"/>
            <p:cNvSpPr>
              <a:spLocks noChangeAspect="1"/>
            </p:cNvSpPr>
            <p:nvPr userDrawn="1"/>
          </p:nvSpPr>
          <p:spPr>
            <a:xfrm>
              <a:off x="25823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5" name="Dodecagon 254"/>
            <p:cNvSpPr>
              <a:spLocks noChangeAspect="1"/>
            </p:cNvSpPr>
            <p:nvPr userDrawn="1"/>
          </p:nvSpPr>
          <p:spPr>
            <a:xfrm>
              <a:off x="17400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6" name="Dodecagon 255"/>
            <p:cNvSpPr>
              <a:spLocks noChangeAspect="1"/>
            </p:cNvSpPr>
            <p:nvPr userDrawn="1"/>
          </p:nvSpPr>
          <p:spPr>
            <a:xfrm>
              <a:off x="25431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7" name="Dodecagon 256"/>
            <p:cNvSpPr>
              <a:spLocks noChangeAspect="1"/>
            </p:cNvSpPr>
            <p:nvPr userDrawn="1"/>
          </p:nvSpPr>
          <p:spPr>
            <a:xfrm>
              <a:off x="16225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8" name="Dodecagon 257"/>
            <p:cNvSpPr>
              <a:spLocks noChangeAspect="1"/>
            </p:cNvSpPr>
            <p:nvPr userDrawn="1"/>
          </p:nvSpPr>
          <p:spPr>
            <a:xfrm>
              <a:off x="24452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9" name="Dodecagon 258"/>
            <p:cNvSpPr>
              <a:spLocks noChangeAspect="1"/>
            </p:cNvSpPr>
            <p:nvPr userDrawn="1"/>
          </p:nvSpPr>
          <p:spPr>
            <a:xfrm>
              <a:off x="22787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0" name="Dodecagon 259"/>
            <p:cNvSpPr>
              <a:spLocks noChangeAspect="1"/>
            </p:cNvSpPr>
            <p:nvPr userDrawn="1"/>
          </p:nvSpPr>
          <p:spPr>
            <a:xfrm>
              <a:off x="20926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1" name="Dodecagon 260"/>
            <p:cNvSpPr>
              <a:spLocks noChangeAspect="1"/>
            </p:cNvSpPr>
            <p:nvPr userDrawn="1"/>
          </p:nvSpPr>
          <p:spPr>
            <a:xfrm>
              <a:off x="18967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2" name="Dodecagon 261"/>
            <p:cNvSpPr>
              <a:spLocks noChangeAspect="1"/>
            </p:cNvSpPr>
            <p:nvPr userDrawn="1"/>
          </p:nvSpPr>
          <p:spPr>
            <a:xfrm>
              <a:off x="17302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3" name="Dodecagon 262"/>
            <p:cNvSpPr>
              <a:spLocks noChangeAspect="1"/>
            </p:cNvSpPr>
            <p:nvPr userDrawn="1"/>
          </p:nvSpPr>
          <p:spPr>
            <a:xfrm>
              <a:off x="15735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4" name="Dodecagon 263"/>
            <p:cNvSpPr>
              <a:spLocks noChangeAspect="1"/>
            </p:cNvSpPr>
            <p:nvPr userDrawn="1"/>
          </p:nvSpPr>
          <p:spPr>
            <a:xfrm>
              <a:off x="16225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5" name="Dodecagon 264"/>
            <p:cNvSpPr>
              <a:spLocks noChangeAspect="1"/>
            </p:cNvSpPr>
            <p:nvPr userDrawn="1"/>
          </p:nvSpPr>
          <p:spPr>
            <a:xfrm>
              <a:off x="19849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6" name="Dodecagon 265"/>
            <p:cNvSpPr>
              <a:spLocks noChangeAspect="1"/>
            </p:cNvSpPr>
            <p:nvPr userDrawn="1"/>
          </p:nvSpPr>
          <p:spPr>
            <a:xfrm>
              <a:off x="21905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7" name="Oval 266"/>
            <p:cNvSpPr>
              <a:spLocks noChangeAspect="1"/>
            </p:cNvSpPr>
            <p:nvPr userDrawn="1"/>
          </p:nvSpPr>
          <p:spPr>
            <a:xfrm rot="2305559" flipH="1" flipV="1">
              <a:off x="20773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8" name="Oval 267"/>
            <p:cNvSpPr>
              <a:spLocks noChangeAspect="1"/>
            </p:cNvSpPr>
            <p:nvPr userDrawn="1"/>
          </p:nvSpPr>
          <p:spPr>
            <a:xfrm rot="2305559" flipH="1" flipV="1">
              <a:off x="20871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9" name="Oval 268"/>
            <p:cNvSpPr>
              <a:spLocks noChangeAspect="1"/>
            </p:cNvSpPr>
            <p:nvPr userDrawn="1"/>
          </p:nvSpPr>
          <p:spPr>
            <a:xfrm rot="2305559" flipH="1" flipV="1">
              <a:off x="22889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0" name="Oval 269"/>
            <p:cNvSpPr>
              <a:spLocks noChangeAspect="1"/>
            </p:cNvSpPr>
            <p:nvPr userDrawn="1"/>
          </p:nvSpPr>
          <p:spPr>
            <a:xfrm rot="2305559" flipH="1" flipV="1">
              <a:off x="19069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1" name="Oval 270"/>
            <p:cNvSpPr>
              <a:spLocks noChangeAspect="1"/>
            </p:cNvSpPr>
            <p:nvPr userDrawn="1"/>
          </p:nvSpPr>
          <p:spPr>
            <a:xfrm rot="2305559" flipH="1" flipV="1">
              <a:off x="21758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2" name="Oval 271"/>
            <p:cNvSpPr>
              <a:spLocks noChangeAspect="1"/>
            </p:cNvSpPr>
            <p:nvPr userDrawn="1"/>
          </p:nvSpPr>
          <p:spPr>
            <a:xfrm rot="2305559" flipH="1" flipV="1">
              <a:off x="21758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3" name="Oval 272"/>
            <p:cNvSpPr>
              <a:spLocks noChangeAspect="1"/>
            </p:cNvSpPr>
            <p:nvPr userDrawn="1"/>
          </p:nvSpPr>
          <p:spPr>
            <a:xfrm rot="2305559" flipH="1" flipV="1">
              <a:off x="19785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4" name="Oval 273"/>
            <p:cNvSpPr>
              <a:spLocks noChangeAspect="1"/>
            </p:cNvSpPr>
            <p:nvPr userDrawn="1"/>
          </p:nvSpPr>
          <p:spPr>
            <a:xfrm rot="2305559" flipH="1" flipV="1">
              <a:off x="19785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5" name="Oval 274"/>
            <p:cNvSpPr>
              <a:spLocks noChangeAspect="1"/>
            </p:cNvSpPr>
            <p:nvPr userDrawn="1"/>
          </p:nvSpPr>
          <p:spPr>
            <a:xfrm rot="2305559" flipH="1" flipV="1">
              <a:off x="18008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6" name="Oval 275"/>
            <p:cNvSpPr>
              <a:spLocks noChangeAspect="1"/>
            </p:cNvSpPr>
            <p:nvPr userDrawn="1"/>
          </p:nvSpPr>
          <p:spPr>
            <a:xfrm rot="2305559" flipH="1" flipV="1">
              <a:off x="18008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7" name="Oval 276"/>
            <p:cNvSpPr>
              <a:spLocks noChangeAspect="1"/>
            </p:cNvSpPr>
            <p:nvPr userDrawn="1"/>
          </p:nvSpPr>
          <p:spPr>
            <a:xfrm rot="2305559" flipH="1" flipV="1">
              <a:off x="17398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8" name="Oval 277"/>
            <p:cNvSpPr>
              <a:spLocks noChangeAspect="1"/>
            </p:cNvSpPr>
            <p:nvPr userDrawn="1"/>
          </p:nvSpPr>
          <p:spPr>
            <a:xfrm rot="2305559" flipH="1" flipV="1">
              <a:off x="17398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9" name="Oval 278"/>
            <p:cNvSpPr>
              <a:spLocks noChangeAspect="1"/>
            </p:cNvSpPr>
            <p:nvPr userDrawn="1"/>
          </p:nvSpPr>
          <p:spPr>
            <a:xfrm rot="2305559" flipH="1" flipV="1">
              <a:off x="17888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0" name="Oval 279"/>
            <p:cNvSpPr>
              <a:spLocks noChangeAspect="1"/>
            </p:cNvSpPr>
            <p:nvPr userDrawn="1"/>
          </p:nvSpPr>
          <p:spPr>
            <a:xfrm rot="2305559" flipH="1" flipV="1">
              <a:off x="17888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1" name="Oval 280"/>
            <p:cNvSpPr>
              <a:spLocks noChangeAspect="1"/>
            </p:cNvSpPr>
            <p:nvPr userDrawn="1"/>
          </p:nvSpPr>
          <p:spPr>
            <a:xfrm rot="2305559" flipH="1" flipV="1">
              <a:off x="19030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2" name="Oval 281"/>
            <p:cNvSpPr>
              <a:spLocks noChangeAspect="1"/>
            </p:cNvSpPr>
            <p:nvPr userDrawn="1"/>
          </p:nvSpPr>
          <p:spPr>
            <a:xfrm rot="2305559" flipH="1" flipV="1">
              <a:off x="19030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3" name="Oval 282"/>
            <p:cNvSpPr>
              <a:spLocks noChangeAspect="1"/>
            </p:cNvSpPr>
            <p:nvPr userDrawn="1"/>
          </p:nvSpPr>
          <p:spPr>
            <a:xfrm rot="2305559" flipH="1" flipV="1">
              <a:off x="20779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4" name="Oval 283"/>
            <p:cNvSpPr>
              <a:spLocks noChangeAspect="1"/>
            </p:cNvSpPr>
            <p:nvPr userDrawn="1"/>
          </p:nvSpPr>
          <p:spPr>
            <a:xfrm rot="2305559" flipH="1" flipV="1">
              <a:off x="20779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5" name="Oval 284"/>
            <p:cNvSpPr>
              <a:spLocks noChangeAspect="1"/>
            </p:cNvSpPr>
            <p:nvPr userDrawn="1"/>
          </p:nvSpPr>
          <p:spPr>
            <a:xfrm rot="2305559" flipH="1" flipV="1">
              <a:off x="22789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6" name="Oval 285"/>
            <p:cNvSpPr>
              <a:spLocks noChangeAspect="1"/>
            </p:cNvSpPr>
            <p:nvPr userDrawn="1"/>
          </p:nvSpPr>
          <p:spPr>
            <a:xfrm rot="2305559" flipH="1" flipV="1">
              <a:off x="22789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7" name="Oval 286"/>
            <p:cNvSpPr>
              <a:spLocks noChangeAspect="1"/>
            </p:cNvSpPr>
            <p:nvPr userDrawn="1"/>
          </p:nvSpPr>
          <p:spPr>
            <a:xfrm rot="2305559" flipH="1" flipV="1">
              <a:off x="23591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8" name="Oval 287"/>
            <p:cNvSpPr>
              <a:spLocks noChangeAspect="1"/>
            </p:cNvSpPr>
            <p:nvPr userDrawn="1"/>
          </p:nvSpPr>
          <p:spPr>
            <a:xfrm rot="2305559" flipH="1" flipV="1">
              <a:off x="23591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9" name="Oval 288"/>
            <p:cNvSpPr>
              <a:spLocks noChangeAspect="1"/>
            </p:cNvSpPr>
            <p:nvPr userDrawn="1"/>
          </p:nvSpPr>
          <p:spPr>
            <a:xfrm rot="2305559" flipH="1" flipV="1">
              <a:off x="23569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0" name="Oval 289"/>
            <p:cNvSpPr>
              <a:spLocks noChangeAspect="1"/>
            </p:cNvSpPr>
            <p:nvPr userDrawn="1"/>
          </p:nvSpPr>
          <p:spPr>
            <a:xfrm rot="2305559" flipH="1" flipV="1">
              <a:off x="23569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1" name="Oval 290"/>
            <p:cNvSpPr>
              <a:spLocks noChangeAspect="1"/>
            </p:cNvSpPr>
            <p:nvPr userDrawn="1"/>
          </p:nvSpPr>
          <p:spPr>
            <a:xfrm rot="2305559" flipH="1" flipV="1">
              <a:off x="24305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2" name="Oval 291"/>
            <p:cNvSpPr>
              <a:spLocks noChangeAspect="1"/>
            </p:cNvSpPr>
            <p:nvPr userDrawn="1"/>
          </p:nvSpPr>
          <p:spPr>
            <a:xfrm rot="2305559" flipH="1" flipV="1">
              <a:off x="24305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93" name="Rectangle 292"/>
          <p:cNvSpPr/>
          <p:nvPr userDrawn="1"/>
        </p:nvSpPr>
        <p:spPr>
          <a:xfrm>
            <a:off x="3123619" y="2057400"/>
            <a:ext cx="409270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defTabSz="457200">
              <a:spcAft>
                <a:spcPts val="300"/>
              </a:spcAft>
            </a:pPr>
            <a:r>
              <a:rPr lang="en-US" sz="1800" cap="small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-108" charset="0"/>
                <a:ea typeface="ＭＳ Ｐゴシック" pitchFamily="-108" charset="-128"/>
                <a:cs typeface="ＭＳ Ｐゴシック" pitchFamily="-108" charset="-128"/>
              </a:rPr>
              <a:t>Hepatitis C Online</a:t>
            </a:r>
          </a:p>
        </p:txBody>
      </p:sp>
    </p:spTree>
    <p:extLst>
      <p:ext uri="{BB962C8B-B14F-4D97-AF65-F5344CB8AC3E}">
        <p14:creationId xmlns:p14="http://schemas.microsoft.com/office/powerpoint/2010/main" val="4250899186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16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Data Slide: click to add title</a:t>
            </a:r>
            <a:endParaRPr lang="en-US" dirty="0"/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invGray">
          <a:xfrm>
            <a:off x="-5588" y="1386845"/>
            <a:ext cx="9162288" cy="365755"/>
          </a:xfrm>
          <a:prstGeom prst="rect">
            <a:avLst/>
          </a:prstGeom>
          <a:solidFill>
            <a:srgbClr val="5A646E"/>
          </a:solidFill>
          <a:ln>
            <a:noFill/>
            <a:headEnd/>
            <a:tailEnd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 defTabSz="457200">
              <a:lnSpc>
                <a:spcPct val="85000"/>
              </a:lnSpc>
            </a:pPr>
            <a:endParaRPr lang="en-US" sz="20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9" name="Text Placeholder 2"/>
          <p:cNvSpPr>
            <a:spLocks noGrp="1"/>
          </p:cNvSpPr>
          <p:nvPr>
            <p:ph type="body" idx="10" hasCustomPrompt="1"/>
          </p:nvPr>
        </p:nvSpPr>
        <p:spPr>
          <a:xfrm>
            <a:off x="0" y="1386843"/>
            <a:ext cx="9144000" cy="359663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rgbClr val="FFFFF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text</a:t>
            </a:r>
          </a:p>
        </p:txBody>
      </p:sp>
      <p:sp>
        <p:nvSpPr>
          <p:cNvPr id="13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18" y="6461760"/>
            <a:ext cx="7388319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2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5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01" y="6461760"/>
            <a:ext cx="7382254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  <p:sp>
        <p:nvSpPr>
          <p:cNvPr id="9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6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Data/Image slide two line title: click to add title</a:t>
            </a:r>
            <a:endParaRPr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2654219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1295401"/>
            <a:ext cx="9162288" cy="5590031"/>
          </a:xfrm>
          <a:prstGeom prst="rect">
            <a:avLst/>
          </a:prstGeom>
          <a:gradFill>
            <a:gsLst>
              <a:gs pos="0">
                <a:srgbClr val="194A5A"/>
              </a:gs>
              <a:gs pos="80000">
                <a:srgbClr val="24708B"/>
              </a:gs>
              <a:gs pos="100000">
                <a:srgbClr val="2E84AA"/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9" name="Straight Connector 18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1" name="Picture 20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22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grpSp>
        <p:nvGrpSpPr>
          <p:cNvPr id="9" name="Group 8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10" name="Rectangle 9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2" name="Group 11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3" name="Dodecagon 12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4" name="Dodecagon 13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Dodecagon 14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Dodecagon 15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5" name="Dodecagon 34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" name="Dodecagon 35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" name="Dodecagon 36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1" name="Oval 60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2" name="Oval 61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3" name="Oval 62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  <p:sp>
        <p:nvSpPr>
          <p:cNvPr id="65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18" y="6461760"/>
            <a:ext cx="7388319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2427498"/>
      </p:ext>
    </p:extLst>
  </p:cSld>
  <p:clrMapOvr>
    <a:masterClrMapping/>
  </p:clrMapOvr>
  <p:transition spd="slow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pen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6873240"/>
          </a:xfrm>
          <a:prstGeom prst="rect">
            <a:avLst/>
          </a:prstGeom>
        </p:spPr>
      </p:pic>
      <p:grpSp>
        <p:nvGrpSpPr>
          <p:cNvPr id="9" name="Group 8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10" name="Rectangle 9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2" name="Group 11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3" name="Dodecagon 12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4" name="Dodecagon 13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Dodecagon 14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Dodecagon 15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5" name="Dodecagon 34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" name="Dodecagon 35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" name="Dodecagon 36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1" name="Oval 60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2" name="Oval 61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3" name="Oval 62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  <p:sp>
        <p:nvSpPr>
          <p:cNvPr id="65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18" y="6461760"/>
            <a:ext cx="7388319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7713818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3401" y="3276600"/>
            <a:ext cx="8077200" cy="1238250"/>
          </a:xfrm>
          <a:prstGeom prst="rect">
            <a:avLst/>
          </a:prstGeom>
        </p:spPr>
        <p:txBody>
          <a:bodyPr tIns="0" anchor="t">
            <a:normAutofit/>
          </a:bodyPr>
          <a:lstStyle>
            <a:lvl1pPr algn="ctr">
              <a:defRPr sz="3200" b="0" cap="none">
                <a:solidFill>
                  <a:srgbClr val="003A78"/>
                </a:solidFill>
              </a:defRPr>
            </a:lvl1pPr>
          </a:lstStyle>
          <a:p>
            <a:r>
              <a:rPr lang="en-US" dirty="0" smtClean="0"/>
              <a:t>Click To Edit Section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33401" y="2476500"/>
            <a:ext cx="8077200" cy="790576"/>
          </a:xfrm>
          <a:prstGeom prst="rect">
            <a:avLst/>
          </a:prstGeom>
        </p:spPr>
        <p:txBody>
          <a:bodyPr bIns="0" anchor="b"/>
          <a:lstStyle>
            <a:lvl1pPr marL="0" indent="0" algn="ctr">
              <a:buNone/>
              <a:defRPr sz="2000" cap="small" baseline="0">
                <a:solidFill>
                  <a:srgbClr val="003A78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ADD HEADER TEXT</a:t>
            </a:r>
          </a:p>
        </p:txBody>
      </p:sp>
      <p:pic>
        <p:nvPicPr>
          <p:cNvPr id="12" name="Picture 11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cxnSp>
        <p:nvCxnSpPr>
          <p:cNvPr id="13" name="Straight Connector 12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grpSp>
        <p:nvGrpSpPr>
          <p:cNvPr id="4" name="Group 3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11" name="Rectangle 10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9" name="Group 18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5" name="Dodecagon 34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" name="Dodecagon 35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" name="Dodecagon 36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1" name="Oval 60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2" name="Oval 61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3" name="Oval 62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3400" y="2600325"/>
            <a:ext cx="3657600" cy="685800"/>
          </a:xfrm>
          <a:prstGeom prst="rect">
            <a:avLst/>
          </a:prstGeom>
        </p:spPr>
        <p:txBody>
          <a:bodyPr tIns="0" anchor="t">
            <a:normAutofit/>
          </a:bodyPr>
          <a:lstStyle>
            <a:lvl1pPr algn="l">
              <a:defRPr sz="3200" b="0" cap="none">
                <a:solidFill>
                  <a:srgbClr val="003A78"/>
                </a:solidFill>
              </a:defRPr>
            </a:lvl1pPr>
          </a:lstStyle>
          <a:p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33400" y="2028825"/>
            <a:ext cx="3657600" cy="533400"/>
          </a:xfrm>
          <a:prstGeom prst="rect">
            <a:avLst/>
          </a:prstGeom>
        </p:spPr>
        <p:txBody>
          <a:bodyPr bIns="0" anchor="b"/>
          <a:lstStyle>
            <a:lvl1pPr marL="0" indent="0" algn="l">
              <a:buNone/>
              <a:defRPr sz="2400" cap="small" baseline="0">
                <a:solidFill>
                  <a:srgbClr val="003A78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subtitle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9525" y="3429002"/>
            <a:ext cx="4572001" cy="1612899"/>
          </a:xfrm>
          <a:prstGeom prst="rect">
            <a:avLst/>
          </a:prstGeom>
          <a:solidFill>
            <a:srgbClr val="F0EADC"/>
          </a:solidFill>
          <a:ln>
            <a:solidFill>
              <a:srgbClr val="78A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4588933" y="1828800"/>
            <a:ext cx="4572001" cy="1581150"/>
          </a:xfrm>
          <a:prstGeom prst="rect">
            <a:avLst/>
          </a:prstGeom>
          <a:solidFill>
            <a:srgbClr val="F0EADC"/>
          </a:solidFill>
          <a:ln>
            <a:solidFill>
              <a:srgbClr val="78A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Content Placeholder 16"/>
          <p:cNvSpPr>
            <a:spLocks noGrp="1"/>
          </p:cNvSpPr>
          <p:nvPr>
            <p:ph sz="quarter" idx="10" hasCustomPrompt="1"/>
          </p:nvPr>
        </p:nvSpPr>
        <p:spPr>
          <a:xfrm>
            <a:off x="4876800" y="3581400"/>
            <a:ext cx="3962400" cy="1219200"/>
          </a:xfrm>
          <a:prstGeom prst="rect">
            <a:avLst/>
          </a:prstGeom>
        </p:spPr>
        <p:txBody>
          <a:bodyPr/>
          <a:lstStyle>
            <a:lvl1pPr marL="228600" indent="-228600">
              <a:defRPr sz="2000">
                <a:solidFill>
                  <a:srgbClr val="003A78"/>
                </a:solidFill>
              </a:defRPr>
            </a:lvl1pPr>
          </a:lstStyle>
          <a:p>
            <a:pPr lvl="0"/>
            <a:r>
              <a:rPr lang="en-US" dirty="0" smtClean="0"/>
              <a:t>Click to edit text</a:t>
            </a:r>
          </a:p>
        </p:txBody>
      </p:sp>
      <p:pic>
        <p:nvPicPr>
          <p:cNvPr id="18" name="Picture 17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sp>
        <p:nvSpPr>
          <p:cNvPr id="19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cxnSp>
        <p:nvCxnSpPr>
          <p:cNvPr id="21" name="Straight Connector 20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2" name="Picture 21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cxnSp>
        <p:nvCxnSpPr>
          <p:cNvPr id="23" name="Straight Connector 22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3" name="Group 12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16" name="Rectangle 15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25" name="Group 24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5" name="Dodecagon 34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" name="Dodecagon 35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" name="Dodecagon 36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8" name="Dodecagon 37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9" name="Dodecagon 38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" name="Dodecagon 39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Dodecagon 40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2" name="Dodecagon 41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" name="Dodecagon 42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1" name="Oval 60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2" name="Oval 61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3" name="Oval 62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4" name="Oval 63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5" name="Oval 64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6" name="Oval 65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7" name="Oval 66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8" name="Oval 67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9" name="Oval 68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sp>
        <p:nvSpPr>
          <p:cNvPr id="12" name="Title 4"/>
          <p:cNvSpPr txBox="1">
            <a:spLocks/>
          </p:cNvSpPr>
          <p:nvPr userDrawn="1"/>
        </p:nvSpPr>
        <p:spPr>
          <a:xfrm>
            <a:off x="0" y="2794000"/>
            <a:ext cx="9143999" cy="1295400"/>
          </a:xfrm>
          <a:prstGeom prst="rect">
            <a:avLst/>
          </a:prstGeom>
          <a:solidFill>
            <a:srgbClr val="F0EADC"/>
          </a:solidFill>
        </p:spPr>
        <p:txBody>
          <a:bodyPr tIns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41301" y="2806700"/>
            <a:ext cx="8686800" cy="1274826"/>
          </a:xfrm>
          <a:prstGeom prst="rect">
            <a:avLst/>
          </a:prstGeom>
        </p:spPr>
        <p:txBody>
          <a:bodyPr tIns="0" anchor="ctr">
            <a:normAutofit/>
          </a:bodyPr>
          <a:lstStyle>
            <a:lvl1pPr algn="ctr">
              <a:defRPr sz="3200" b="0" cap="none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9" name="Rectangle 8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8" name="Dodecagon 17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Dodecagon 18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5" name="Oval 34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" name="Oval 35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" name="Oval 36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24487319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sp>
        <p:nvSpPr>
          <p:cNvPr id="12" name="Title 4"/>
          <p:cNvSpPr txBox="1">
            <a:spLocks/>
          </p:cNvSpPr>
          <p:nvPr userDrawn="1"/>
        </p:nvSpPr>
        <p:spPr>
          <a:xfrm>
            <a:off x="0" y="1828800"/>
            <a:ext cx="9143999" cy="3200400"/>
          </a:xfrm>
          <a:prstGeom prst="rect">
            <a:avLst/>
          </a:prstGeom>
          <a:solidFill>
            <a:srgbClr val="F0EADC"/>
          </a:solidFill>
        </p:spPr>
        <p:txBody>
          <a:bodyPr tIns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41301" y="2705100"/>
            <a:ext cx="8686800" cy="1457706"/>
          </a:xfrm>
          <a:prstGeom prst="rect">
            <a:avLst/>
          </a:prstGeom>
        </p:spPr>
        <p:txBody>
          <a:bodyPr tIns="0" anchor="ctr">
            <a:normAutofit/>
          </a:bodyPr>
          <a:lstStyle>
            <a:lvl1pPr algn="ctr">
              <a:lnSpc>
                <a:spcPts val="3600"/>
              </a:lnSpc>
              <a:spcBef>
                <a:spcPts val="800"/>
              </a:spcBef>
              <a:defRPr sz="3200" b="0" cap="none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9" name="Rectangle 8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8" name="Dodecagon 17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Dodecagon 18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5" name="Oval 34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" name="Oval 35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" name="Oval 36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  <p:sp>
        <p:nvSpPr>
          <p:cNvPr id="64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65" name="Title 1"/>
          <p:cNvSpPr txBox="1">
            <a:spLocks/>
          </p:cNvSpPr>
          <p:nvPr userDrawn="1"/>
        </p:nvSpPr>
        <p:spPr>
          <a:xfrm>
            <a:off x="228600" y="-4763"/>
            <a:ext cx="8610600" cy="309563"/>
          </a:xfrm>
          <a:prstGeom prst="rect">
            <a:avLst/>
          </a:prstGeom>
        </p:spPr>
        <p:txBody>
          <a:bodyPr tIns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200" b="0" kern="1200" cap="none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1600" dirty="0">
              <a:solidFill>
                <a:srgbClr val="D3E5FF"/>
              </a:solidFill>
            </a:endParaRPr>
          </a:p>
        </p:txBody>
      </p:sp>
      <p:sp>
        <p:nvSpPr>
          <p:cNvPr id="66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-9525"/>
            <a:ext cx="8839200" cy="304800"/>
          </a:xfrm>
          <a:prstGeom prst="rect">
            <a:avLst/>
          </a:prstGeom>
        </p:spPr>
        <p:txBody>
          <a:bodyPr lIns="274320" anchor="b">
            <a:normAutofit/>
          </a:bodyPr>
          <a:lstStyle>
            <a:lvl1pPr marL="0" indent="0">
              <a:buNone/>
              <a:defRPr sz="1200" b="0" baseline="0">
                <a:solidFill>
                  <a:srgbClr val="D3E5F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ADD SECTION TOPIC (OPTIONAL)</a:t>
            </a:r>
          </a:p>
        </p:txBody>
      </p:sp>
    </p:spTree>
    <p:extLst>
      <p:ext uri="{BB962C8B-B14F-4D97-AF65-F5344CB8AC3E}">
        <p14:creationId xmlns:p14="http://schemas.microsoft.com/office/powerpoint/2010/main" val="1444224999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Divider 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sp>
        <p:nvSpPr>
          <p:cNvPr id="12" name="Title 4"/>
          <p:cNvSpPr txBox="1">
            <a:spLocks/>
          </p:cNvSpPr>
          <p:nvPr userDrawn="1"/>
        </p:nvSpPr>
        <p:spPr>
          <a:xfrm>
            <a:off x="0" y="1828800"/>
            <a:ext cx="9143999" cy="3200400"/>
          </a:xfrm>
          <a:prstGeom prst="rect">
            <a:avLst/>
          </a:prstGeom>
          <a:solidFill>
            <a:srgbClr val="F0EADC"/>
          </a:solidFill>
        </p:spPr>
        <p:txBody>
          <a:bodyPr tIns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41301" y="2705100"/>
            <a:ext cx="8686800" cy="1640586"/>
          </a:xfrm>
          <a:prstGeom prst="rect">
            <a:avLst/>
          </a:prstGeom>
        </p:spPr>
        <p:txBody>
          <a:bodyPr tIns="0" anchor="ctr">
            <a:normAutofit/>
          </a:bodyPr>
          <a:lstStyle>
            <a:lvl1pPr algn="ctr">
              <a:lnSpc>
                <a:spcPts val="2800"/>
              </a:lnSpc>
              <a:spcBef>
                <a:spcPts val="1800"/>
              </a:spcBef>
              <a:defRPr sz="3200" b="0" cap="none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Two-Line Title</a:t>
            </a:r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9" name="Rectangle 8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8" name="Dodecagon 17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Dodecagon 18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5" name="Oval 34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" name="Oval 35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" name="Oval 36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  <p:sp>
        <p:nvSpPr>
          <p:cNvPr id="61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62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64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-9525"/>
            <a:ext cx="8839200" cy="304800"/>
          </a:xfrm>
          <a:prstGeom prst="rect">
            <a:avLst/>
          </a:prstGeom>
        </p:spPr>
        <p:txBody>
          <a:bodyPr lIns="274320" anchor="b">
            <a:normAutofit/>
          </a:bodyPr>
          <a:lstStyle>
            <a:lvl1pPr marL="0" indent="0">
              <a:buNone/>
              <a:defRPr sz="1200" b="0" baseline="0">
                <a:solidFill>
                  <a:srgbClr val="D3E5F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ADD SECTION TOPIC (OPTIONAL)</a:t>
            </a:r>
          </a:p>
        </p:txBody>
      </p:sp>
    </p:spTree>
    <p:extLst>
      <p:ext uri="{BB962C8B-B14F-4D97-AF65-F5344CB8AC3E}">
        <p14:creationId xmlns:p14="http://schemas.microsoft.com/office/powerpoint/2010/main" val="1179923076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14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Text Slide: click to add title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323850" y="1587500"/>
            <a:ext cx="8515350" cy="480060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marL="228600" indent="-228600">
              <a:lnSpc>
                <a:spcPts val="2800"/>
              </a:lnSpc>
              <a:spcBef>
                <a:spcPts val="800"/>
              </a:spcBef>
              <a:buClr>
                <a:schemeClr val="tx2"/>
              </a:buClr>
              <a:defRPr sz="2400">
                <a:solidFill>
                  <a:srgbClr val="000000"/>
                </a:solidFill>
              </a:defRPr>
            </a:lvl1pPr>
            <a:lvl2pPr marL="400050" indent="-171450">
              <a:lnSpc>
                <a:spcPts val="2800"/>
              </a:lnSpc>
              <a:spcBef>
                <a:spcPts val="800"/>
              </a:spcBef>
              <a:buClr>
                <a:schemeClr val="tx2"/>
              </a:buClr>
              <a:buFont typeface="Arial" pitchFamily="34" charset="0"/>
              <a:buChar char="-"/>
              <a:defRPr sz="2400">
                <a:solidFill>
                  <a:srgbClr val="000000"/>
                </a:solidFill>
              </a:defRPr>
            </a:lvl2pPr>
            <a:lvl3pPr>
              <a:lnSpc>
                <a:spcPts val="2800"/>
              </a:lnSpc>
              <a:spcBef>
                <a:spcPts val="800"/>
              </a:spcBef>
              <a:defRPr sz="1600">
                <a:solidFill>
                  <a:srgbClr val="000000"/>
                </a:solidFill>
              </a:defRPr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first level text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9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01" y="6461760"/>
            <a:ext cx="7382254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Data/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14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Text and Data/Image Slide: click to add title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323850" y="1587500"/>
            <a:ext cx="4095750" cy="480060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marL="228600" indent="-228600">
              <a:lnSpc>
                <a:spcPts val="2800"/>
              </a:lnSpc>
              <a:spcBef>
                <a:spcPts val="800"/>
              </a:spcBef>
              <a:buClr>
                <a:schemeClr val="tx2"/>
              </a:buClr>
              <a:defRPr sz="2400">
                <a:solidFill>
                  <a:srgbClr val="000000"/>
                </a:solidFill>
              </a:defRPr>
            </a:lvl1pPr>
            <a:lvl2pPr marL="400050" indent="-171450">
              <a:lnSpc>
                <a:spcPts val="2800"/>
              </a:lnSpc>
              <a:spcBef>
                <a:spcPts val="800"/>
              </a:spcBef>
              <a:buClr>
                <a:schemeClr val="tx2"/>
              </a:buClr>
              <a:buFont typeface="Arial" pitchFamily="34" charset="0"/>
              <a:buChar char="-"/>
              <a:defRPr sz="2400">
                <a:solidFill>
                  <a:srgbClr val="000000"/>
                </a:solidFill>
              </a:defRPr>
            </a:lvl2pPr>
            <a:lvl3pPr>
              <a:lnSpc>
                <a:spcPts val="2800"/>
              </a:lnSpc>
              <a:spcBef>
                <a:spcPts val="800"/>
              </a:spcBef>
              <a:defRPr sz="1600">
                <a:solidFill>
                  <a:srgbClr val="000000"/>
                </a:solidFill>
              </a:defRPr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first level text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9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01" y="6461760"/>
            <a:ext cx="7382254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4260036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1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5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01" y="6461760"/>
            <a:ext cx="7382254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  <p:sp>
        <p:nvSpPr>
          <p:cNvPr id="9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Data/Image Slide One Line Title: click to add title</a:t>
            </a:r>
            <a:endParaRPr lang="en-US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 userDrawn="1"/>
        </p:nvGrpSpPr>
        <p:grpSpPr>
          <a:xfrm>
            <a:off x="7740233" y="6336972"/>
            <a:ext cx="1399539" cy="494594"/>
            <a:chOff x="7752933" y="6349672"/>
            <a:chExt cx="1399539" cy="494594"/>
          </a:xfrm>
        </p:grpSpPr>
        <p:sp>
          <p:nvSpPr>
            <p:cNvPr id="5" name="Rectangle 4"/>
            <p:cNvSpPr/>
            <p:nvPr/>
          </p:nvSpPr>
          <p:spPr>
            <a:xfrm>
              <a:off x="8006814" y="63496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dirty="0" smtClean="0">
                  <a:solidFill>
                    <a:srgbClr val="1B2328"/>
                  </a:solidFill>
                  <a:latin typeface="Myriad Pro"/>
                  <a:cs typeface="Myriad Pro"/>
                </a:rPr>
                <a:t>Hepatitis</a:t>
              </a:r>
              <a:endParaRPr lang="en-US" sz="1800" dirty="0">
                <a:solidFill>
                  <a:srgbClr val="1B2328"/>
                </a:solidFill>
                <a:latin typeface="Myriad Pro"/>
                <a:cs typeface="Myriad Pro"/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8115309" y="65394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E3729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E3729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7" name="Group 6"/>
            <p:cNvGrpSpPr/>
            <p:nvPr/>
          </p:nvGrpSpPr>
          <p:grpSpPr>
            <a:xfrm>
              <a:off x="7752933" y="6426246"/>
              <a:ext cx="354457" cy="350649"/>
              <a:chOff x="7752933" y="6426246"/>
              <a:chExt cx="354457" cy="350649"/>
            </a:xfrm>
          </p:grpSpPr>
          <p:sp>
            <p:nvSpPr>
              <p:cNvPr id="8" name="Dodecagon 7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9" name="Dodecagon 8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" name="Dodecagon 9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1" name="Dodecagon 10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2" name="Dodecagon 11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3" name="Dodecagon 12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4" name="Dodecagon 13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Dodecagon 14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Dodecagon 15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8" name="Dodecagon 17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Dodecagon 18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6" name="Oval 25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" name="Oval 26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" name="Oval 27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" name="Oval 28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" name="Oval 29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" name="Oval 30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Oval 31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Oval 32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" name="Oval 33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5" name="Oval 34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" name="Oval 35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" name="Oval 36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63" r:id="rId2"/>
    <p:sldLayoutId id="2147483664" r:id="rId3"/>
    <p:sldLayoutId id="2147483686" r:id="rId4"/>
    <p:sldLayoutId id="2147483691" r:id="rId5"/>
    <p:sldLayoutId id="2147483695" r:id="rId6"/>
    <p:sldLayoutId id="2147483665" r:id="rId7"/>
    <p:sldLayoutId id="2147483689" r:id="rId8"/>
    <p:sldLayoutId id="2147483666" r:id="rId9"/>
    <p:sldLayoutId id="2147483668" r:id="rId10"/>
    <p:sldLayoutId id="2147483688" r:id="rId11"/>
    <p:sldLayoutId id="2147483687" r:id="rId12"/>
    <p:sldLayoutId id="2147483690" r:id="rId13"/>
  </p:sldLayoutIdLst>
  <p:transition spd="slow"/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depts.washington.edu/hepstudy/" TargetMode="External"/><Relationship Id="rId2" Type="http://schemas.openxmlformats.org/officeDocument/2006/relationships/hyperlink" Target="http://www.hepatitisc.uw.edu" TargetMode="Externa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ts val="4000"/>
              </a:lnSpc>
            </a:pPr>
            <a:r>
              <a:rPr lang="en-US" sz="2400" dirty="0"/>
              <a:t>Daclatasvir </a:t>
            </a:r>
            <a:r>
              <a:rPr lang="en-US" sz="2400" dirty="0" smtClean="0"/>
              <a:t>+ Sofosbuvir in Genotype </a:t>
            </a:r>
            <a:r>
              <a:rPr lang="en-US" sz="2400" dirty="0"/>
              <a:t>3</a:t>
            </a:r>
            <a:br>
              <a:rPr lang="en-US" sz="2400" dirty="0"/>
            </a:br>
            <a:r>
              <a:rPr lang="en-US" dirty="0" smtClean="0"/>
              <a:t>ALLY-3 Study</a:t>
            </a:r>
            <a:endParaRPr lang="en-US" sz="20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Phase 3</a:t>
            </a:r>
            <a:r>
              <a:rPr lang="en-US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 </a:t>
            </a:r>
            <a:endParaRPr lang="en-US" b="1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-13512" y="1828801"/>
            <a:ext cx="9180577" cy="371855"/>
          </a:xfrm>
          <a:prstGeom prst="rect">
            <a:avLst/>
          </a:prstGeom>
          <a:solidFill>
            <a:srgbClr val="8B8E5E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74320" rtlCol="0" anchor="ctr"/>
          <a:lstStyle/>
          <a:p>
            <a:r>
              <a:rPr lang="en-US" sz="1400" dirty="0" smtClean="0">
                <a:solidFill>
                  <a:schemeClr val="bg1"/>
                </a:solidFill>
                <a:latin typeface="Arial"/>
                <a:cs typeface="Arial"/>
              </a:rPr>
              <a:t>Treatment</a:t>
            </a:r>
            <a:r>
              <a:rPr lang="en-US" sz="1400" dirty="0">
                <a:solidFill>
                  <a:schemeClr val="bg1"/>
                </a:solidFill>
                <a:latin typeface="Arial"/>
                <a:cs typeface="Arial"/>
              </a:rPr>
              <a:t>-</a:t>
            </a:r>
            <a:r>
              <a:rPr lang="en-US" sz="1400" dirty="0" smtClean="0">
                <a:solidFill>
                  <a:schemeClr val="bg1"/>
                </a:solidFill>
                <a:latin typeface="Arial"/>
                <a:cs typeface="Arial"/>
              </a:rPr>
              <a:t>Naïve </a:t>
            </a:r>
            <a:r>
              <a:rPr lang="en-US" sz="1400" dirty="0">
                <a:solidFill>
                  <a:schemeClr val="bg1"/>
                </a:solidFill>
                <a:latin typeface="Arial"/>
                <a:cs typeface="Arial"/>
              </a:rPr>
              <a:t>and </a:t>
            </a:r>
            <a:r>
              <a:rPr lang="en-US" sz="1400" dirty="0" smtClean="0">
                <a:solidFill>
                  <a:schemeClr val="bg1"/>
                </a:solidFill>
                <a:latin typeface="Arial"/>
                <a:cs typeface="Arial"/>
              </a:rPr>
              <a:t>Treatment-Experienced</a:t>
            </a:r>
            <a:endParaRPr lang="en-US" sz="140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-13512" y="4659540"/>
            <a:ext cx="9180577" cy="371855"/>
          </a:xfrm>
          <a:prstGeom prst="rect">
            <a:avLst/>
          </a:prstGeom>
          <a:solidFill>
            <a:srgbClr val="8B8E5E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74320" rtlCol="0" anchor="ctr"/>
          <a:lstStyle/>
          <a:p>
            <a:r>
              <a:rPr lang="en-US" sz="1400" dirty="0" smtClean="0">
                <a:latin typeface="Arial"/>
                <a:cs typeface="Arial"/>
              </a:rPr>
              <a:t>Nelson DR, </a:t>
            </a:r>
            <a:r>
              <a:rPr lang="en-US" sz="1400" dirty="0">
                <a:latin typeface="Arial"/>
                <a:cs typeface="Arial"/>
              </a:rPr>
              <a:t>et al</a:t>
            </a:r>
            <a:r>
              <a:rPr lang="en-US" sz="1400" dirty="0" smtClean="0">
                <a:latin typeface="Arial"/>
                <a:cs typeface="Arial"/>
              </a:rPr>
              <a:t>. Hepatology 2015;61:1127-35.</a:t>
            </a:r>
            <a:endParaRPr lang="en-US" sz="14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4870524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369660" y="1295400"/>
            <a:ext cx="8432465" cy="4382993"/>
          </a:xfrm>
          <a:prstGeom prst="rect">
            <a:avLst/>
          </a:prstGeom>
          <a:solidFill>
            <a:schemeClr val="tx1">
              <a:alpha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2880" tIns="182880" rIns="182880" bIns="182880" rtlCol="0" anchor="ctr"/>
          <a:lstStyle/>
          <a:p>
            <a:pPr algn="ctr">
              <a:lnSpc>
                <a:spcPts val="2800"/>
              </a:lnSpc>
              <a:spcBef>
                <a:spcPts val="600"/>
              </a:spcBef>
            </a:pPr>
            <a:r>
              <a:rPr lang="en-US" dirty="0" smtClean="0"/>
              <a:t>This slide deck is from the University of Washington’s </a:t>
            </a:r>
            <a:r>
              <a:rPr lang="en-US" i="1" dirty="0" smtClean="0"/>
              <a:t>Hepatitis C Online </a:t>
            </a:r>
            <a:r>
              <a:rPr lang="en-US" dirty="0" smtClean="0"/>
              <a:t>and </a:t>
            </a:r>
            <a:r>
              <a:rPr lang="en-US" i="1" dirty="0" smtClean="0"/>
              <a:t>Hepatitis Web Study</a:t>
            </a:r>
            <a:r>
              <a:rPr lang="en-US" dirty="0" smtClean="0"/>
              <a:t> projects. </a:t>
            </a:r>
            <a:br>
              <a:rPr lang="en-US" dirty="0" smtClean="0"/>
            </a:br>
            <a:endParaRPr lang="en-US" sz="2000" dirty="0" smtClean="0"/>
          </a:p>
          <a:p>
            <a:pPr algn="ctr">
              <a:lnSpc>
                <a:spcPts val="2800"/>
              </a:lnSpc>
              <a:spcBef>
                <a:spcPts val="600"/>
              </a:spcBef>
            </a:pPr>
            <a:r>
              <a:rPr lang="en-US" sz="20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Hepatitis C Online</a:t>
            </a:r>
            <a:br>
              <a:rPr lang="en-US" sz="20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</a:br>
            <a:r>
              <a:rPr lang="en-US" sz="2000" dirty="0" smtClean="0">
                <a:solidFill>
                  <a:srgbClr val="FCF5E6"/>
                </a:solidFill>
                <a:hlinkClick r:id="rId2"/>
              </a:rPr>
              <a:t>www.hepatitisc.uw.edu</a:t>
            </a:r>
            <a:endParaRPr lang="en-US" sz="2000" dirty="0" smtClean="0">
              <a:solidFill>
                <a:srgbClr val="FCF5E6"/>
              </a:solidFill>
            </a:endParaRPr>
          </a:p>
          <a:p>
            <a:pPr algn="ctr">
              <a:lnSpc>
                <a:spcPts val="2800"/>
              </a:lnSpc>
              <a:spcBef>
                <a:spcPts val="600"/>
              </a:spcBef>
            </a:pPr>
            <a:endParaRPr lang="en-US" sz="2000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  <a:p>
            <a:pPr algn="ctr">
              <a:lnSpc>
                <a:spcPts val="2800"/>
              </a:lnSpc>
              <a:spcBef>
                <a:spcPts val="600"/>
              </a:spcBef>
            </a:pPr>
            <a:r>
              <a:rPr lang="en-US" sz="20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Hepatitis </a:t>
            </a:r>
            <a:r>
              <a:rPr lang="en-US" sz="20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Web </a:t>
            </a:r>
            <a:r>
              <a:rPr lang="en-US" sz="20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Study</a:t>
            </a:r>
            <a:br>
              <a:rPr lang="en-US" sz="20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</a:br>
            <a:r>
              <a:rPr lang="en-US" sz="2000" dirty="0" smtClean="0">
                <a:solidFill>
                  <a:schemeClr val="accent5">
                    <a:lumMod val="20000"/>
                    <a:lumOff val="80000"/>
                  </a:schemeClr>
                </a:solidFill>
                <a:hlinkClick r:id="rId3"/>
              </a:rPr>
              <a:t>http</a:t>
            </a:r>
            <a:r>
              <a:rPr lang="en-US" sz="2000" dirty="0">
                <a:solidFill>
                  <a:schemeClr val="accent5">
                    <a:lumMod val="20000"/>
                    <a:lumOff val="80000"/>
                  </a:schemeClr>
                </a:solidFill>
                <a:hlinkClick r:id="rId3"/>
              </a:rPr>
              <a:t>://depts.washington.edu/hepstudy</a:t>
            </a:r>
            <a:r>
              <a:rPr lang="en-US" sz="2000" dirty="0" smtClean="0">
                <a:solidFill>
                  <a:schemeClr val="accent5">
                    <a:lumMod val="20000"/>
                    <a:lumOff val="80000"/>
                  </a:schemeClr>
                </a:solidFill>
                <a:hlinkClick r:id="rId3"/>
              </a:rPr>
              <a:t>/</a:t>
            </a:r>
            <a:endParaRPr lang="en-US" sz="2000" dirty="0" smtClean="0">
              <a:solidFill>
                <a:schemeClr val="accent5">
                  <a:lumMod val="20000"/>
                  <a:lumOff val="80000"/>
                </a:schemeClr>
              </a:solidFill>
            </a:endParaRPr>
          </a:p>
          <a:p>
            <a:pPr algn="ctr">
              <a:lnSpc>
                <a:spcPts val="2800"/>
              </a:lnSpc>
              <a:spcBef>
                <a:spcPts val="600"/>
              </a:spcBef>
            </a:pPr>
            <a:endParaRPr lang="en-US" sz="2000" dirty="0" smtClean="0">
              <a:solidFill>
                <a:schemeClr val="accent5">
                  <a:lumMod val="20000"/>
                  <a:lumOff val="80000"/>
                </a:schemeClr>
              </a:solidFill>
            </a:endParaRPr>
          </a:p>
          <a:p>
            <a:pPr algn="ctr">
              <a:lnSpc>
                <a:spcPts val="2800"/>
              </a:lnSpc>
              <a:spcBef>
                <a:spcPts val="600"/>
              </a:spcBef>
            </a:pPr>
            <a:r>
              <a:rPr lang="en-US" sz="1800" dirty="0" smtClean="0">
                <a:solidFill>
                  <a:schemeClr val="bg1"/>
                </a:solidFill>
              </a:rPr>
              <a:t>Funded </a:t>
            </a:r>
            <a:r>
              <a:rPr lang="en-US" sz="1800" dirty="0">
                <a:solidFill>
                  <a:schemeClr val="bg1"/>
                </a:solidFill>
              </a:rPr>
              <a:t>by a grant from  the Centers for Disease Control and Prevention</a:t>
            </a:r>
            <a:r>
              <a:rPr lang="en-US" sz="18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. </a:t>
            </a:r>
            <a:endParaRPr lang="en-US" sz="1800" dirty="0" smtClean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65085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</a:t>
            </a:r>
            <a:r>
              <a:rPr lang="en-US" dirty="0" smtClean="0"/>
              <a:t>Nelson DR, et al. Hepatology</a:t>
            </a:r>
            <a:r>
              <a:rPr lang="en-US" dirty="0"/>
              <a:t> </a:t>
            </a:r>
            <a:r>
              <a:rPr lang="en-US" dirty="0" smtClean="0"/>
              <a:t>2015;61:1127-35.</a:t>
            </a:r>
            <a:endParaRPr lang="en-US" dirty="0">
              <a:latin typeface="Arial" pitchFamily="22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Daclatasvir + </a:t>
            </a:r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Sofosbuvir </a:t>
            </a:r>
            <a:r>
              <a:rPr lang="en-US" sz="24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for HCV</a:t>
            </a:r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 </a:t>
            </a:r>
            <a:r>
              <a:rPr lang="en-US" sz="24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GT 3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 smtClean="0"/>
              <a:t>ALLY-3 Trial: Study Features</a:t>
            </a:r>
            <a:endParaRPr lang="en-US" sz="2400" dirty="0"/>
          </a:p>
        </p:txBody>
      </p:sp>
      <p:graphicFrame>
        <p:nvGraphicFramePr>
          <p:cNvPr id="30" name="Group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346143"/>
              </p:ext>
            </p:extLst>
          </p:nvPr>
        </p:nvGraphicFramePr>
        <p:xfrm>
          <a:off x="361950" y="1415236"/>
          <a:ext cx="8420100" cy="4904697"/>
        </p:xfrm>
        <a:graphic>
          <a:graphicData uri="http://schemas.openxmlformats.org/drawingml/2006/table">
            <a:tbl>
              <a:tblPr>
                <a:effectLst/>
              </a:tblPr>
              <a:tblGrid>
                <a:gridCol w="8420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7787">
                <a:tc>
                  <a:txBody>
                    <a:bodyPr/>
                    <a:lstStyle/>
                    <a:p>
                      <a:pPr marL="0" marR="0" lvl="0" indent="0" algn="l" defTabSz="457200" rtl="0" eaLnBrk="0" fontAlgn="base" latinLnBrk="0" hangingPunct="0">
                        <a:lnSpc>
                          <a:spcPts val="23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7592A4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/>
                          <a:ea typeface="ＭＳ Ｐゴシック" pitchFamily="-108" charset="-128"/>
                          <a:cs typeface="Arial"/>
                        </a:rPr>
                        <a:t>Daclatasvir + Sofosbuvir Trial: Features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/>
                        <a:ea typeface="ＭＳ Ｐゴシック" pitchFamily="-108" charset="-128"/>
                        <a:cs typeface="Arial"/>
                      </a:endParaRPr>
                    </a:p>
                  </a:txBody>
                  <a:tcPr marL="182880" marR="88898" marT="50005" marB="50005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F495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79013">
                <a:tc>
                  <a:txBody>
                    <a:bodyPr/>
                    <a:lstStyle/>
                    <a:p>
                      <a:pPr marL="192024" marR="0" lvl="0" indent="-192024" algn="l" defTabSz="457200" rtl="0" eaLnBrk="1" fontAlgn="base" latinLnBrk="0" hangingPunct="1">
                        <a:lnSpc>
                          <a:spcPts val="23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126B8F"/>
                        </a:buClr>
                        <a:buSzPct val="90000"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rgbClr val="000000"/>
                          </a:solidFill>
                          <a:latin typeface="Arial" pitchFamily="22" charset="0"/>
                          <a:cs typeface="+mn-cs"/>
                        </a:rPr>
                        <a:t>Design</a:t>
                      </a: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 pitchFamily="22" charset="0"/>
                          <a:cs typeface="+mn-cs"/>
                        </a:rPr>
                        <a:t>: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  <a:cs typeface="+mn-cs"/>
                        </a:rPr>
                        <a:t> Phase 3 open-label two-cohort study of daclatasvir (DCV) plus sofosbuvir (SOF) in treatment-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naïve or experienced, chronic HCV GT 3</a:t>
                      </a:r>
                    </a:p>
                    <a:p>
                      <a:pPr marL="192024" marR="0" lvl="0" indent="-192024" algn="l" defTabSz="457200" rtl="0" eaLnBrk="1" fontAlgn="base" latinLnBrk="0" hangingPunct="1">
                        <a:lnSpc>
                          <a:spcPts val="23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126B8F"/>
                        </a:buClr>
                        <a:buSzPct val="90000"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b="1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Setting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: Multiple centers in the United States</a:t>
                      </a:r>
                    </a:p>
                    <a:p>
                      <a:pPr marL="192024" marR="0" lvl="0" indent="-192024" algn="l" defTabSz="457200" rtl="0" eaLnBrk="1" fontAlgn="base" latinLnBrk="0" hangingPunct="1">
                        <a:lnSpc>
                          <a:spcPts val="23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126B8F"/>
                        </a:buClr>
                        <a:buSzPct val="90000"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b="1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Entry Criteria 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/>
                      </a:r>
                      <a:b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</a:b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- Chronic HCV genotype 3</a:t>
                      </a:r>
                      <a:b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</a:b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- Treatment-naïve or treatment-experienced (prior NS5A experience excluded) </a:t>
                      </a:r>
                      <a:b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</a:b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- HCV RNA ≥10,000 IU/ml</a:t>
                      </a:r>
                      <a:b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</a:b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- Compensated cirrhosis allowed (METAVIR F4 on biopsy, </a:t>
                      </a:r>
                      <a:b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</a:b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  FibroScan &gt;14.6 kPa or FibroTest (</a:t>
                      </a:r>
                      <a:r>
                        <a:rPr lang="en-US" sz="1800" i="1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FibroSURE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) score ≥0.75 with APRI &gt;2)</a:t>
                      </a:r>
                    </a:p>
                    <a:p>
                      <a:pPr marL="192024" marR="0" lvl="0" indent="-192024" algn="l" defTabSz="457200" rtl="0" eaLnBrk="1" fontAlgn="base" latinLnBrk="0" hangingPunct="1">
                        <a:lnSpc>
                          <a:spcPts val="23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126B8F"/>
                        </a:buClr>
                        <a:buSzPct val="90000"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b="1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Patient Groups</a:t>
                      </a:r>
                      <a:br>
                        <a:rPr lang="en-US" sz="1800" b="1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</a:b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Arial" pitchFamily="22" charset="0"/>
                        </a:rPr>
                        <a:t>- N = 101 treatment-naïve GT3: DCV + SOF x 12 weeks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/>
                      </a:r>
                      <a:b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</a:b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Arial" pitchFamily="22" charset="0"/>
                        </a:rPr>
                        <a:t>- N = 51 treatment-experienced GT3: DCV + SOF x 12 weeks</a:t>
                      </a:r>
                    </a:p>
                    <a:p>
                      <a:pPr marL="192024" marR="0" lvl="0" indent="-192024" algn="l" defTabSz="457200" rtl="0" eaLnBrk="1" fontAlgn="base" latinLnBrk="0" hangingPunct="1">
                        <a:lnSpc>
                          <a:spcPts val="23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126B8F"/>
                        </a:buClr>
                        <a:buSzPct val="90000"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  <a:latin typeface="Arial" pitchFamily="22" charset="0"/>
                        </a:rPr>
                        <a:t>End-Points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Arial" pitchFamily="22" charset="0"/>
                        </a:rPr>
                        <a:t>: Primary = SVR12</a:t>
                      </a:r>
                    </a:p>
                  </a:txBody>
                  <a:tcPr marL="182880" marR="88898" marT="50005" marB="5000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B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023570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4" name="Straight Connector 23"/>
          <p:cNvCxnSpPr/>
          <p:nvPr/>
        </p:nvCxnSpPr>
        <p:spPr>
          <a:xfrm>
            <a:off x="5380587" y="3909716"/>
            <a:ext cx="2980940" cy="0"/>
          </a:xfrm>
          <a:prstGeom prst="line">
            <a:avLst/>
          </a:prstGeom>
          <a:ln w="2857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380587" y="2743200"/>
            <a:ext cx="2980940" cy="0"/>
          </a:xfrm>
          <a:prstGeom prst="line">
            <a:avLst/>
          </a:prstGeom>
          <a:ln w="2857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Nelson DR, et al. Hepatology 2015;61:1127-35</a:t>
            </a:r>
            <a:r>
              <a:rPr lang="en-US" dirty="0" smtClean="0"/>
              <a:t>.</a:t>
            </a:r>
            <a:endParaRPr lang="en-US" dirty="0">
              <a:latin typeface="Arial" pitchFamily="22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76200" y="3505200"/>
            <a:ext cx="2189988" cy="838199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000000"/>
                </a:solidFill>
              </a:rPr>
              <a:t>Treatment-Experienced</a:t>
            </a:r>
          </a:p>
          <a:p>
            <a:pPr algn="ctr"/>
            <a:r>
              <a:rPr lang="en-US" sz="1400" dirty="0">
                <a:solidFill>
                  <a:srgbClr val="000000"/>
                </a:solidFill>
              </a:rPr>
              <a:t>n</a:t>
            </a:r>
            <a:r>
              <a:rPr lang="en-US" sz="1400" dirty="0" smtClean="0">
                <a:solidFill>
                  <a:srgbClr val="000000"/>
                </a:solidFill>
              </a:rPr>
              <a:t>=51</a:t>
            </a:r>
            <a:endParaRPr lang="en-US" sz="1400" dirty="0">
              <a:solidFill>
                <a:srgbClr val="000000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76200" y="2342561"/>
            <a:ext cx="2188464" cy="934039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000000"/>
                </a:solidFill>
              </a:rPr>
              <a:t>Treatment-Naïve</a:t>
            </a:r>
          </a:p>
          <a:p>
            <a:pPr algn="ctr"/>
            <a:r>
              <a:rPr lang="en-US" sz="1400" dirty="0">
                <a:solidFill>
                  <a:srgbClr val="000000"/>
                </a:solidFill>
              </a:rPr>
              <a:t>n</a:t>
            </a:r>
            <a:r>
              <a:rPr lang="en-US" sz="1400" dirty="0" smtClean="0">
                <a:solidFill>
                  <a:srgbClr val="000000"/>
                </a:solidFill>
              </a:rPr>
              <a:t>=101</a:t>
            </a:r>
            <a:endParaRPr lang="en-US" sz="1400" dirty="0">
              <a:solidFill>
                <a:srgbClr val="000000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7952512" y="2528320"/>
            <a:ext cx="876300" cy="40538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  <a:t>SVR12</a:t>
            </a:r>
            <a:endParaRPr lang="en-US" sz="16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7980772" y="3684020"/>
            <a:ext cx="876300" cy="40538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  <a:t>SVR12</a:t>
            </a:r>
            <a:endParaRPr lang="en-US" sz="16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49" name="Title 1"/>
          <p:cNvSpPr>
            <a:spLocks noGrp="1"/>
          </p:cNvSpPr>
          <p:nvPr>
            <p:ph type="title"/>
          </p:nvPr>
        </p:nvSpPr>
        <p:spPr>
          <a:xfrm>
            <a:off x="323850" y="304800"/>
            <a:ext cx="8515350" cy="990600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Daclatasvir + Sofosbuvir for HCV GT </a:t>
            </a:r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3</a:t>
            </a:r>
            <a:b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</a:br>
            <a:r>
              <a:rPr lang="en-US" sz="2400" dirty="0" smtClean="0"/>
              <a:t>ALLY-3 Trial: Design</a:t>
            </a:r>
            <a:endParaRPr lang="en-US" sz="2400" dirty="0"/>
          </a:p>
        </p:txBody>
      </p:sp>
      <p:sp>
        <p:nvSpPr>
          <p:cNvPr id="30" name="Rectangle 3"/>
          <p:cNvSpPr>
            <a:spLocks noChangeArrowheads="1"/>
          </p:cNvSpPr>
          <p:nvPr/>
        </p:nvSpPr>
        <p:spPr bwMode="auto">
          <a:xfrm>
            <a:off x="2392883" y="3525072"/>
            <a:ext cx="2974645" cy="76955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9050" cmpd="sng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square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</a:pPr>
            <a:r>
              <a:rPr lang="en-US" sz="1800" b="1" dirty="0" smtClean="0">
                <a:solidFill>
                  <a:srgbClr val="000000"/>
                </a:solidFill>
                <a:latin typeface="Arial"/>
                <a:cs typeface="Arial"/>
              </a:rPr>
              <a:t>Daclatasvir + Sofosbuvir</a:t>
            </a:r>
            <a:endParaRPr lang="en-US" sz="16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59" name="Rectangle 5"/>
          <p:cNvSpPr>
            <a:spLocks noChangeArrowheads="1"/>
          </p:cNvSpPr>
          <p:nvPr/>
        </p:nvSpPr>
        <p:spPr bwMode="auto">
          <a:xfrm>
            <a:off x="2392884" y="2334623"/>
            <a:ext cx="2980436" cy="76904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50" cmpd="sng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square" anchor="ctr"/>
          <a:lstStyle/>
          <a:p>
            <a:pPr algn="ctr"/>
            <a:r>
              <a:rPr lang="en-US" sz="1800" b="1" dirty="0" smtClean="0">
                <a:solidFill>
                  <a:srgbClr val="000000"/>
                </a:solidFill>
                <a:latin typeface="Arial"/>
                <a:cs typeface="Arial"/>
              </a:rPr>
              <a:t>Daclatasvir + Sofosbuvir</a:t>
            </a:r>
            <a:endParaRPr lang="en-US" sz="1600" dirty="0" smtClean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19" name="Rectangle 25"/>
          <p:cNvSpPr>
            <a:spLocks noChangeArrowheads="1"/>
          </p:cNvSpPr>
          <p:nvPr/>
        </p:nvSpPr>
        <p:spPr bwMode="auto">
          <a:xfrm>
            <a:off x="-12330" y="5029200"/>
            <a:ext cx="9180577" cy="914393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chemeClr val="tx1"/>
            </a:solidFill>
            <a:prstDash val="sysDash"/>
            <a:miter lim="800000"/>
            <a:headEnd type="none" w="med" len="med"/>
            <a:tailEnd type="none" w="med" len="med"/>
          </a:ln>
          <a:effectLst/>
        </p:spPr>
        <p:txBody>
          <a:bodyPr lIns="457200" tIns="45431" rIns="92486" bIns="45431" anchor="ctr">
            <a:prstTxWarp prst="textNoShape">
              <a:avLst/>
            </a:prstTxWarp>
          </a:bodyPr>
          <a:lstStyle/>
          <a:p>
            <a:pPr defTabSz="935038">
              <a:lnSpc>
                <a:spcPts val="1800"/>
              </a:lnSpc>
              <a:spcBef>
                <a:spcPct val="50000"/>
              </a:spcBef>
            </a:pPr>
            <a:r>
              <a:rPr lang="en-US" sz="1400" b="1" dirty="0">
                <a:solidFill>
                  <a:srgbClr val="000000"/>
                </a:solidFill>
                <a:latin typeface="Arial" pitchFamily="22" charset="0"/>
              </a:rPr>
              <a:t>Drug </a:t>
            </a:r>
            <a:r>
              <a:rPr lang="en-US" sz="1400" b="1" dirty="0" smtClean="0">
                <a:solidFill>
                  <a:srgbClr val="000000"/>
                </a:solidFill>
                <a:latin typeface="Arial" pitchFamily="22" charset="0"/>
              </a:rPr>
              <a:t>Dosing</a:t>
            </a:r>
            <a:r>
              <a:rPr lang="en-US" sz="1400" dirty="0">
                <a:solidFill>
                  <a:srgbClr val="000000"/>
                </a:solidFill>
                <a:latin typeface="Arial" pitchFamily="22" charset="0"/>
              </a:rPr>
              <a:t/>
            </a:r>
            <a:br>
              <a:rPr lang="en-US" sz="1400" dirty="0">
                <a:solidFill>
                  <a:srgbClr val="000000"/>
                </a:solidFill>
                <a:latin typeface="Arial" pitchFamily="22" charset="0"/>
              </a:rPr>
            </a:br>
            <a:r>
              <a:rPr lang="en-US" sz="1400" dirty="0" smtClean="0">
                <a:solidFill>
                  <a:srgbClr val="000000"/>
                </a:solidFill>
                <a:latin typeface="Arial" pitchFamily="22" charset="0"/>
              </a:rPr>
              <a:t>Daclatasvir: 60 mg once daily</a:t>
            </a:r>
            <a:r>
              <a:rPr lang="en-US" sz="1400" dirty="0">
                <a:solidFill>
                  <a:srgbClr val="000000"/>
                </a:solidFill>
                <a:latin typeface="Arial" pitchFamily="22" charset="0"/>
              </a:rPr>
              <a:t/>
            </a:r>
            <a:br>
              <a:rPr lang="en-US" sz="1400" dirty="0">
                <a:solidFill>
                  <a:srgbClr val="000000"/>
                </a:solidFill>
                <a:latin typeface="Arial" pitchFamily="22" charset="0"/>
              </a:rPr>
            </a:br>
            <a:r>
              <a:rPr lang="en-US" sz="1400" dirty="0">
                <a:solidFill>
                  <a:srgbClr val="000000"/>
                </a:solidFill>
                <a:latin typeface="Arial" pitchFamily="22" charset="0"/>
              </a:rPr>
              <a:t>Sofosbuvir: </a:t>
            </a:r>
            <a:r>
              <a:rPr lang="en-US" sz="1400" dirty="0" smtClean="0">
                <a:solidFill>
                  <a:srgbClr val="000000"/>
                </a:solidFill>
                <a:latin typeface="Arial" pitchFamily="22" charset="0"/>
              </a:rPr>
              <a:t>400 mg </a:t>
            </a:r>
            <a:r>
              <a:rPr lang="en-US" sz="1400" dirty="0">
                <a:solidFill>
                  <a:srgbClr val="000000"/>
                </a:solidFill>
                <a:latin typeface="Arial" pitchFamily="22" charset="0"/>
              </a:rPr>
              <a:t>once </a:t>
            </a:r>
            <a:r>
              <a:rPr lang="en-US" sz="1400" dirty="0" smtClean="0">
                <a:solidFill>
                  <a:srgbClr val="000000"/>
                </a:solidFill>
                <a:latin typeface="Arial" pitchFamily="22" charset="0"/>
              </a:rPr>
              <a:t>daily</a:t>
            </a:r>
            <a:endParaRPr lang="en-US" sz="1400" dirty="0">
              <a:solidFill>
                <a:srgbClr val="000000"/>
              </a:solidFill>
              <a:latin typeface="Arial" pitchFamily="22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-6113" y="1362488"/>
            <a:ext cx="9162291" cy="515104"/>
            <a:chOff x="-6113" y="1362488"/>
            <a:chExt cx="9162291" cy="515104"/>
          </a:xfrm>
        </p:grpSpPr>
        <p:sp>
          <p:nvSpPr>
            <p:cNvPr id="22" name="Rectangle 21"/>
            <p:cNvSpPr/>
            <p:nvPr/>
          </p:nvSpPr>
          <p:spPr>
            <a:xfrm>
              <a:off x="-6113" y="1447868"/>
              <a:ext cx="9162291" cy="41071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 sz="1600" dirty="0">
                <a:solidFill>
                  <a:srgbClr val="000000"/>
                </a:solidFill>
                <a:latin typeface="Arial"/>
                <a:cs typeface="Arial"/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838200" y="1411256"/>
              <a:ext cx="838200" cy="399298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rgbClr val="000000"/>
                  </a:solidFill>
                </a:rPr>
                <a:t>Week</a:t>
              </a:r>
              <a:endParaRPr lang="en-US" sz="1400" dirty="0">
                <a:solidFill>
                  <a:srgbClr val="000000"/>
                </a:solidFill>
              </a:endParaRP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2113619" y="1362488"/>
              <a:ext cx="545592" cy="515104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rgbClr val="000000"/>
                  </a:solidFill>
                  <a:latin typeface="Arial"/>
                  <a:cs typeface="Arial"/>
                </a:rPr>
                <a:t>0</a:t>
              </a:r>
              <a:endParaRPr lang="en-US" sz="1400" dirty="0">
                <a:solidFill>
                  <a:srgbClr val="000000"/>
                </a:solidFill>
                <a:latin typeface="Arial"/>
                <a:cs typeface="Arial"/>
              </a:endParaRP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8082880" y="1362488"/>
              <a:ext cx="545592" cy="515104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rgbClr val="000000"/>
                  </a:solidFill>
                  <a:latin typeface="Arial"/>
                  <a:cs typeface="Arial"/>
                </a:rPr>
                <a:t>24</a:t>
              </a:r>
              <a:endParaRPr lang="en-US" sz="1400" dirty="0">
                <a:solidFill>
                  <a:srgbClr val="000000"/>
                </a:solidFill>
                <a:latin typeface="Arial"/>
                <a:cs typeface="Arial"/>
              </a:endParaRPr>
            </a:p>
          </p:txBody>
        </p:sp>
        <p:cxnSp>
          <p:nvCxnSpPr>
            <p:cNvPr id="34" name="Straight Connector 33"/>
            <p:cNvCxnSpPr/>
            <p:nvPr/>
          </p:nvCxnSpPr>
          <p:spPr>
            <a:xfrm flipV="1">
              <a:off x="-6113" y="1850184"/>
              <a:ext cx="9162291" cy="11472"/>
            </a:xfrm>
            <a:prstGeom prst="line">
              <a:avLst/>
            </a:prstGeom>
            <a:ln w="9525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flipV="1">
              <a:off x="2384880" y="1770940"/>
              <a:ext cx="0" cy="87630"/>
            </a:xfrm>
            <a:prstGeom prst="line">
              <a:avLst/>
            </a:prstGeom>
            <a:ln w="127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flipV="1">
              <a:off x="8355676" y="1770940"/>
              <a:ext cx="0" cy="81894"/>
            </a:xfrm>
            <a:prstGeom prst="line">
              <a:avLst/>
            </a:prstGeom>
            <a:ln w="127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Rectangle 38"/>
            <p:cNvSpPr/>
            <p:nvPr/>
          </p:nvSpPr>
          <p:spPr>
            <a:xfrm>
              <a:off x="5062973" y="1362488"/>
              <a:ext cx="545592" cy="515104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rgbClr val="000000"/>
                  </a:solidFill>
                  <a:latin typeface="Arial"/>
                  <a:cs typeface="Arial"/>
                </a:rPr>
                <a:t>12</a:t>
              </a:r>
              <a:endParaRPr lang="en-US" sz="1400" dirty="0">
                <a:solidFill>
                  <a:srgbClr val="000000"/>
                </a:solidFill>
                <a:latin typeface="Arial"/>
                <a:cs typeface="Arial"/>
              </a:endParaRPr>
            </a:p>
          </p:txBody>
        </p:sp>
        <p:cxnSp>
          <p:nvCxnSpPr>
            <p:cNvPr id="41" name="Straight Connector 40"/>
            <p:cNvCxnSpPr/>
            <p:nvPr/>
          </p:nvCxnSpPr>
          <p:spPr>
            <a:xfrm flipV="1">
              <a:off x="5344995" y="1770940"/>
              <a:ext cx="0" cy="81894"/>
            </a:xfrm>
            <a:prstGeom prst="line">
              <a:avLst/>
            </a:prstGeom>
            <a:ln w="127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02089975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Nelson DR, et al. Hepatology 2015;61:1127-35</a:t>
            </a:r>
            <a:r>
              <a:rPr lang="en-US" dirty="0" smtClean="0"/>
              <a:t>.</a:t>
            </a:r>
            <a:endParaRPr lang="en-US" dirty="0">
              <a:latin typeface="Arial" pitchFamily="22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Daclatasvir + Sofosbuvir for HCV GT 3</a:t>
            </a:r>
            <a:b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</a:br>
            <a:r>
              <a:rPr lang="en-US" sz="2400" dirty="0"/>
              <a:t>ALLY-3 Trial: </a:t>
            </a:r>
            <a:r>
              <a:rPr lang="en-US" sz="2400" dirty="0" smtClean="0"/>
              <a:t>Patient Characteristics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381000" y="6135380"/>
            <a:ext cx="838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aseline="30000" dirty="0" smtClean="0">
                <a:latin typeface="Arial"/>
                <a:cs typeface="Arial"/>
              </a:rPr>
              <a:t>a </a:t>
            </a:r>
            <a:r>
              <a:rPr lang="en-US" sz="1400" dirty="0" smtClean="0">
                <a:latin typeface="Arial"/>
                <a:cs typeface="Arial"/>
              </a:rPr>
              <a:t>Intolerant of therapy (n=6), virologic breakthrough (n=2), HCV never undetectable on treatment (n=2)</a:t>
            </a:r>
            <a:endParaRPr lang="en-US" sz="1400" dirty="0">
              <a:latin typeface="Arial"/>
              <a:cs typeface="Arial"/>
            </a:endParaRPr>
          </a:p>
        </p:txBody>
      </p:sp>
      <p:graphicFrame>
        <p:nvGraphicFramePr>
          <p:cNvPr id="8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57739422"/>
              </p:ext>
            </p:extLst>
          </p:nvPr>
        </p:nvGraphicFramePr>
        <p:xfrm>
          <a:off x="457199" y="1350200"/>
          <a:ext cx="8229601" cy="4770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419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938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938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45488"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Characteristic</a:t>
                      </a:r>
                      <a:endParaRPr lang="en-US" sz="1500" dirty="0"/>
                    </a:p>
                  </a:txBody>
                  <a:tcPr>
                    <a:lnL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Treatment</a:t>
                      </a:r>
                      <a:r>
                        <a:rPr lang="en-US" sz="1500" baseline="0" dirty="0" smtClean="0"/>
                        <a:t>-Naïve</a:t>
                      </a:r>
                    </a:p>
                    <a:p>
                      <a:pPr algn="ctr"/>
                      <a:r>
                        <a:rPr lang="en-US" sz="1500" b="0" dirty="0" smtClean="0"/>
                        <a:t>(n=101)</a:t>
                      </a:r>
                      <a:endParaRPr lang="en-US" sz="1500" dirty="0"/>
                    </a:p>
                  </a:txBody>
                  <a:tcPr>
                    <a:lnT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647F2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Treatment-Experienced</a:t>
                      </a:r>
                      <a:endParaRPr lang="en-US" sz="1500" baseline="0" dirty="0" smtClean="0"/>
                    </a:p>
                    <a:p>
                      <a:pPr algn="ctr"/>
                      <a:r>
                        <a:rPr lang="en-US" sz="1500" b="0" dirty="0" smtClean="0"/>
                        <a:t>(n=51)</a:t>
                      </a:r>
                      <a:endParaRPr lang="en-US" sz="1500" dirty="0"/>
                    </a:p>
                  </a:txBody>
                  <a:tcPr>
                    <a:lnR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7F673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2231"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Male</a:t>
                      </a:r>
                      <a:endParaRPr lang="en-US" sz="1500" dirty="0"/>
                    </a:p>
                  </a:txBody>
                  <a:tcPr anchor="ctr">
                    <a:lnL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</a:pPr>
                      <a:r>
                        <a:rPr lang="en-US" sz="1500" dirty="0" smtClean="0"/>
                        <a:t>58 (57%)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</a:pPr>
                      <a:r>
                        <a:rPr lang="en-US" sz="1500" dirty="0" smtClean="0"/>
                        <a:t>32 (63%)</a:t>
                      </a:r>
                      <a:endParaRPr lang="en-US" sz="1500" dirty="0"/>
                    </a:p>
                  </a:txBody>
                  <a:tcPr anchor="ctr">
                    <a:lnR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2231"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Median age, years (range)</a:t>
                      </a:r>
                      <a:endParaRPr lang="en-US" sz="1500" dirty="0"/>
                    </a:p>
                  </a:txBody>
                  <a:tcPr anchor="ctr">
                    <a:lnL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</a:pPr>
                      <a:r>
                        <a:rPr lang="en-US" sz="1500" dirty="0" smtClean="0"/>
                        <a:t>53 (24-67)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</a:pPr>
                      <a:r>
                        <a:rPr lang="en-US" sz="1500" dirty="0" smtClean="0"/>
                        <a:t>58 (40-73)</a:t>
                      </a:r>
                      <a:endParaRPr lang="en-US" sz="1500" dirty="0"/>
                    </a:p>
                  </a:txBody>
                  <a:tcPr anchor="ctr">
                    <a:lnR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70279"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Race</a:t>
                      </a:r>
                    </a:p>
                    <a:p>
                      <a:pPr marL="228600" indent="0"/>
                      <a:r>
                        <a:rPr lang="en-US" sz="1500" dirty="0" smtClean="0"/>
                        <a:t>White</a:t>
                      </a:r>
                    </a:p>
                    <a:p>
                      <a:pPr marL="228600" indent="0"/>
                      <a:r>
                        <a:rPr lang="en-US" sz="1500" dirty="0" smtClean="0"/>
                        <a:t>Black</a:t>
                      </a:r>
                    </a:p>
                    <a:p>
                      <a:pPr marL="228600" indent="0"/>
                      <a:r>
                        <a:rPr lang="en-US" sz="1500" dirty="0" smtClean="0"/>
                        <a:t>Asian</a:t>
                      </a:r>
                      <a:endParaRPr lang="en-US" sz="1500" dirty="0"/>
                    </a:p>
                  </a:txBody>
                  <a:tcPr anchor="ctr">
                    <a:lnL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500" dirty="0" smtClean="0"/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500" dirty="0" smtClean="0"/>
                        <a:t>92 (91%)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500" dirty="0" smtClean="0"/>
                        <a:t>4 (4%)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500" dirty="0" smtClean="0"/>
                        <a:t>5 (5%)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500" dirty="0" smtClean="0"/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500" dirty="0" smtClean="0"/>
                        <a:t>45 (88%)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500" dirty="0" smtClean="0"/>
                        <a:t>2 (4%)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500" dirty="0" smtClean="0"/>
                        <a:t>2 (4%)</a:t>
                      </a:r>
                      <a:endParaRPr lang="en-US" sz="1500" dirty="0"/>
                    </a:p>
                  </a:txBody>
                  <a:tcPr anchor="ctr">
                    <a:lnR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2231"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HCV RNA ≥800,000</a:t>
                      </a:r>
                      <a:r>
                        <a:rPr lang="en-US" sz="1500" baseline="0" dirty="0" smtClean="0"/>
                        <a:t> IU/ml</a:t>
                      </a:r>
                      <a:endParaRPr lang="en-US" sz="1500" dirty="0"/>
                    </a:p>
                  </a:txBody>
                  <a:tcPr anchor="ctr">
                    <a:lnL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</a:pPr>
                      <a:r>
                        <a:rPr lang="en-US" sz="1500" dirty="0" smtClean="0"/>
                        <a:t>70 (69%)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</a:pPr>
                      <a:r>
                        <a:rPr lang="en-US" sz="1500" dirty="0" smtClean="0"/>
                        <a:t>38 (75%)</a:t>
                      </a:r>
                      <a:endParaRPr lang="en-US" sz="1500" dirty="0"/>
                    </a:p>
                  </a:txBody>
                  <a:tcPr anchor="ctr">
                    <a:lnR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2231"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Cirrhosis</a:t>
                      </a:r>
                      <a:endParaRPr lang="en-US" sz="1500" dirty="0"/>
                    </a:p>
                  </a:txBody>
                  <a:tcPr anchor="ctr">
                    <a:lnL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ts val="2400"/>
                        </a:lnSpc>
                      </a:pPr>
                      <a:r>
                        <a:rPr lang="en-US" sz="1500" dirty="0" smtClean="0"/>
                        <a:t>19 (19%)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</a:pPr>
                      <a:r>
                        <a:rPr lang="en-US" sz="1500" dirty="0" smtClean="0"/>
                        <a:t>13 (25%)</a:t>
                      </a:r>
                      <a:endParaRPr lang="en-US" sz="1500" dirty="0"/>
                    </a:p>
                  </a:txBody>
                  <a:tcPr anchor="ctr">
                    <a:lnR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2231">
                <a:tc>
                  <a:txBody>
                    <a:bodyPr/>
                    <a:lstStyle/>
                    <a:p>
                      <a:r>
                        <a:rPr lang="en-US" sz="1500" i="1" dirty="0" smtClean="0"/>
                        <a:t>IL28B</a:t>
                      </a:r>
                      <a:r>
                        <a:rPr lang="en-US" sz="1500" i="0" baseline="0" dirty="0" smtClean="0"/>
                        <a:t> non-CC genotype</a:t>
                      </a:r>
                      <a:endParaRPr lang="en-US" sz="1500" i="1" dirty="0"/>
                    </a:p>
                  </a:txBody>
                  <a:tcPr anchor="ctr">
                    <a:lnL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ts val="2400"/>
                        </a:lnSpc>
                      </a:pPr>
                      <a:r>
                        <a:rPr lang="en-US" sz="1500" dirty="0" smtClean="0"/>
                        <a:t>61 (60%)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</a:pPr>
                      <a:r>
                        <a:rPr lang="en-US" sz="1500" dirty="0" smtClean="0"/>
                        <a:t>31 (61%)</a:t>
                      </a:r>
                      <a:endParaRPr lang="en-US" sz="1500" dirty="0"/>
                    </a:p>
                  </a:txBody>
                  <a:tcPr anchor="ctr">
                    <a:lnR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190797"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Prior treatment failure</a:t>
                      </a:r>
                    </a:p>
                    <a:p>
                      <a:pPr marL="228600" indent="0"/>
                      <a:r>
                        <a:rPr lang="en-US" sz="1500" dirty="0" smtClean="0"/>
                        <a:t>Relapse</a:t>
                      </a:r>
                    </a:p>
                    <a:p>
                      <a:pPr marL="228600" indent="0"/>
                      <a:r>
                        <a:rPr lang="en-US" sz="1500" dirty="0" smtClean="0"/>
                        <a:t>Partial</a:t>
                      </a:r>
                      <a:r>
                        <a:rPr lang="en-US" sz="1500" baseline="0" dirty="0" smtClean="0"/>
                        <a:t> response</a:t>
                      </a:r>
                    </a:p>
                    <a:p>
                      <a:pPr marL="228600" indent="0"/>
                      <a:r>
                        <a:rPr lang="en-US" sz="1500" baseline="0" dirty="0" smtClean="0"/>
                        <a:t>Null response</a:t>
                      </a:r>
                    </a:p>
                    <a:p>
                      <a:pPr marL="228600" indent="0"/>
                      <a:r>
                        <a:rPr lang="en-US" sz="1500" baseline="0" dirty="0" smtClean="0"/>
                        <a:t>Other</a:t>
                      </a:r>
                      <a:r>
                        <a:rPr lang="en-US" sz="1500" baseline="30000" dirty="0" smtClean="0"/>
                        <a:t>a</a:t>
                      </a:r>
                      <a:endParaRPr lang="en-US" sz="1500" dirty="0"/>
                    </a:p>
                  </a:txBody>
                  <a:tcPr anchor="ctr">
                    <a:lnL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500" dirty="0" smtClean="0"/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500" dirty="0" smtClean="0"/>
                        <a:t>N/A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smtClean="0"/>
                        <a:t>N/A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smtClean="0"/>
                        <a:t>N/A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smtClean="0"/>
                        <a:t>N/A</a:t>
                      </a:r>
                    </a:p>
                  </a:txBody>
                  <a:tcPr anchor="ctr">
                    <a:lnB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500" dirty="0" smtClean="0"/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500" dirty="0" smtClean="0"/>
                        <a:t>31 (61%)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500" dirty="0" smtClean="0"/>
                        <a:t>2</a:t>
                      </a:r>
                      <a:r>
                        <a:rPr lang="en-US" sz="1500" baseline="0" dirty="0" smtClean="0"/>
                        <a:t> (4%)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500" baseline="0" dirty="0" smtClean="0"/>
                        <a:t>7 (14%)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500" baseline="0" dirty="0" smtClean="0"/>
                        <a:t>11 (22%)</a:t>
                      </a:r>
                      <a:endParaRPr lang="en-US" sz="1500" dirty="0" smtClean="0"/>
                    </a:p>
                  </a:txBody>
                  <a:tcPr anchor="ctr">
                    <a:lnR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485502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Daclatasvir + Sofosbuvir for HCV GT 3</a:t>
            </a:r>
            <a:b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</a:br>
            <a:r>
              <a:rPr lang="en-US" sz="2400" dirty="0"/>
              <a:t>ALLY-3 Trial: Results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rPr>
              <a:t>ALLY-3: SVR12, by Baseline Characteristics Status</a:t>
            </a:r>
            <a:endParaRPr lang="en-US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Nelson DR, et al. Hepatology 2015;61:1127-35</a:t>
            </a:r>
            <a:r>
              <a:rPr lang="en-US" dirty="0" smtClean="0"/>
              <a:t>.</a:t>
            </a:r>
            <a:endParaRPr lang="en-US" dirty="0">
              <a:latin typeface="Arial" pitchFamily="22" charset="0"/>
            </a:endParaRPr>
          </a:p>
        </p:txBody>
      </p:sp>
      <p:sp>
        <p:nvSpPr>
          <p:cNvPr id="14" name="Rectangle 25"/>
          <p:cNvSpPr>
            <a:spLocks noChangeArrowheads="1"/>
          </p:cNvSpPr>
          <p:nvPr/>
        </p:nvSpPr>
        <p:spPr bwMode="auto">
          <a:xfrm>
            <a:off x="-5104" y="6016869"/>
            <a:ext cx="9162288" cy="320037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  <a:miter lim="800000"/>
            <a:headEnd/>
            <a:tailEnd/>
          </a:ln>
        </p:spPr>
        <p:txBody>
          <a:bodyPr lIns="365760" tIns="45431" rIns="92486" bIns="45431" anchor="ctr">
            <a:prstTxWarp prst="textNoShape">
              <a:avLst/>
            </a:prstTxWarp>
          </a:bodyPr>
          <a:lstStyle/>
          <a:p>
            <a:r>
              <a:rPr lang="en-US" sz="1200" dirty="0" smtClean="0">
                <a:latin typeface="Arial"/>
                <a:cs typeface="Arial"/>
              </a:rPr>
              <a:t>Note:  SVR 12 based on HCV RNA less than lower limit of quantitation (25 IU/mL), detectable or undetectable</a:t>
            </a:r>
            <a:endParaRPr lang="en-US" sz="1200" dirty="0">
              <a:latin typeface="Arial"/>
              <a:cs typeface="Arial"/>
            </a:endParaRPr>
          </a:p>
        </p:txBody>
      </p:sp>
      <p:graphicFrame>
        <p:nvGraphicFramePr>
          <p:cNvPr id="15" name="Chart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85379308"/>
              </p:ext>
            </p:extLst>
          </p:nvPr>
        </p:nvGraphicFramePr>
        <p:xfrm>
          <a:off x="646113" y="1828800"/>
          <a:ext cx="7848600" cy="419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6" name="Rectangle 15"/>
          <p:cNvSpPr/>
          <p:nvPr/>
        </p:nvSpPr>
        <p:spPr>
          <a:xfrm>
            <a:off x="1713378" y="4694804"/>
            <a:ext cx="776799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77/90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342314" y="4682352"/>
            <a:ext cx="776799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58/62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428998" y="4682352"/>
            <a:ext cx="776799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128/142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048062" y="4682352"/>
            <a:ext cx="776799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7/10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5162385" y="4682352"/>
            <a:ext cx="776799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40/44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5763844" y="4682352"/>
            <a:ext cx="776799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95/108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883906" y="4682352"/>
            <a:ext cx="776799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55/60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7478670" y="4682352"/>
            <a:ext cx="776799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80/92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1713378" y="5029200"/>
            <a:ext cx="776799" cy="353568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rgbClr val="000000"/>
                </a:solidFill>
              </a:rPr>
              <a:t>Male</a:t>
            </a:r>
            <a:endParaRPr lang="en-US" sz="1400" dirty="0">
              <a:solidFill>
                <a:srgbClr val="000000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2337777" y="5029200"/>
            <a:ext cx="776799" cy="353568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rgbClr val="000000"/>
                </a:solidFill>
              </a:rPr>
              <a:t>Female</a:t>
            </a:r>
            <a:endParaRPr lang="en-US" sz="1400" dirty="0">
              <a:solidFill>
                <a:srgbClr val="000000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3446765" y="5029200"/>
            <a:ext cx="776799" cy="353568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rgbClr val="000000"/>
                </a:solidFill>
              </a:rPr>
              <a:t>&lt;65</a:t>
            </a:r>
            <a:endParaRPr lang="en-US" sz="1400" dirty="0">
              <a:solidFill>
                <a:srgbClr val="000000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4046741" y="5029200"/>
            <a:ext cx="776799" cy="353568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rgbClr val="000000"/>
                </a:solidFill>
              </a:rPr>
              <a:t>≥65</a:t>
            </a:r>
            <a:endParaRPr lang="en-US" sz="1400" dirty="0">
              <a:solidFill>
                <a:srgbClr val="000000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5157177" y="5029200"/>
            <a:ext cx="776799" cy="353568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rgbClr val="000000"/>
                </a:solidFill>
              </a:rPr>
              <a:t>&lt;800K</a:t>
            </a:r>
            <a:endParaRPr lang="en-US" sz="1400" dirty="0">
              <a:solidFill>
                <a:srgbClr val="000000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5732730" y="5029200"/>
            <a:ext cx="849951" cy="353568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rgbClr val="000000"/>
                </a:solidFill>
              </a:rPr>
              <a:t>≥800K</a:t>
            </a:r>
            <a:endParaRPr lang="en-US" sz="1400" dirty="0">
              <a:solidFill>
                <a:srgbClr val="000000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6874282" y="5029200"/>
            <a:ext cx="776799" cy="353568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rgbClr val="000000"/>
                </a:solidFill>
              </a:rPr>
              <a:t>CC</a:t>
            </a:r>
            <a:endParaRPr lang="en-US" sz="1400" dirty="0">
              <a:solidFill>
                <a:srgbClr val="000000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7457976" y="5029200"/>
            <a:ext cx="849951" cy="353568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rgbClr val="000000"/>
                </a:solidFill>
              </a:rPr>
              <a:t>Non-CC</a:t>
            </a:r>
            <a:endParaRPr lang="en-US" sz="1400" dirty="0">
              <a:solidFill>
                <a:srgbClr val="000000"/>
              </a:solidFill>
            </a:endParaRPr>
          </a:p>
        </p:txBody>
      </p:sp>
      <p:sp>
        <p:nvSpPr>
          <p:cNvPr id="5" name="Left Bracket 4"/>
          <p:cNvSpPr/>
          <p:nvPr/>
        </p:nvSpPr>
        <p:spPr>
          <a:xfrm rot="16200000">
            <a:off x="2342023" y="4548541"/>
            <a:ext cx="152400" cy="1456944"/>
          </a:xfrm>
          <a:prstGeom prst="leftBracket">
            <a:avLst>
              <a:gd name="adj" fmla="val 3562"/>
            </a:avLst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Left Bracket 33"/>
          <p:cNvSpPr/>
          <p:nvPr/>
        </p:nvSpPr>
        <p:spPr>
          <a:xfrm rot="16200000">
            <a:off x="4073131" y="4548541"/>
            <a:ext cx="152400" cy="1456944"/>
          </a:xfrm>
          <a:prstGeom prst="leftBracket">
            <a:avLst>
              <a:gd name="adj" fmla="val 3562"/>
            </a:avLst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Left Bracket 34"/>
          <p:cNvSpPr/>
          <p:nvPr/>
        </p:nvSpPr>
        <p:spPr>
          <a:xfrm rot="16200000">
            <a:off x="5801308" y="4548541"/>
            <a:ext cx="152400" cy="1456944"/>
          </a:xfrm>
          <a:prstGeom prst="leftBracket">
            <a:avLst>
              <a:gd name="adj" fmla="val 3562"/>
            </a:avLst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" name="Left Bracket 35"/>
          <p:cNvSpPr/>
          <p:nvPr/>
        </p:nvSpPr>
        <p:spPr>
          <a:xfrm rot="16200000">
            <a:off x="7499200" y="4548541"/>
            <a:ext cx="152400" cy="1456944"/>
          </a:xfrm>
          <a:prstGeom prst="leftBracket">
            <a:avLst>
              <a:gd name="adj" fmla="val 3562"/>
            </a:avLst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432606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Daclatasvir + Sofosbuvir for HCV GT 3</a:t>
            </a:r>
            <a:b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</a:br>
            <a:r>
              <a:rPr lang="en-US" sz="2400" dirty="0"/>
              <a:t>ALLY-3 Trial: Results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rPr>
              <a:t>ALLY-3: SVR12, by Cirrhosis Status</a:t>
            </a:r>
            <a:endParaRPr lang="en-US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Nelson DR, et al. Hepatology 2015;61:1127-35</a:t>
            </a:r>
            <a:r>
              <a:rPr lang="en-US" dirty="0" smtClean="0"/>
              <a:t>.</a:t>
            </a:r>
            <a:endParaRPr lang="en-US" dirty="0">
              <a:latin typeface="Arial" pitchFamily="22" charset="0"/>
            </a:endParaRPr>
          </a:p>
        </p:txBody>
      </p:sp>
      <p:graphicFrame>
        <p:nvGraphicFramePr>
          <p:cNvPr id="15" name="Chart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51173917"/>
              </p:ext>
            </p:extLst>
          </p:nvPr>
        </p:nvGraphicFramePr>
        <p:xfrm>
          <a:off x="646113" y="1828800"/>
          <a:ext cx="7848600" cy="419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6" name="Rectangle 15"/>
          <p:cNvSpPr/>
          <p:nvPr/>
        </p:nvSpPr>
        <p:spPr>
          <a:xfrm>
            <a:off x="2292533" y="5108580"/>
            <a:ext cx="831667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135/152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4578533" y="5096128"/>
            <a:ext cx="831667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91/101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6881271" y="5096128"/>
            <a:ext cx="831667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44/51</a:t>
            </a:r>
            <a:endParaRPr lang="en-US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832327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Daclatasvir + Sofosbuvir for HCV GT 3</a:t>
            </a:r>
            <a:b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</a:br>
            <a:r>
              <a:rPr lang="en-US" sz="2400" dirty="0"/>
              <a:t>ALLY-3 Trial: Results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rPr>
              <a:t>ALLY-3: SVR12, by Cirrhosis Status</a:t>
            </a:r>
            <a:endParaRPr lang="en-US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Nelson DR, et al. Hepatology 2015;61:1127-35</a:t>
            </a:r>
            <a:r>
              <a:rPr lang="en-US" dirty="0" smtClean="0"/>
              <a:t>.</a:t>
            </a:r>
            <a:endParaRPr lang="en-US" dirty="0">
              <a:latin typeface="Arial" pitchFamily="22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449370" y="4985776"/>
            <a:ext cx="831667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73/75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041642" y="4985776"/>
            <a:ext cx="831667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11/19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083268" y="4985776"/>
            <a:ext cx="831667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9/13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497606" y="4985776"/>
            <a:ext cx="831667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32/34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4" name="Rectangle 25"/>
          <p:cNvSpPr>
            <a:spLocks noChangeArrowheads="1"/>
          </p:cNvSpPr>
          <p:nvPr/>
        </p:nvSpPr>
        <p:spPr bwMode="auto">
          <a:xfrm>
            <a:off x="-5104" y="6028986"/>
            <a:ext cx="9162288" cy="320037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  <a:miter lim="800000"/>
            <a:headEnd/>
            <a:tailEnd/>
          </a:ln>
        </p:spPr>
        <p:txBody>
          <a:bodyPr lIns="365760" tIns="45431" rIns="92486" bIns="45431" anchor="ctr">
            <a:prstTxWarp prst="textNoShape">
              <a:avLst/>
            </a:prstTxWarp>
          </a:bodyPr>
          <a:lstStyle/>
          <a:p>
            <a:r>
              <a:rPr lang="en-US" sz="1200" dirty="0" smtClean="0">
                <a:latin typeface="Arial"/>
                <a:cs typeface="Arial"/>
              </a:rPr>
              <a:t>Note:11 had missing or inconclusive findings for cirrhosis and not included in denominators</a:t>
            </a:r>
            <a:endParaRPr lang="en-US" sz="1200" dirty="0">
              <a:latin typeface="Arial"/>
              <a:cs typeface="Arial"/>
            </a:endParaRPr>
          </a:p>
        </p:txBody>
      </p:sp>
      <p:graphicFrame>
        <p:nvGraphicFramePr>
          <p:cNvPr id="15" name="Chart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46410700"/>
              </p:ext>
            </p:extLst>
          </p:nvPr>
        </p:nvGraphicFramePr>
        <p:xfrm>
          <a:off x="646113" y="1828800"/>
          <a:ext cx="7848600" cy="419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6" name="Rectangle 15"/>
          <p:cNvSpPr/>
          <p:nvPr/>
        </p:nvSpPr>
        <p:spPr>
          <a:xfrm>
            <a:off x="1855035" y="5108580"/>
            <a:ext cx="831667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105/109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674647" y="5096128"/>
            <a:ext cx="831667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20/32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4166693" y="5096128"/>
            <a:ext cx="831667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73/75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5004893" y="5096128"/>
            <a:ext cx="831667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11/19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6439864" y="5096128"/>
            <a:ext cx="831667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32/34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7278064" y="5096128"/>
            <a:ext cx="831667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9/13</a:t>
            </a:r>
            <a:endParaRPr lang="en-US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874006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Nelson DR, et al. Hepatology 2015;61:1127-35</a:t>
            </a:r>
            <a:r>
              <a:rPr lang="en-US" dirty="0" smtClean="0"/>
              <a:t>.</a:t>
            </a:r>
            <a:endParaRPr lang="en-US" dirty="0">
              <a:latin typeface="Arial" pitchFamily="22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Daclatasvir + Sofosbuvir for HCV GT 3</a:t>
            </a:r>
            <a:b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</a:br>
            <a:r>
              <a:rPr lang="en-US" sz="2400" dirty="0"/>
              <a:t>ALLY-3 Trial</a:t>
            </a:r>
            <a:r>
              <a:rPr lang="en-US" sz="2400" dirty="0" smtClean="0">
                <a:ea typeface="ＭＳ Ｐゴシック" pitchFamily="22" charset="-128"/>
                <a:cs typeface="ＭＳ Ｐゴシック" pitchFamily="22" charset="-128"/>
              </a:rPr>
              <a:t>: </a:t>
            </a:r>
            <a:r>
              <a:rPr lang="en-US" sz="2400" dirty="0">
                <a:ea typeface="ＭＳ Ｐゴシック" pitchFamily="22" charset="-128"/>
                <a:cs typeface="ＭＳ Ｐゴシック" pitchFamily="22" charset="-128"/>
              </a:rPr>
              <a:t>Adverse Events</a:t>
            </a:r>
            <a:endParaRPr lang="en-US" sz="2400" dirty="0"/>
          </a:p>
        </p:txBody>
      </p:sp>
      <p:graphicFrame>
        <p:nvGraphicFramePr>
          <p:cNvPr id="8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47354309"/>
              </p:ext>
            </p:extLst>
          </p:nvPr>
        </p:nvGraphicFramePr>
        <p:xfrm>
          <a:off x="716280" y="1447800"/>
          <a:ext cx="7711440" cy="4800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24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4073">
                <a:tc>
                  <a:txBody>
                    <a:bodyPr/>
                    <a:lstStyle/>
                    <a:p>
                      <a:pPr>
                        <a:lnSpc>
                          <a:spcPts val="2100"/>
                        </a:lnSpc>
                      </a:pPr>
                      <a:r>
                        <a:rPr lang="en-US" sz="1600" dirty="0" smtClean="0"/>
                        <a:t>Event</a:t>
                      </a:r>
                      <a:endParaRPr lang="en-US" sz="1600" dirty="0"/>
                    </a:p>
                  </a:txBody>
                  <a:tcPr marL="182880" anchor="ctr"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100"/>
                        </a:lnSpc>
                      </a:pPr>
                      <a:r>
                        <a:rPr lang="en-US" sz="1600" dirty="0" smtClean="0"/>
                        <a:t>Daclatasvir + Sofosbuvir</a:t>
                      </a:r>
                    </a:p>
                    <a:p>
                      <a:pPr algn="ctr">
                        <a:lnSpc>
                          <a:spcPts val="2100"/>
                        </a:lnSpc>
                      </a:pPr>
                      <a:r>
                        <a:rPr lang="en-US" sz="1600" b="0" dirty="0" smtClean="0"/>
                        <a:t>(n=152)</a:t>
                      </a:r>
                      <a:endParaRPr lang="en-US" sz="1600" dirty="0"/>
                    </a:p>
                  </a:txBody>
                  <a:tcPr anchor="ctr">
                    <a:solidFill>
                      <a:srgbClr val="064A6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4073">
                <a:tc>
                  <a:txBody>
                    <a:bodyPr/>
                    <a:lstStyle/>
                    <a:p>
                      <a:pPr>
                        <a:lnSpc>
                          <a:spcPts val="2100"/>
                        </a:lnSpc>
                      </a:pPr>
                      <a:r>
                        <a:rPr lang="en-US" sz="1600" dirty="0" smtClean="0"/>
                        <a:t>Serious Adverse</a:t>
                      </a:r>
                      <a:r>
                        <a:rPr lang="en-US" sz="1600" baseline="0" dirty="0" smtClean="0"/>
                        <a:t> Events (AEs)</a:t>
                      </a:r>
                      <a:endParaRPr lang="en-US" sz="1600" dirty="0"/>
                    </a:p>
                  </a:txBody>
                  <a:tcPr marL="18288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100"/>
                        </a:lnSpc>
                      </a:pPr>
                      <a:r>
                        <a:rPr lang="en-US" sz="1600" dirty="0" smtClean="0"/>
                        <a:t>1</a:t>
                      </a:r>
                      <a:r>
                        <a:rPr lang="en-US" sz="1600" baseline="0" dirty="0" smtClean="0"/>
                        <a:t> (1%)</a:t>
                      </a:r>
                      <a:endParaRPr 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4073">
                <a:tc>
                  <a:txBody>
                    <a:bodyPr/>
                    <a:lstStyle/>
                    <a:p>
                      <a:pPr>
                        <a:lnSpc>
                          <a:spcPts val="2100"/>
                        </a:lnSpc>
                      </a:pPr>
                      <a:r>
                        <a:rPr lang="en-US" sz="1600" dirty="0" smtClean="0"/>
                        <a:t>AEs</a:t>
                      </a:r>
                      <a:r>
                        <a:rPr lang="en-US" sz="1600" baseline="0" dirty="0" smtClean="0"/>
                        <a:t> leading to discontinuation</a:t>
                      </a:r>
                      <a:endParaRPr lang="en-US" sz="1600" dirty="0"/>
                    </a:p>
                  </a:txBody>
                  <a:tcPr marL="18288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100"/>
                        </a:lnSpc>
                      </a:pPr>
                      <a:r>
                        <a:rPr lang="en-US" sz="1600" dirty="0" smtClean="0"/>
                        <a:t>0</a:t>
                      </a:r>
                      <a:endParaRPr 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4073">
                <a:tc>
                  <a:txBody>
                    <a:bodyPr/>
                    <a:lstStyle/>
                    <a:p>
                      <a:pPr>
                        <a:lnSpc>
                          <a:spcPts val="2100"/>
                        </a:lnSpc>
                      </a:pPr>
                      <a:r>
                        <a:rPr lang="en-US" sz="1600" dirty="0" smtClean="0"/>
                        <a:t>Grade</a:t>
                      </a:r>
                      <a:r>
                        <a:rPr lang="en-US" sz="1600" baseline="0" dirty="0" smtClean="0"/>
                        <a:t> 3 or 4 AEs</a:t>
                      </a:r>
                      <a:endParaRPr lang="en-US" sz="1600" dirty="0"/>
                    </a:p>
                  </a:txBody>
                  <a:tcPr marL="18288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100"/>
                        </a:lnSpc>
                      </a:pPr>
                      <a:r>
                        <a:rPr lang="en-US" sz="1600" dirty="0" smtClean="0"/>
                        <a:t>3</a:t>
                      </a:r>
                      <a:r>
                        <a:rPr lang="en-US" sz="1600" baseline="30000" dirty="0" smtClean="0"/>
                        <a:t>a</a:t>
                      </a:r>
                      <a:r>
                        <a:rPr lang="en-US" sz="1600" dirty="0" smtClean="0"/>
                        <a:t> (2%)</a:t>
                      </a:r>
                      <a:endParaRPr 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407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2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Adverse</a:t>
                      </a:r>
                      <a:r>
                        <a:rPr lang="en-US" sz="1600" baseline="0" dirty="0" smtClean="0"/>
                        <a:t> Events in ≥10% of patients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2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   Headache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2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   Fatigue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2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   Nausea</a:t>
                      </a:r>
                    </a:p>
                  </a:txBody>
                  <a:tcPr marL="18288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100"/>
                        </a:lnSpc>
                      </a:pPr>
                      <a:endParaRPr lang="en-US" sz="1600" baseline="0" dirty="0" smtClean="0"/>
                    </a:p>
                    <a:p>
                      <a:pPr algn="ctr">
                        <a:lnSpc>
                          <a:spcPts val="2100"/>
                        </a:lnSpc>
                      </a:pPr>
                      <a:r>
                        <a:rPr lang="en-US" sz="1600" baseline="0" dirty="0" smtClean="0"/>
                        <a:t>30 (20%)</a:t>
                      </a:r>
                    </a:p>
                    <a:p>
                      <a:pPr algn="ctr">
                        <a:lnSpc>
                          <a:spcPts val="2100"/>
                        </a:lnSpc>
                      </a:pPr>
                      <a:r>
                        <a:rPr lang="en-US" sz="1600" baseline="0" dirty="0" smtClean="0"/>
                        <a:t>29 (19%)</a:t>
                      </a:r>
                    </a:p>
                    <a:p>
                      <a:pPr algn="ctr">
                        <a:lnSpc>
                          <a:spcPts val="2100"/>
                        </a:lnSpc>
                      </a:pPr>
                      <a:r>
                        <a:rPr lang="en-US" sz="1600" baseline="0" dirty="0" smtClean="0"/>
                        <a:t>18 (12%)</a:t>
                      </a:r>
                      <a:endParaRPr 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14301">
                <a:tc>
                  <a:txBody>
                    <a:bodyPr/>
                    <a:lstStyle/>
                    <a:p>
                      <a:pPr>
                        <a:lnSpc>
                          <a:spcPts val="2100"/>
                        </a:lnSpc>
                      </a:pPr>
                      <a:r>
                        <a:rPr lang="en-US" sz="1600" dirty="0" smtClean="0"/>
                        <a:t>Grade</a:t>
                      </a:r>
                      <a:r>
                        <a:rPr lang="en-US" sz="1600" baseline="0" dirty="0" smtClean="0"/>
                        <a:t> 3 or 4 Lab Abnormalities</a:t>
                      </a:r>
                    </a:p>
                    <a:p>
                      <a:pPr>
                        <a:lnSpc>
                          <a:spcPts val="2100"/>
                        </a:lnSpc>
                      </a:pPr>
                      <a:r>
                        <a:rPr lang="en-US" sz="1600" baseline="0" dirty="0" smtClean="0"/>
                        <a:t>   Hemoglobin &lt; 9 g/dL</a:t>
                      </a:r>
                    </a:p>
                    <a:p>
                      <a:pPr>
                        <a:lnSpc>
                          <a:spcPts val="2100"/>
                        </a:lnSpc>
                      </a:pPr>
                      <a:r>
                        <a:rPr lang="en-US" sz="1600" baseline="0" dirty="0" smtClean="0"/>
                        <a:t>   Neutrophils &lt; 0.75 x 10</a:t>
                      </a:r>
                      <a:r>
                        <a:rPr lang="en-US" sz="1600" baseline="30000" dirty="0" smtClean="0"/>
                        <a:t>9</a:t>
                      </a:r>
                      <a:r>
                        <a:rPr lang="en-US" sz="1600" baseline="0" dirty="0" smtClean="0"/>
                        <a:t>/L</a:t>
                      </a:r>
                    </a:p>
                    <a:p>
                      <a:pPr>
                        <a:lnSpc>
                          <a:spcPts val="2100"/>
                        </a:lnSpc>
                      </a:pPr>
                      <a:r>
                        <a:rPr lang="en-US" sz="1600" baseline="0" dirty="0" smtClean="0"/>
                        <a:t>   Platelets &lt; 50 x 10</a:t>
                      </a:r>
                      <a:r>
                        <a:rPr lang="en-US" sz="1600" baseline="30000" dirty="0" smtClean="0"/>
                        <a:t>9</a:t>
                      </a:r>
                      <a:r>
                        <a:rPr lang="en-US" sz="1600" baseline="0" dirty="0" smtClean="0"/>
                        <a:t>/L</a:t>
                      </a:r>
                    </a:p>
                    <a:p>
                      <a:pPr>
                        <a:lnSpc>
                          <a:spcPts val="2100"/>
                        </a:lnSpc>
                      </a:pPr>
                      <a:r>
                        <a:rPr lang="en-US" sz="1600" baseline="0" dirty="0" smtClean="0"/>
                        <a:t>   Lipase &gt; 3 x ULN</a:t>
                      </a:r>
                      <a:endParaRPr lang="en-US" sz="1600" dirty="0"/>
                    </a:p>
                  </a:txBody>
                  <a:tcPr marL="18288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100"/>
                        </a:lnSpc>
                      </a:pPr>
                      <a:endParaRPr lang="en-US" sz="1600" dirty="0" smtClean="0"/>
                    </a:p>
                    <a:p>
                      <a:pPr algn="ctr">
                        <a:lnSpc>
                          <a:spcPts val="2100"/>
                        </a:lnSpc>
                      </a:pPr>
                      <a:r>
                        <a:rPr lang="en-US" sz="1600" dirty="0" smtClean="0"/>
                        <a:t>0</a:t>
                      </a:r>
                    </a:p>
                    <a:p>
                      <a:pPr algn="ctr">
                        <a:lnSpc>
                          <a:spcPts val="2100"/>
                        </a:lnSpc>
                      </a:pPr>
                      <a:r>
                        <a:rPr lang="en-US" sz="1600" dirty="0" smtClean="0"/>
                        <a:t>0</a:t>
                      </a:r>
                    </a:p>
                    <a:p>
                      <a:pPr algn="ctr">
                        <a:lnSpc>
                          <a:spcPts val="2100"/>
                        </a:lnSpc>
                      </a:pPr>
                      <a:r>
                        <a:rPr lang="en-US" sz="1600" dirty="0" smtClean="0"/>
                        <a:t>2 (1%)</a:t>
                      </a:r>
                    </a:p>
                    <a:p>
                      <a:pPr algn="ctr">
                        <a:lnSpc>
                          <a:spcPts val="2100"/>
                        </a:lnSpc>
                      </a:pPr>
                      <a:r>
                        <a:rPr lang="en-US" sz="1600" dirty="0" smtClean="0"/>
                        <a:t>3 (2%)</a:t>
                      </a:r>
                      <a:endParaRPr 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1000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aseline="30000" dirty="0" err="1" smtClean="0">
                          <a:latin typeface="+mn-lt"/>
                          <a:cs typeface="Arial"/>
                        </a:rPr>
                        <a:t>a</a:t>
                      </a:r>
                      <a:r>
                        <a:rPr lang="en-US" sz="1400" dirty="0" err="1" smtClean="0">
                          <a:latin typeface="+mn-lt"/>
                          <a:cs typeface="Arial"/>
                        </a:rPr>
                        <a:t>All</a:t>
                      </a:r>
                      <a:r>
                        <a:rPr lang="en-US" sz="1400" dirty="0" smtClean="0">
                          <a:latin typeface="+mn-lt"/>
                          <a:cs typeface="Arial"/>
                        </a:rPr>
                        <a:t> were grade 3 AEs. ULN = upper limit of normal</a:t>
                      </a:r>
                    </a:p>
                  </a:txBody>
                  <a:tcPr marL="18288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2100"/>
                        </a:lnSpc>
                      </a:pPr>
                      <a:endParaRPr 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906723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Nelson DR, et al. Hepatology 2015;61:1127-35</a:t>
            </a:r>
            <a:r>
              <a:rPr lang="en-US" dirty="0" smtClean="0"/>
              <a:t>.</a:t>
            </a:r>
            <a:endParaRPr lang="en-US" dirty="0">
              <a:latin typeface="Arial" pitchFamily="22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Daclatasvir + Sofosbuvir for HCV GT 3</a:t>
            </a:r>
            <a:b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</a:br>
            <a:r>
              <a:rPr lang="en-US" sz="2400" dirty="0"/>
              <a:t>ALLY-3 Trial</a:t>
            </a:r>
            <a:r>
              <a:rPr lang="en-US" sz="2400" dirty="0">
                <a:ea typeface="ＭＳ Ｐゴシック" pitchFamily="22" charset="-128"/>
                <a:cs typeface="ＭＳ Ｐゴシック" pitchFamily="22" charset="-128"/>
              </a:rPr>
              <a:t>: </a:t>
            </a:r>
            <a:r>
              <a:rPr lang="en-US" sz="2400" dirty="0" smtClean="0">
                <a:ea typeface="ＭＳ Ｐゴシック" pitchFamily="22" charset="-128"/>
                <a:cs typeface="ＭＳ Ｐゴシック" pitchFamily="22" charset="-128"/>
              </a:rPr>
              <a:t>Conclusion</a:t>
            </a:r>
            <a:endParaRPr lang="en-US" sz="2400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9186259"/>
              </p:ext>
            </p:extLst>
          </p:nvPr>
        </p:nvGraphicFramePr>
        <p:xfrm>
          <a:off x="0" y="2715768"/>
          <a:ext cx="9144000" cy="2008632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914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008632">
                <a:tc>
                  <a:txBody>
                    <a:bodyPr/>
                    <a:lstStyle/>
                    <a:p>
                      <a:pPr>
                        <a:lnSpc>
                          <a:spcPts val="3200"/>
                        </a:lnSpc>
                      </a:pPr>
                      <a:r>
                        <a:rPr lang="en-US" sz="2000" b="1" i="0" dirty="0" smtClean="0">
                          <a:solidFill>
                            <a:srgbClr val="800000"/>
                          </a:solidFill>
                          <a:latin typeface="Arial"/>
                          <a:cs typeface="Arial"/>
                        </a:rPr>
                        <a:t>Conclusion</a:t>
                      </a:r>
                      <a:r>
                        <a:rPr lang="en-US" sz="2000" b="0" i="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: </a:t>
                      </a:r>
                      <a:r>
                        <a:rPr lang="en-US" sz="2000" b="0" i="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“</a:t>
                      </a:r>
                      <a:r>
                        <a:rPr lang="en-US" sz="2000" b="0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Arial"/>
                        </a:rPr>
                        <a:t>A 12-week regimen of daclatasvir plus sofosbuvir achieved SVR12 in 96% of patients with genotype 3 infection without cirrhosis and was well tolerated. Additional evaluation to optimize efficacy in genotype 3-infected patients with cirrhosis is underway.” </a:t>
                      </a:r>
                    </a:p>
                  </a:txBody>
                  <a:tcPr marL="457200" marR="457200" marT="182880" marB="182880" anchor="ctr">
                    <a:lnT w="28575" cap="flat" cmpd="sng" algn="ctr">
                      <a:solidFill>
                        <a:srgbClr val="326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26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5257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ETC_Master_Template_061510">
  <a:themeElements>
    <a:clrScheme name="NWAETC Final">
      <a:dk1>
        <a:srgbClr val="000000"/>
      </a:dk1>
      <a:lt1>
        <a:sysClr val="window" lastClr="FFFFFF"/>
      </a:lt1>
      <a:dk2>
        <a:srgbClr val="001D48"/>
      </a:dk2>
      <a:lt2>
        <a:srgbClr val="003A78"/>
      </a:lt2>
      <a:accent1>
        <a:srgbClr val="326496"/>
      </a:accent1>
      <a:accent2>
        <a:srgbClr val="718E25"/>
      </a:accent2>
      <a:accent3>
        <a:srgbClr val="D8D8D8"/>
      </a:accent3>
      <a:accent4>
        <a:srgbClr val="6E4B7D"/>
      </a:accent4>
      <a:accent5>
        <a:srgbClr val="B59452"/>
      </a:accent5>
      <a:accent6>
        <a:srgbClr val="963232"/>
      </a:accent6>
      <a:hlink>
        <a:srgbClr val="3973AD"/>
      </a:hlink>
      <a:folHlink>
        <a:srgbClr val="81AE2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NWAETC Final">
    <a:dk1>
      <a:srgbClr val="000000"/>
    </a:dk1>
    <a:lt1>
      <a:sysClr val="window" lastClr="FFFFFF"/>
    </a:lt1>
    <a:dk2>
      <a:srgbClr val="001D48"/>
    </a:dk2>
    <a:lt2>
      <a:srgbClr val="003A78"/>
    </a:lt2>
    <a:accent1>
      <a:srgbClr val="326496"/>
    </a:accent1>
    <a:accent2>
      <a:srgbClr val="718E25"/>
    </a:accent2>
    <a:accent3>
      <a:srgbClr val="D8D8D8"/>
    </a:accent3>
    <a:accent4>
      <a:srgbClr val="6E4B7D"/>
    </a:accent4>
    <a:accent5>
      <a:srgbClr val="B59452"/>
    </a:accent5>
    <a:accent6>
      <a:srgbClr val="963232"/>
    </a:accent6>
    <a:hlink>
      <a:srgbClr val="3973AD"/>
    </a:hlink>
    <a:folHlink>
      <a:srgbClr val="81AE28"/>
    </a:folHlink>
  </a:clrScheme>
  <a:fontScheme name="Office Classic 2">
    <a:maj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NWAETC Final">
    <a:dk1>
      <a:srgbClr val="000000"/>
    </a:dk1>
    <a:lt1>
      <a:sysClr val="window" lastClr="FFFFFF"/>
    </a:lt1>
    <a:dk2>
      <a:srgbClr val="001D48"/>
    </a:dk2>
    <a:lt2>
      <a:srgbClr val="003A78"/>
    </a:lt2>
    <a:accent1>
      <a:srgbClr val="326496"/>
    </a:accent1>
    <a:accent2>
      <a:srgbClr val="718E25"/>
    </a:accent2>
    <a:accent3>
      <a:srgbClr val="D8D8D8"/>
    </a:accent3>
    <a:accent4>
      <a:srgbClr val="6E4B7D"/>
    </a:accent4>
    <a:accent5>
      <a:srgbClr val="B59452"/>
    </a:accent5>
    <a:accent6>
      <a:srgbClr val="963232"/>
    </a:accent6>
    <a:hlink>
      <a:srgbClr val="3973AD"/>
    </a:hlink>
    <a:folHlink>
      <a:srgbClr val="81AE28"/>
    </a:folHlink>
  </a:clrScheme>
  <a:fontScheme name="Office Classic 2">
    <a:maj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NWAETC Final">
    <a:dk1>
      <a:srgbClr val="000000"/>
    </a:dk1>
    <a:lt1>
      <a:sysClr val="window" lastClr="FFFFFF"/>
    </a:lt1>
    <a:dk2>
      <a:srgbClr val="001D48"/>
    </a:dk2>
    <a:lt2>
      <a:srgbClr val="003A78"/>
    </a:lt2>
    <a:accent1>
      <a:srgbClr val="326496"/>
    </a:accent1>
    <a:accent2>
      <a:srgbClr val="718E25"/>
    </a:accent2>
    <a:accent3>
      <a:srgbClr val="D8D8D8"/>
    </a:accent3>
    <a:accent4>
      <a:srgbClr val="6E4B7D"/>
    </a:accent4>
    <a:accent5>
      <a:srgbClr val="B59452"/>
    </a:accent5>
    <a:accent6>
      <a:srgbClr val="963232"/>
    </a:accent6>
    <a:hlink>
      <a:srgbClr val="3973AD"/>
    </a:hlink>
    <a:folHlink>
      <a:srgbClr val="81AE28"/>
    </a:folHlink>
  </a:clrScheme>
  <a:fontScheme name="Office Classic 2">
    <a:maj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AETC_Master_Template_061510.potx</Template>
  <TotalTime>61743</TotalTime>
  <Words>637</Words>
  <Application>Microsoft Office PowerPoint</Application>
  <PresentationFormat>On-screen Show (4:3)</PresentationFormat>
  <Paragraphs>163</Paragraphs>
  <Slides>10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ＭＳ Ｐゴシック</vt:lpstr>
      <vt:lpstr>Arial</vt:lpstr>
      <vt:lpstr>Geneva</vt:lpstr>
      <vt:lpstr>Myriad Pro</vt:lpstr>
      <vt:lpstr>Times New Roman</vt:lpstr>
      <vt:lpstr>Wingdings</vt:lpstr>
      <vt:lpstr>AETC_Master_Template_061510</vt:lpstr>
      <vt:lpstr>Daclatasvir + Sofosbuvir in Genotype 3 ALLY-3 Study</vt:lpstr>
      <vt:lpstr>Daclatasvir + Sofosbuvir for HCV GT 3 ALLY-3 Trial: Study Features</vt:lpstr>
      <vt:lpstr>Daclatasvir + Sofosbuvir for HCV GT 3 ALLY-3 Trial: Design</vt:lpstr>
      <vt:lpstr>Daclatasvir + Sofosbuvir for HCV GT 3 ALLY-3 Trial: Patient Characteristics</vt:lpstr>
      <vt:lpstr>Daclatasvir + Sofosbuvir for HCV GT 3 ALLY-3 Trial: Results</vt:lpstr>
      <vt:lpstr>Daclatasvir + Sofosbuvir for HCV GT 3 ALLY-3 Trial: Results</vt:lpstr>
      <vt:lpstr>Daclatasvir + Sofosbuvir for HCV GT 3 ALLY-3 Trial: Results</vt:lpstr>
      <vt:lpstr>Daclatasvir + Sofosbuvir for HCV GT 3 ALLY-3 Trial: Adverse Events</vt:lpstr>
      <vt:lpstr>Daclatasvir + Sofosbuvir for HCV GT 3 ALLY-3 Trial: Conclusion</vt:lpstr>
      <vt:lpstr>PowerPoint Presentation</vt:lpstr>
    </vt:vector>
  </TitlesOfParts>
  <Company>HMC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Spach</dc:creator>
  <cp:lastModifiedBy>Kent Unruh</cp:lastModifiedBy>
  <cp:revision>2996</cp:revision>
  <cp:lastPrinted>2011-04-18T21:48:04Z</cp:lastPrinted>
  <dcterms:created xsi:type="dcterms:W3CDTF">2010-11-28T05:36:22Z</dcterms:created>
  <dcterms:modified xsi:type="dcterms:W3CDTF">2017-03-10T19:50:16Z</dcterms:modified>
</cp:coreProperties>
</file>