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1"/>
  </p:sldMasterIdLst>
  <p:notesMasterIdLst>
    <p:notesMasterId r:id="rId11"/>
  </p:notesMasterIdLst>
  <p:handoutMasterIdLst>
    <p:handoutMasterId r:id="rId12"/>
  </p:handoutMasterIdLst>
  <p:sldIdLst>
    <p:sldId id="605" r:id="rId2"/>
    <p:sldId id="606" r:id="rId3"/>
    <p:sldId id="607" r:id="rId4"/>
    <p:sldId id="608" r:id="rId5"/>
    <p:sldId id="609" r:id="rId6"/>
    <p:sldId id="626" r:id="rId7"/>
    <p:sldId id="610" r:id="rId8"/>
    <p:sldId id="611" r:id="rId9"/>
    <p:sldId id="546" r:id="rId10"/>
  </p:sldIdLst>
  <p:sldSz cx="9144000" cy="6858000" type="screen4x3"/>
  <p:notesSz cx="6858000" cy="102870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Geneva" pitchFamily="31" charset="0"/>
        <a:ea typeface="+mn-ea"/>
        <a:cs typeface="+mn-cs"/>
      </a:defRPr>
    </a:lvl1pPr>
    <a:lvl2pPr marL="457200" algn="l" rtl="0" eaLnBrk="0" fontAlgn="base" hangingPunct="0">
      <a:spcBef>
        <a:spcPct val="0"/>
      </a:spcBef>
      <a:spcAft>
        <a:spcPct val="0"/>
      </a:spcAft>
      <a:defRPr sz="2400" kern="1200">
        <a:solidFill>
          <a:schemeClr val="tx1"/>
        </a:solidFill>
        <a:latin typeface="Geneva" pitchFamily="31" charset="0"/>
        <a:ea typeface="+mn-ea"/>
        <a:cs typeface="+mn-cs"/>
      </a:defRPr>
    </a:lvl2pPr>
    <a:lvl3pPr marL="914400" algn="l" rtl="0" eaLnBrk="0" fontAlgn="base" hangingPunct="0">
      <a:spcBef>
        <a:spcPct val="0"/>
      </a:spcBef>
      <a:spcAft>
        <a:spcPct val="0"/>
      </a:spcAft>
      <a:defRPr sz="2400" kern="1200">
        <a:solidFill>
          <a:schemeClr val="tx1"/>
        </a:solidFill>
        <a:latin typeface="Geneva" pitchFamily="31" charset="0"/>
        <a:ea typeface="+mn-ea"/>
        <a:cs typeface="+mn-cs"/>
      </a:defRPr>
    </a:lvl3pPr>
    <a:lvl4pPr marL="1371600" algn="l" rtl="0" eaLnBrk="0" fontAlgn="base" hangingPunct="0">
      <a:spcBef>
        <a:spcPct val="0"/>
      </a:spcBef>
      <a:spcAft>
        <a:spcPct val="0"/>
      </a:spcAft>
      <a:defRPr sz="2400" kern="1200">
        <a:solidFill>
          <a:schemeClr val="tx1"/>
        </a:solidFill>
        <a:latin typeface="Geneva" pitchFamily="31" charset="0"/>
        <a:ea typeface="+mn-ea"/>
        <a:cs typeface="+mn-cs"/>
      </a:defRPr>
    </a:lvl4pPr>
    <a:lvl5pPr marL="1828800" algn="l" rtl="0" eaLnBrk="0" fontAlgn="base" hangingPunct="0">
      <a:spcBef>
        <a:spcPct val="0"/>
      </a:spcBef>
      <a:spcAft>
        <a:spcPct val="0"/>
      </a:spcAft>
      <a:defRPr sz="2400" kern="1200">
        <a:solidFill>
          <a:schemeClr val="tx1"/>
        </a:solidFill>
        <a:latin typeface="Geneva" pitchFamily="31" charset="0"/>
        <a:ea typeface="+mn-ea"/>
        <a:cs typeface="+mn-cs"/>
      </a:defRPr>
    </a:lvl5pPr>
    <a:lvl6pPr marL="2286000" algn="l" defTabSz="457200" rtl="0" eaLnBrk="1" latinLnBrk="0" hangingPunct="1">
      <a:defRPr sz="2400" kern="1200">
        <a:solidFill>
          <a:schemeClr val="tx1"/>
        </a:solidFill>
        <a:latin typeface="Geneva" pitchFamily="31" charset="0"/>
        <a:ea typeface="+mn-ea"/>
        <a:cs typeface="+mn-cs"/>
      </a:defRPr>
    </a:lvl6pPr>
    <a:lvl7pPr marL="2743200" algn="l" defTabSz="457200" rtl="0" eaLnBrk="1" latinLnBrk="0" hangingPunct="1">
      <a:defRPr sz="2400" kern="1200">
        <a:solidFill>
          <a:schemeClr val="tx1"/>
        </a:solidFill>
        <a:latin typeface="Geneva" pitchFamily="31" charset="0"/>
        <a:ea typeface="+mn-ea"/>
        <a:cs typeface="+mn-cs"/>
      </a:defRPr>
    </a:lvl7pPr>
    <a:lvl8pPr marL="3200400" algn="l" defTabSz="457200" rtl="0" eaLnBrk="1" latinLnBrk="0" hangingPunct="1">
      <a:defRPr sz="2400" kern="1200">
        <a:solidFill>
          <a:schemeClr val="tx1"/>
        </a:solidFill>
        <a:latin typeface="Geneva" pitchFamily="31" charset="0"/>
        <a:ea typeface="+mn-ea"/>
        <a:cs typeface="+mn-cs"/>
      </a:defRPr>
    </a:lvl8pPr>
    <a:lvl9pPr marL="3657600" algn="l" defTabSz="457200" rtl="0" eaLnBrk="1" latinLnBrk="0" hangingPunct="1">
      <a:defRPr sz="2400" kern="1200">
        <a:solidFill>
          <a:schemeClr val="tx1"/>
        </a:solidFill>
        <a:latin typeface="Geneva" pitchFamily="31" charset="0"/>
        <a:ea typeface="+mn-ea"/>
        <a:cs typeface="+mn-cs"/>
      </a:defRPr>
    </a:lvl9pPr>
  </p:defaultTextStyle>
  <p:extLst>
    <p:ext uri="{EFAFB233-063F-42B5-8137-9DF3F51BA10A}">
      <p15:sldGuideLst xmlns:p15="http://schemas.microsoft.com/office/powerpoint/2012/main">
        <p15:guide id="1" orient="horz" pos="3078">
          <p15:clr>
            <a:srgbClr val="A4A3A4"/>
          </p15:clr>
        </p15:guide>
        <p15:guide id="2" pos="2256">
          <p15:clr>
            <a:srgbClr val="A4A3A4"/>
          </p15:clr>
        </p15:guide>
      </p15:sldGuideLst>
    </p:ext>
    <p:ext uri="{2D200454-40CA-4A62-9FC3-DE9A4176ACB9}">
      <p15:notesGuideLst xmlns:p15="http://schemas.microsoft.com/office/powerpoint/2012/main">
        <p15:guide id="1" orient="horz" pos="324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na Kim"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BF2"/>
    <a:srgbClr val="63A8A1"/>
    <a:srgbClr val="44736D"/>
    <a:srgbClr val="718E25"/>
    <a:srgbClr val="8A703B"/>
    <a:srgbClr val="624270"/>
    <a:srgbClr val="586F1D"/>
    <a:srgbClr val="6F6F6F"/>
    <a:srgbClr val="533723"/>
    <a:srgbClr val="3455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p:restoredLeft sz="16539" autoAdjust="0"/>
    <p:restoredTop sz="94636" autoAdjust="0"/>
  </p:normalViewPr>
  <p:slideViewPr>
    <p:cSldViewPr showGuides="1">
      <p:cViewPr>
        <p:scale>
          <a:sx n="130" d="100"/>
          <a:sy n="130" d="100"/>
        </p:scale>
        <p:origin x="222" y="-858"/>
      </p:cViewPr>
      <p:guideLst>
        <p:guide orient="horz" pos="3078"/>
        <p:guide pos="2256"/>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howGuides="1">
      <p:cViewPr varScale="1">
        <p:scale>
          <a:sx n="76" d="100"/>
          <a:sy n="76" d="100"/>
        </p:scale>
        <p:origin x="-1416" y="-112"/>
      </p:cViewPr>
      <p:guideLst>
        <p:guide orient="horz" pos="324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495270122484701"/>
          <c:y val="6.8406931312273794E-2"/>
          <c:w val="0.87636482939632498"/>
          <c:h val="0.80106869496668898"/>
        </c:manualLayout>
      </c:layout>
      <c:barChart>
        <c:barDir val="col"/>
        <c:grouping val="clustered"/>
        <c:varyColors val="0"/>
        <c:ser>
          <c:idx val="0"/>
          <c:order val="0"/>
          <c:tx>
            <c:strRef>
              <c:f>Sheet1!$B$1</c:f>
              <c:strCache>
                <c:ptCount val="1"/>
              </c:strCache>
            </c:strRef>
          </c:tx>
          <c:spPr>
            <a:solidFill>
              <a:srgbClr val="718E25"/>
            </a:solidFill>
            <a:ln w="12700">
              <a:solidFill>
                <a:schemeClr val="tx1"/>
              </a:solidFill>
            </a:ln>
            <a:effectLst/>
            <a:scene3d>
              <a:camera prst="orthographicFront"/>
              <a:lightRig rig="threePt" dir="t"/>
            </a:scene3d>
            <a:sp3d>
              <a:bevelT/>
            </a:sp3d>
          </c:spPr>
          <c:invertIfNegative val="0"/>
          <c:dPt>
            <c:idx val="0"/>
            <c:invertIfNegative val="0"/>
            <c:bubble3D val="0"/>
            <c:spPr>
              <a:solidFill>
                <a:srgbClr val="000000">
                  <a:lumMod val="65000"/>
                  <a:lumOff val="35000"/>
                </a:srgbClr>
              </a:solidFill>
              <a:ln w="12700">
                <a:solidFill>
                  <a:schemeClr val="tx1"/>
                </a:solidFill>
              </a:ln>
              <a:effectLst/>
              <a:scene3d>
                <a:camera prst="orthographicFront"/>
                <a:lightRig rig="threePt" dir="t"/>
              </a:scene3d>
              <a:sp3d>
                <a:bevelT/>
              </a:sp3d>
            </c:spPr>
            <c:extLst>
              <c:ext xmlns:c16="http://schemas.microsoft.com/office/drawing/2014/chart" uri="{C3380CC4-5D6E-409C-BE32-E72D297353CC}">
                <c16:uniqueId val="{00000001-B169-46DC-9460-D74392AA22C3}"/>
              </c:ext>
            </c:extLst>
          </c:dPt>
          <c:dPt>
            <c:idx val="1"/>
            <c:invertIfNegative val="0"/>
            <c:bubble3D val="0"/>
            <c:extLst>
              <c:ext xmlns:c16="http://schemas.microsoft.com/office/drawing/2014/chart" uri="{C3380CC4-5D6E-409C-BE32-E72D297353CC}">
                <c16:uniqueId val="{00000002-B169-46DC-9460-D74392AA22C3}"/>
              </c:ext>
            </c:extLst>
          </c:dPt>
          <c:dPt>
            <c:idx val="2"/>
            <c:invertIfNegative val="0"/>
            <c:bubble3D val="0"/>
            <c:spPr>
              <a:solidFill>
                <a:srgbClr val="8F7540"/>
              </a:solidFill>
              <a:ln w="12700">
                <a:solidFill>
                  <a:schemeClr val="tx1"/>
                </a:solidFill>
              </a:ln>
              <a:effectLst/>
              <a:scene3d>
                <a:camera prst="orthographicFront"/>
                <a:lightRig rig="threePt" dir="t"/>
              </a:scene3d>
              <a:sp3d>
                <a:bevelT/>
              </a:sp3d>
            </c:spPr>
            <c:extLst>
              <c:ext xmlns:c16="http://schemas.microsoft.com/office/drawing/2014/chart" uri="{C3380CC4-5D6E-409C-BE32-E72D297353CC}">
                <c16:uniqueId val="{00000004-B169-46DC-9460-D74392AA22C3}"/>
              </c:ext>
            </c:extLst>
          </c:dPt>
          <c:dPt>
            <c:idx val="3"/>
            <c:invertIfNegative val="0"/>
            <c:bubble3D val="0"/>
            <c:spPr>
              <a:solidFill>
                <a:srgbClr val="6E4B7D"/>
              </a:solidFill>
              <a:ln w="12700">
                <a:solidFill>
                  <a:schemeClr val="tx1"/>
                </a:solidFill>
              </a:ln>
              <a:effectLst/>
              <a:scene3d>
                <a:camera prst="orthographicFront"/>
                <a:lightRig rig="threePt" dir="t"/>
              </a:scene3d>
              <a:sp3d>
                <a:bevelT/>
              </a:sp3d>
            </c:spPr>
            <c:extLst>
              <c:ext xmlns:c16="http://schemas.microsoft.com/office/drawing/2014/chart" uri="{C3380CC4-5D6E-409C-BE32-E72D297353CC}">
                <c16:uniqueId val="{00000006-B169-46DC-9460-D74392AA22C3}"/>
              </c:ext>
            </c:extLst>
          </c:dPt>
          <c:dLbls>
            <c:spPr>
              <a:solidFill>
                <a:srgbClr val="FFFFFF">
                  <a:alpha val="50000"/>
                </a:srgbClr>
              </a:solidFill>
            </c:spPr>
            <c:txPr>
              <a:bodyPr/>
              <a:lstStyle/>
              <a:p>
                <a:pPr>
                  <a:defRPr sz="1600"/>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Overall</c:v>
                </c:pt>
                <c:pt idx="1">
                  <c:v>Treatment-naïve</c:v>
                </c:pt>
                <c:pt idx="2">
                  <c:v>Non-responder</c:v>
                </c:pt>
                <c:pt idx="3">
                  <c:v>Ineligible/Intolerant_x000d_(to Peginterferon)</c:v>
                </c:pt>
              </c:strCache>
            </c:strRef>
          </c:cat>
          <c:val>
            <c:numRef>
              <c:f>Sheet1!$B$2:$B$5</c:f>
              <c:numCache>
                <c:formatCode>0</c:formatCode>
                <c:ptCount val="4"/>
                <c:pt idx="0">
                  <c:v>85</c:v>
                </c:pt>
                <c:pt idx="1">
                  <c:v>91</c:v>
                </c:pt>
                <c:pt idx="2">
                  <c:v>82</c:v>
                </c:pt>
                <c:pt idx="3">
                  <c:v>83</c:v>
                </c:pt>
              </c:numCache>
            </c:numRef>
          </c:val>
          <c:extLst>
            <c:ext xmlns:c16="http://schemas.microsoft.com/office/drawing/2014/chart" uri="{C3380CC4-5D6E-409C-BE32-E72D297353CC}">
              <c16:uniqueId val="{00000007-B169-46DC-9460-D74392AA22C3}"/>
            </c:ext>
          </c:extLst>
        </c:ser>
        <c:dLbls>
          <c:showLegendKey val="0"/>
          <c:showVal val="1"/>
          <c:showCatName val="0"/>
          <c:showSerName val="0"/>
          <c:showPercent val="0"/>
          <c:showBubbleSize val="0"/>
        </c:dLbls>
        <c:gapWidth val="100"/>
        <c:axId val="-1984293832"/>
        <c:axId val="-1984451864"/>
      </c:barChart>
      <c:catAx>
        <c:axId val="-1984293832"/>
        <c:scaling>
          <c:orientation val="minMax"/>
        </c:scaling>
        <c:delete val="0"/>
        <c:axPos val="b"/>
        <c:numFmt formatCode="General" sourceLinked="0"/>
        <c:majorTickMark val="out"/>
        <c:minorTickMark val="none"/>
        <c:tickLblPos val="nextTo"/>
        <c:spPr>
          <a:ln w="19050" cap="flat" cmpd="sng" algn="ctr">
            <a:solidFill>
              <a:prstClr val="black"/>
            </a:solidFill>
            <a:prstDash val="solid"/>
            <a:round/>
            <a:headEnd type="none" w="med" len="med"/>
            <a:tailEnd type="none" w="med" len="med"/>
          </a:ln>
        </c:spPr>
        <c:txPr>
          <a:bodyPr/>
          <a:lstStyle/>
          <a:p>
            <a:pPr>
              <a:defRPr sz="1400" b="0" i="0">
                <a:latin typeface="Arial"/>
                <a:cs typeface="Arial"/>
              </a:defRPr>
            </a:pPr>
            <a:endParaRPr lang="en-US"/>
          </a:p>
        </c:txPr>
        <c:crossAx val="-1984451864"/>
        <c:crosses val="autoZero"/>
        <c:auto val="1"/>
        <c:lblAlgn val="ctr"/>
        <c:lblOffset val="1"/>
        <c:tickLblSkip val="1"/>
        <c:tickMarkSkip val="1"/>
        <c:noMultiLvlLbl val="0"/>
      </c:catAx>
      <c:valAx>
        <c:axId val="-1984451864"/>
        <c:scaling>
          <c:orientation val="minMax"/>
          <c:max val="100"/>
          <c:min val="0"/>
        </c:scaling>
        <c:delete val="0"/>
        <c:axPos val="l"/>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rgbClr val="000000"/>
                    </a:solidFill>
                    <a:latin typeface="Arial"/>
                    <a:ea typeface="+mn-ea"/>
                    <a:cs typeface="Arial"/>
                  </a:defRPr>
                </a:pPr>
                <a:r>
                  <a:rPr lang="en-US" sz="1800" b="1" i="0" baseline="0" dirty="0" smtClean="0">
                    <a:effectLst/>
                  </a:rPr>
                  <a:t>Patients (%) with SVR 12</a:t>
                </a:r>
                <a:endParaRPr lang="en-US" sz="1800" dirty="0">
                  <a:effectLst/>
                </a:endParaRPr>
              </a:p>
            </c:rich>
          </c:tx>
          <c:layout>
            <c:manualLayout>
              <c:xMode val="edge"/>
              <c:yMode val="edge"/>
              <c:x val="5.93953533586079E-4"/>
              <c:y val="0.12131718851173801"/>
            </c:manualLayout>
          </c:layout>
          <c:overlay val="0"/>
        </c:title>
        <c:numFmt formatCode="0" sourceLinked="0"/>
        <c:majorTickMark val="out"/>
        <c:minorTickMark val="none"/>
        <c:tickLblPos val="nextTo"/>
        <c:spPr>
          <a:ln w="19050">
            <a:solidFill>
              <a:schemeClr val="tx1"/>
            </a:solidFill>
          </a:ln>
        </c:spPr>
        <c:txPr>
          <a:bodyPr/>
          <a:lstStyle/>
          <a:p>
            <a:pPr>
              <a:defRPr sz="1600"/>
            </a:pPr>
            <a:endParaRPr lang="en-US"/>
          </a:p>
        </c:txPr>
        <c:crossAx val="-1984293832"/>
        <c:crosses val="autoZero"/>
        <c:crossBetween val="between"/>
        <c:majorUnit val="20"/>
        <c:minorUnit val="20"/>
      </c:valAx>
      <c:spPr>
        <a:solidFill>
          <a:srgbClr val="E6EBF2"/>
        </a:solidFill>
        <a:ln w="19050" cap="flat" cmpd="sng" algn="ctr">
          <a:solidFill>
            <a:srgbClr val="000000"/>
          </a:solidFill>
          <a:prstDash val="solid"/>
          <a:round/>
          <a:headEnd type="none" w="med" len="med"/>
          <a:tailEnd type="none" w="med" len="med"/>
        </a:ln>
        <a:effectLst/>
      </c:spPr>
    </c:plotArea>
    <c:plotVisOnly val="1"/>
    <c:dispBlanksAs val="gap"/>
    <c:showDLblsOverMax val="0"/>
  </c:chart>
  <c:spPr>
    <a:solidFill>
      <a:srgbClr val="FFFFFF"/>
    </a:solidFill>
    <a:ln w="25400" cap="flat" cmpd="sng" algn="ctr">
      <a:noFill/>
      <a:prstDash val="solid"/>
      <a:round/>
      <a:headEnd type="none" w="med" len="med"/>
      <a:tailEnd type="none" w="med" len="med"/>
    </a:ln>
    <a:effectLst/>
  </c:spPr>
  <c:txPr>
    <a:bodyPr/>
    <a:lstStyle/>
    <a:p>
      <a:pPr>
        <a:defRPr sz="1800"/>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495270122484701"/>
          <c:y val="8.5648421341384798E-2"/>
          <c:w val="0.87636482939632498"/>
          <c:h val="0.75796520767961595"/>
        </c:manualLayout>
      </c:layout>
      <c:barChart>
        <c:barDir val="col"/>
        <c:grouping val="clustered"/>
        <c:varyColors val="0"/>
        <c:ser>
          <c:idx val="0"/>
          <c:order val="0"/>
          <c:tx>
            <c:strRef>
              <c:f>Sheet1!$B$1</c:f>
              <c:strCache>
                <c:ptCount val="1"/>
                <c:pt idx="0">
                  <c:v>Cirrhotic</c:v>
                </c:pt>
              </c:strCache>
            </c:strRef>
          </c:tx>
          <c:spPr>
            <a:solidFill>
              <a:srgbClr val="5C3927"/>
            </a:solidFill>
            <a:ln w="12700">
              <a:solidFill>
                <a:schemeClr val="tx1"/>
              </a:solidFill>
            </a:ln>
            <a:effectLst/>
            <a:scene3d>
              <a:camera prst="orthographicFront"/>
              <a:lightRig rig="threePt" dir="t"/>
            </a:scene3d>
            <a:sp3d>
              <a:bevelT/>
            </a:sp3d>
          </c:spPr>
          <c:invertIfNegative val="0"/>
          <c:dPt>
            <c:idx val="0"/>
            <c:invertIfNegative val="0"/>
            <c:bubble3D val="0"/>
            <c:extLst>
              <c:ext xmlns:c16="http://schemas.microsoft.com/office/drawing/2014/chart" uri="{C3380CC4-5D6E-409C-BE32-E72D297353CC}">
                <c16:uniqueId val="{00000000-893B-4A68-9F63-368062CA2BF1}"/>
              </c:ext>
            </c:extLst>
          </c:dPt>
          <c:dPt>
            <c:idx val="1"/>
            <c:invertIfNegative val="0"/>
            <c:bubble3D val="0"/>
            <c:extLst>
              <c:ext xmlns:c16="http://schemas.microsoft.com/office/drawing/2014/chart" uri="{C3380CC4-5D6E-409C-BE32-E72D297353CC}">
                <c16:uniqueId val="{00000001-893B-4A68-9F63-368062CA2BF1}"/>
              </c:ext>
            </c:extLst>
          </c:dPt>
          <c:dPt>
            <c:idx val="2"/>
            <c:invertIfNegative val="0"/>
            <c:bubble3D val="0"/>
            <c:extLst>
              <c:ext xmlns:c16="http://schemas.microsoft.com/office/drawing/2014/chart" uri="{C3380CC4-5D6E-409C-BE32-E72D297353CC}">
                <c16:uniqueId val="{00000002-893B-4A68-9F63-368062CA2BF1}"/>
              </c:ext>
            </c:extLst>
          </c:dPt>
          <c:dLbls>
            <c:spPr>
              <a:solidFill>
                <a:srgbClr val="FFFFFF">
                  <a:alpha val="50000"/>
                </a:srgbClr>
              </a:solidFill>
            </c:spPr>
            <c:txPr>
              <a:bodyPr/>
              <a:lstStyle/>
              <a:p>
                <a:pPr>
                  <a:defRPr sz="1600"/>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Overall</c:v>
                </c:pt>
                <c:pt idx="1">
                  <c:v>Treatment-naïve</c:v>
                </c:pt>
                <c:pt idx="2">
                  <c:v>Non-responder</c:v>
                </c:pt>
                <c:pt idx="3">
                  <c:v>Ineligible/Intolerant_x000d_(to Peginterferon)</c:v>
                </c:pt>
              </c:strCache>
            </c:strRef>
          </c:cat>
          <c:val>
            <c:numRef>
              <c:f>Sheet1!$B$2:$B$5</c:f>
              <c:numCache>
                <c:formatCode>0</c:formatCode>
                <c:ptCount val="4"/>
                <c:pt idx="0">
                  <c:v>83</c:v>
                </c:pt>
                <c:pt idx="1">
                  <c:v>91</c:v>
                </c:pt>
                <c:pt idx="2">
                  <c:v>87</c:v>
                </c:pt>
                <c:pt idx="3">
                  <c:v>79</c:v>
                </c:pt>
              </c:numCache>
            </c:numRef>
          </c:val>
          <c:extLst>
            <c:ext xmlns:c16="http://schemas.microsoft.com/office/drawing/2014/chart" uri="{C3380CC4-5D6E-409C-BE32-E72D297353CC}">
              <c16:uniqueId val="{00000003-893B-4A68-9F63-368062CA2BF1}"/>
            </c:ext>
          </c:extLst>
        </c:ser>
        <c:ser>
          <c:idx val="1"/>
          <c:order val="1"/>
          <c:tx>
            <c:v>Non-cirrhotic</c:v>
          </c:tx>
          <c:spPr>
            <a:solidFill>
              <a:srgbClr val="A18448"/>
            </a:solidFill>
            <a:ln w="12700">
              <a:solidFill>
                <a:srgbClr val="000000"/>
              </a:solidFill>
            </a:ln>
            <a:effectLst/>
            <a:scene3d>
              <a:camera prst="orthographicFront"/>
              <a:lightRig rig="threePt" dir="t"/>
            </a:scene3d>
            <a:sp3d>
              <a:bevelT/>
            </a:sp3d>
          </c:spPr>
          <c:invertIfNegative val="0"/>
          <c:dLbls>
            <c:spPr>
              <a:solidFill>
                <a:srgbClr val="FFFFFF">
                  <a:alpha val="50000"/>
                </a:srgbClr>
              </a:solidFill>
            </c:spPr>
            <c:txPr>
              <a:bodyPr/>
              <a:lstStyle/>
              <a:p>
                <a:pPr>
                  <a:defRPr sz="1600"/>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Overall</c:v>
                </c:pt>
                <c:pt idx="1">
                  <c:v>Treatment-naïve</c:v>
                </c:pt>
                <c:pt idx="2">
                  <c:v>Non-responder</c:v>
                </c:pt>
                <c:pt idx="3">
                  <c:v>Ineligible/Intolerant_x000d_(to Peginterferon)</c:v>
                </c:pt>
              </c:strCache>
            </c:strRef>
          </c:cat>
          <c:val>
            <c:numRef>
              <c:f>Sheet1!$C$2:$C$5</c:f>
              <c:numCache>
                <c:formatCode>0</c:formatCode>
                <c:ptCount val="4"/>
                <c:pt idx="0">
                  <c:v>85</c:v>
                </c:pt>
                <c:pt idx="1">
                  <c:v>89</c:v>
                </c:pt>
                <c:pt idx="2">
                  <c:v>80</c:v>
                </c:pt>
                <c:pt idx="3">
                  <c:v>84</c:v>
                </c:pt>
              </c:numCache>
            </c:numRef>
          </c:val>
          <c:extLst>
            <c:ext xmlns:c16="http://schemas.microsoft.com/office/drawing/2014/chart" uri="{C3380CC4-5D6E-409C-BE32-E72D297353CC}">
              <c16:uniqueId val="{00000004-893B-4A68-9F63-368062CA2BF1}"/>
            </c:ext>
          </c:extLst>
        </c:ser>
        <c:dLbls>
          <c:showLegendKey val="0"/>
          <c:showVal val="1"/>
          <c:showCatName val="0"/>
          <c:showSerName val="0"/>
          <c:showPercent val="0"/>
          <c:showBubbleSize val="0"/>
        </c:dLbls>
        <c:gapWidth val="60"/>
        <c:axId val="-1984014968"/>
        <c:axId val="-1984019400"/>
      </c:barChart>
      <c:catAx>
        <c:axId val="-1984014968"/>
        <c:scaling>
          <c:orientation val="minMax"/>
        </c:scaling>
        <c:delete val="0"/>
        <c:axPos val="b"/>
        <c:numFmt formatCode="General" sourceLinked="0"/>
        <c:majorTickMark val="out"/>
        <c:minorTickMark val="none"/>
        <c:tickLblPos val="nextTo"/>
        <c:spPr>
          <a:ln w="19050" cap="flat" cmpd="sng" algn="ctr">
            <a:solidFill>
              <a:prstClr val="black"/>
            </a:solidFill>
            <a:prstDash val="solid"/>
            <a:round/>
            <a:headEnd type="none" w="med" len="med"/>
            <a:tailEnd type="none" w="med" len="med"/>
          </a:ln>
        </c:spPr>
        <c:txPr>
          <a:bodyPr/>
          <a:lstStyle/>
          <a:p>
            <a:pPr>
              <a:defRPr sz="1600" b="0" i="0">
                <a:latin typeface="Arial"/>
                <a:cs typeface="Arial"/>
              </a:defRPr>
            </a:pPr>
            <a:endParaRPr lang="en-US"/>
          </a:p>
        </c:txPr>
        <c:crossAx val="-1984019400"/>
        <c:crosses val="autoZero"/>
        <c:auto val="1"/>
        <c:lblAlgn val="ctr"/>
        <c:lblOffset val="1"/>
        <c:tickLblSkip val="1"/>
        <c:tickMarkSkip val="1"/>
        <c:noMultiLvlLbl val="0"/>
      </c:catAx>
      <c:valAx>
        <c:axId val="-1984019400"/>
        <c:scaling>
          <c:orientation val="minMax"/>
          <c:max val="100"/>
          <c:min val="0"/>
        </c:scaling>
        <c:delete val="0"/>
        <c:axPos val="l"/>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rgbClr val="000000"/>
                    </a:solidFill>
                    <a:latin typeface="Arial"/>
                    <a:ea typeface="+mn-ea"/>
                    <a:cs typeface="Arial"/>
                  </a:defRPr>
                </a:pPr>
                <a:r>
                  <a:rPr lang="en-US" sz="1800" b="1" i="0" baseline="0" dirty="0" smtClean="0">
                    <a:effectLst/>
                  </a:rPr>
                  <a:t>Patients (%) with SVR 12</a:t>
                </a:r>
                <a:endParaRPr lang="en-US" sz="1800" dirty="0">
                  <a:effectLst/>
                </a:endParaRPr>
              </a:p>
            </c:rich>
          </c:tx>
          <c:layout>
            <c:manualLayout>
              <c:xMode val="edge"/>
              <c:yMode val="edge"/>
              <c:x val="5.93953533586079E-4"/>
              <c:y val="0.12131718851173801"/>
            </c:manualLayout>
          </c:layout>
          <c:overlay val="0"/>
        </c:title>
        <c:numFmt formatCode="0" sourceLinked="0"/>
        <c:majorTickMark val="out"/>
        <c:minorTickMark val="none"/>
        <c:tickLblPos val="nextTo"/>
        <c:spPr>
          <a:ln w="19050">
            <a:solidFill>
              <a:schemeClr val="tx1"/>
            </a:solidFill>
          </a:ln>
        </c:spPr>
        <c:txPr>
          <a:bodyPr/>
          <a:lstStyle/>
          <a:p>
            <a:pPr>
              <a:defRPr sz="1600"/>
            </a:pPr>
            <a:endParaRPr lang="en-US"/>
          </a:p>
        </c:txPr>
        <c:crossAx val="-1984014968"/>
        <c:crosses val="autoZero"/>
        <c:crossBetween val="between"/>
        <c:majorUnit val="20"/>
        <c:minorUnit val="20"/>
      </c:valAx>
      <c:spPr>
        <a:solidFill>
          <a:srgbClr val="E6EBF2"/>
        </a:solidFill>
        <a:ln w="19050" cap="flat" cmpd="sng" algn="ctr">
          <a:solidFill>
            <a:srgbClr val="000000"/>
          </a:solidFill>
          <a:prstDash val="solid"/>
          <a:round/>
          <a:headEnd type="none" w="med" len="med"/>
          <a:tailEnd type="none" w="med" len="med"/>
        </a:ln>
        <a:effectLst/>
      </c:spPr>
    </c:plotArea>
    <c:legend>
      <c:legendPos val="t"/>
      <c:layout>
        <c:manualLayout>
          <c:xMode val="edge"/>
          <c:yMode val="edge"/>
          <c:x val="0.58845765373078396"/>
          <c:y val="0"/>
          <c:w val="0.40244973284589403"/>
          <c:h val="8.0726462290953996E-2"/>
        </c:manualLayout>
      </c:layout>
      <c:overlay val="0"/>
      <c:spPr>
        <a:noFill/>
        <a:ln>
          <a:noFill/>
        </a:ln>
      </c:spPr>
    </c:legend>
    <c:plotVisOnly val="1"/>
    <c:dispBlanksAs val="gap"/>
    <c:showDLblsOverMax val="0"/>
  </c:chart>
  <c:spPr>
    <a:solidFill>
      <a:srgbClr val="FFFFFF"/>
    </a:solidFill>
    <a:ln w="25400" cap="flat" cmpd="sng" algn="ctr">
      <a:noFill/>
      <a:prstDash val="solid"/>
      <a:round/>
      <a:headEnd type="none" w="med" len="med"/>
      <a:tailEnd type="none" w="med" len="med"/>
    </a:ln>
    <a:effectLst/>
  </c:spPr>
  <c:txPr>
    <a:bodyPr/>
    <a:lstStyle/>
    <a:p>
      <a:pPr>
        <a:defRPr sz="1800"/>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5715000" y="533400"/>
            <a:ext cx="375104" cy="274434"/>
          </a:xfrm>
          <a:prstGeom prst="rect">
            <a:avLst/>
          </a:prstGeom>
          <a:noFill/>
          <a:ln w="12700">
            <a:noFill/>
            <a:miter lim="800000"/>
            <a:headEnd/>
            <a:tailEnd/>
          </a:ln>
          <a:effectLst/>
        </p:spPr>
        <p:txBody>
          <a:bodyPr wrap="none" lIns="90488" tIns="44450" rIns="90488" bIns="44450">
            <a:prstTxWarp prst="textNoShape">
              <a:avLst/>
            </a:prstTxWarp>
            <a:spAutoFit/>
          </a:bodyPr>
          <a:lstStyle/>
          <a:p>
            <a:pPr>
              <a:defRPr/>
            </a:pPr>
            <a:fld id="{AFADDE07-A3B2-714E-914F-4081EC661B9E}" type="slidenum">
              <a:rPr lang="en-US" sz="1200">
                <a:latin typeface="Arial"/>
                <a:cs typeface="Arial"/>
              </a:rPr>
              <a:pPr>
                <a:defRPr/>
              </a:pPr>
              <a:t>‹#›</a:t>
            </a:fld>
            <a:endParaRPr lang="en-US" sz="1200" dirty="0">
              <a:latin typeface="Arial"/>
              <a:cs typeface="Arial"/>
            </a:endParaRPr>
          </a:p>
        </p:txBody>
      </p:sp>
      <p:sp>
        <p:nvSpPr>
          <p:cNvPr id="3083" name="Rectangle 11"/>
          <p:cNvSpPr>
            <a:spLocks noChangeArrowheads="1"/>
          </p:cNvSpPr>
          <p:nvPr/>
        </p:nvSpPr>
        <p:spPr bwMode="auto">
          <a:xfrm>
            <a:off x="390525" y="282575"/>
            <a:ext cx="915988" cy="307975"/>
          </a:xfrm>
          <a:prstGeom prst="rect">
            <a:avLst/>
          </a:prstGeom>
          <a:noFill/>
          <a:ln w="12700">
            <a:noFill/>
            <a:miter lim="800000"/>
            <a:headEnd/>
            <a:tailEnd/>
          </a:ln>
          <a:effectLst/>
        </p:spPr>
        <p:txBody>
          <a:bodyPr>
            <a:prstTxWarp prst="textNoShape">
              <a:avLst/>
            </a:prstTxWarp>
          </a:bodyPr>
          <a:lstStyle/>
          <a:p>
            <a:pPr>
              <a:defRPr/>
            </a:pPr>
            <a:endParaRPr lang="en-US" dirty="0">
              <a:latin typeface="Arial"/>
            </a:endParaRPr>
          </a:p>
        </p:txBody>
      </p:sp>
    </p:spTree>
    <p:extLst>
      <p:ext uri="{BB962C8B-B14F-4D97-AF65-F5344CB8AC3E}">
        <p14:creationId xmlns:p14="http://schemas.microsoft.com/office/powerpoint/2010/main" val="161187305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idx="2"/>
          </p:nvPr>
        </p:nvSpPr>
        <p:spPr bwMode="auto">
          <a:xfrm>
            <a:off x="917575" y="857250"/>
            <a:ext cx="5024438" cy="3768725"/>
          </a:xfrm>
          <a:prstGeom prst="rect">
            <a:avLst/>
          </a:prstGeom>
          <a:noFill/>
          <a:ln w="12700">
            <a:solidFill>
              <a:srgbClr val="000000"/>
            </a:solidFill>
            <a:miter lim="800000"/>
            <a:headEnd/>
            <a:tailEnd/>
          </a:ln>
        </p:spPr>
      </p:sp>
      <p:sp>
        <p:nvSpPr>
          <p:cNvPr id="2051" name="Rectangle 3"/>
          <p:cNvSpPr>
            <a:spLocks noGrp="1" noChangeArrowheads="1"/>
          </p:cNvSpPr>
          <p:nvPr>
            <p:ph type="body" sz="quarter" idx="3"/>
          </p:nvPr>
        </p:nvSpPr>
        <p:spPr bwMode="auto">
          <a:xfrm>
            <a:off x="966788" y="4897438"/>
            <a:ext cx="5013325" cy="4645025"/>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179807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08" charset="0"/>
        <a:ea typeface="ＭＳ Ｐゴシック" pitchFamily="-105" charset="-128"/>
        <a:cs typeface="ＭＳ Ｐゴシック" pitchFamily="-105" charset="-128"/>
      </a:defRPr>
    </a:lvl1pPr>
    <a:lvl2pPr marL="457200" algn="l" rtl="0" eaLnBrk="0" fontAlgn="base" hangingPunct="0">
      <a:spcBef>
        <a:spcPct val="30000"/>
      </a:spcBef>
      <a:spcAft>
        <a:spcPct val="0"/>
      </a:spcAft>
      <a:defRPr sz="1200" kern="1200">
        <a:solidFill>
          <a:schemeClr val="tx1"/>
        </a:solidFill>
        <a:latin typeface="Times New Roman" pitchFamily="-108" charset="0"/>
        <a:ea typeface="ＭＳ Ｐゴシック" pitchFamily="-108"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08" charset="0"/>
        <a:ea typeface="ＭＳ Ｐゴシック" pitchFamily="-108"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08" charset="0"/>
        <a:ea typeface="ＭＳ Ｐゴシック" pitchFamily="-108"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08" charset="0"/>
        <a:ea typeface="ＭＳ Ｐゴシック" pitchFamily="-10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a:xfrm>
            <a:off x="3884613" y="9770865"/>
            <a:ext cx="2971800" cy="514350"/>
          </a:xfrm>
          <a:prstGeom prst="rect">
            <a:avLst/>
          </a:prstGeom>
        </p:spPr>
        <p:txBody>
          <a:bodyPr/>
          <a:lstStyle/>
          <a:p>
            <a:fld id="{68048787-E73A-F24F-A294-0EF32128AD5F}" type="slidenum">
              <a:rPr lang="en-US" smtClean="0"/>
              <a:pPr/>
              <a:t>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a:xfrm>
            <a:off x="3884613" y="9770865"/>
            <a:ext cx="2971800" cy="514350"/>
          </a:xfrm>
          <a:prstGeom prst="rect">
            <a:avLst/>
          </a:prstGeom>
        </p:spPr>
        <p:txBody>
          <a:bodyPr/>
          <a:lstStyle/>
          <a:p>
            <a:fld id="{68048787-E73A-F24F-A294-0EF32128AD5F}" type="slidenum">
              <a:rPr lang="en-US" smtClean="0"/>
              <a:pPr/>
              <a:t>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15" name="Picture 14"/>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1922499"/>
            <a:ext cx="9157371" cy="3895344"/>
          </a:xfrm>
          <a:prstGeom prst="rect">
            <a:avLst/>
          </a:prstGeom>
        </p:spPr>
      </p:pic>
      <p:sp>
        <p:nvSpPr>
          <p:cNvPr id="16" name="Rectangle 15"/>
          <p:cNvSpPr/>
          <p:nvPr userDrawn="1"/>
        </p:nvSpPr>
        <p:spPr>
          <a:xfrm>
            <a:off x="479299" y="2057400"/>
            <a:ext cx="4092701" cy="369332"/>
          </a:xfrm>
          <a:prstGeom prst="rect">
            <a:avLst/>
          </a:prstGeom>
        </p:spPr>
        <p:txBody>
          <a:bodyPr wrap="square">
            <a:spAutoFit/>
          </a:bodyPr>
          <a:lstStyle/>
          <a:p>
            <a:pPr defTabSz="457200">
              <a:spcAft>
                <a:spcPts val="300"/>
              </a:spcAft>
            </a:pPr>
            <a:r>
              <a:rPr lang="en-US" sz="1800" cap="small" dirty="0" smtClean="0">
                <a:solidFill>
                  <a:schemeClr val="accent5">
                    <a:lumMod val="40000"/>
                    <a:lumOff val="60000"/>
                  </a:schemeClr>
                </a:solidFill>
                <a:latin typeface="Arial" pitchFamily="-108" charset="0"/>
                <a:ea typeface="ＭＳ Ｐゴシック" pitchFamily="-108" charset="-128"/>
                <a:cs typeface="ＭＳ Ｐゴシック" pitchFamily="-108" charset="-128"/>
              </a:rPr>
              <a:t>Hepatitis Web</a:t>
            </a:r>
            <a:r>
              <a:rPr lang="en-US" sz="1800" cap="small" baseline="0" dirty="0" smtClean="0">
                <a:solidFill>
                  <a:schemeClr val="accent5">
                    <a:lumMod val="40000"/>
                    <a:lumOff val="60000"/>
                  </a:schemeClr>
                </a:solidFill>
                <a:latin typeface="Arial" pitchFamily="-108" charset="0"/>
                <a:ea typeface="ＭＳ Ｐゴシック" pitchFamily="-108" charset="-128"/>
                <a:cs typeface="ＭＳ Ｐゴシック" pitchFamily="-108" charset="-128"/>
              </a:rPr>
              <a:t> Study</a:t>
            </a:r>
            <a:endParaRPr lang="en-US" sz="1800" cap="small" dirty="0" smtClean="0">
              <a:solidFill>
                <a:schemeClr val="accent5">
                  <a:lumMod val="40000"/>
                  <a:lumOff val="60000"/>
                </a:schemeClr>
              </a:solidFill>
              <a:latin typeface="Arial" pitchFamily="-108" charset="0"/>
              <a:ea typeface="ＭＳ Ｐゴシック" pitchFamily="-108" charset="-128"/>
              <a:cs typeface="ＭＳ Ｐゴシック" pitchFamily="-108" charset="-128"/>
            </a:endParaRPr>
          </a:p>
        </p:txBody>
      </p:sp>
      <p:grpSp>
        <p:nvGrpSpPr>
          <p:cNvPr id="21" name="Group 20"/>
          <p:cNvGrpSpPr>
            <a:grpSpLocks noChangeAspect="1"/>
          </p:cNvGrpSpPr>
          <p:nvPr userDrawn="1"/>
        </p:nvGrpSpPr>
        <p:grpSpPr>
          <a:xfrm>
            <a:off x="2597460" y="457201"/>
            <a:ext cx="910232" cy="908413"/>
            <a:chOff x="1573527" y="457200"/>
            <a:chExt cx="1093473" cy="1091294"/>
          </a:xfrm>
          <a:solidFill>
            <a:srgbClr val="C0504D"/>
          </a:solidFill>
        </p:grpSpPr>
        <p:sp>
          <p:nvSpPr>
            <p:cNvPr id="22" name="Dodecagon 21"/>
            <p:cNvSpPr>
              <a:spLocks noChangeAspect="1"/>
            </p:cNvSpPr>
            <p:nvPr userDrawn="1"/>
          </p:nvSpPr>
          <p:spPr>
            <a:xfrm>
              <a:off x="2092643" y="45720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Dodecagon 22"/>
            <p:cNvSpPr>
              <a:spLocks noChangeAspect="1"/>
            </p:cNvSpPr>
            <p:nvPr userDrawn="1"/>
          </p:nvSpPr>
          <p:spPr>
            <a:xfrm>
              <a:off x="1896750"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Dodecagon 23"/>
            <p:cNvSpPr>
              <a:spLocks noChangeAspect="1"/>
            </p:cNvSpPr>
            <p:nvPr userDrawn="1"/>
          </p:nvSpPr>
          <p:spPr>
            <a:xfrm>
              <a:off x="2268946"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Dodecagon 24"/>
            <p:cNvSpPr>
              <a:spLocks noChangeAspect="1"/>
            </p:cNvSpPr>
            <p:nvPr userDrawn="1"/>
          </p:nvSpPr>
          <p:spPr>
            <a:xfrm>
              <a:off x="2435455" y="599493"/>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Dodecagon 25"/>
            <p:cNvSpPr>
              <a:spLocks noChangeAspect="1"/>
            </p:cNvSpPr>
            <p:nvPr userDrawn="1"/>
          </p:nvSpPr>
          <p:spPr>
            <a:xfrm>
              <a:off x="2547117" y="76747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Dodecagon 26"/>
            <p:cNvSpPr>
              <a:spLocks noChangeAspect="1"/>
            </p:cNvSpPr>
            <p:nvPr userDrawn="1"/>
          </p:nvSpPr>
          <p:spPr>
            <a:xfrm>
              <a:off x="2582374" y="9552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Dodecagon 27"/>
            <p:cNvSpPr>
              <a:spLocks noChangeAspect="1"/>
            </p:cNvSpPr>
            <p:nvPr userDrawn="1"/>
          </p:nvSpPr>
          <p:spPr>
            <a:xfrm>
              <a:off x="1740036" y="6054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Dodecagon 28"/>
            <p:cNvSpPr>
              <a:spLocks noChangeAspect="1"/>
            </p:cNvSpPr>
            <p:nvPr userDrawn="1"/>
          </p:nvSpPr>
          <p:spPr>
            <a:xfrm>
              <a:off x="2543196" y="115877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Dodecagon 29"/>
            <p:cNvSpPr>
              <a:spLocks noChangeAspect="1"/>
            </p:cNvSpPr>
            <p:nvPr userDrawn="1"/>
          </p:nvSpPr>
          <p:spPr>
            <a:xfrm>
              <a:off x="1622500" y="77340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Dodecagon 30"/>
            <p:cNvSpPr>
              <a:spLocks noChangeAspect="1"/>
            </p:cNvSpPr>
            <p:nvPr userDrawn="1"/>
          </p:nvSpPr>
          <p:spPr>
            <a:xfrm>
              <a:off x="2445249" y="1326752"/>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Dodecagon 31"/>
            <p:cNvSpPr>
              <a:spLocks noChangeAspect="1"/>
            </p:cNvSpPr>
            <p:nvPr userDrawn="1"/>
          </p:nvSpPr>
          <p:spPr>
            <a:xfrm>
              <a:off x="2278741" y="14295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Dodecagon 32"/>
            <p:cNvSpPr>
              <a:spLocks noChangeAspect="1"/>
            </p:cNvSpPr>
            <p:nvPr userDrawn="1"/>
          </p:nvSpPr>
          <p:spPr>
            <a:xfrm>
              <a:off x="2092643" y="14631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Dodecagon 33"/>
            <p:cNvSpPr>
              <a:spLocks noChangeAspect="1"/>
            </p:cNvSpPr>
            <p:nvPr userDrawn="1"/>
          </p:nvSpPr>
          <p:spPr>
            <a:xfrm>
              <a:off x="1896750" y="143544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Dodecagon 34"/>
            <p:cNvSpPr>
              <a:spLocks noChangeAspect="1"/>
            </p:cNvSpPr>
            <p:nvPr userDrawn="1"/>
          </p:nvSpPr>
          <p:spPr>
            <a:xfrm>
              <a:off x="1730241" y="131884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Dodecagon 35"/>
            <p:cNvSpPr>
              <a:spLocks noChangeAspect="1"/>
            </p:cNvSpPr>
            <p:nvPr userDrawn="1"/>
          </p:nvSpPr>
          <p:spPr>
            <a:xfrm>
              <a:off x="1573527" y="97102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Dodecagon 36"/>
            <p:cNvSpPr>
              <a:spLocks noChangeAspect="1"/>
            </p:cNvSpPr>
            <p:nvPr userDrawn="1"/>
          </p:nvSpPr>
          <p:spPr>
            <a:xfrm>
              <a:off x="1622500" y="114888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Dodecagon 37"/>
            <p:cNvSpPr>
              <a:spLocks noChangeAspect="1"/>
            </p:cNvSpPr>
            <p:nvPr userDrawn="1"/>
          </p:nvSpPr>
          <p:spPr>
            <a:xfrm>
              <a:off x="1984902"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Dodecagon 38"/>
            <p:cNvSpPr>
              <a:spLocks noChangeAspect="1"/>
            </p:cNvSpPr>
            <p:nvPr userDrawn="1"/>
          </p:nvSpPr>
          <p:spPr>
            <a:xfrm>
              <a:off x="2190589"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Oval 39"/>
            <p:cNvSpPr>
              <a:spLocks noChangeAspect="1"/>
            </p:cNvSpPr>
            <p:nvPr userDrawn="1"/>
          </p:nvSpPr>
          <p:spPr>
            <a:xfrm rot="2305559" flipH="1" flipV="1">
              <a:off x="2077326" y="78515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Oval 40"/>
            <p:cNvSpPr>
              <a:spLocks noChangeAspect="1"/>
            </p:cNvSpPr>
            <p:nvPr userDrawn="1"/>
          </p:nvSpPr>
          <p:spPr>
            <a:xfrm rot="2305559" flipH="1" flipV="1">
              <a:off x="2087121" y="110794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Oval 41"/>
            <p:cNvSpPr>
              <a:spLocks noChangeAspect="1"/>
            </p:cNvSpPr>
            <p:nvPr userDrawn="1"/>
          </p:nvSpPr>
          <p:spPr>
            <a:xfrm rot="2305559" flipH="1" flipV="1">
              <a:off x="2288924" y="1067365"/>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Oval 42"/>
            <p:cNvSpPr>
              <a:spLocks noChangeAspect="1"/>
            </p:cNvSpPr>
            <p:nvPr userDrawn="1"/>
          </p:nvSpPr>
          <p:spPr>
            <a:xfrm rot="2305559" flipH="1" flipV="1">
              <a:off x="1906933" y="1085297"/>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userDrawn="1"/>
          </p:nvSpPr>
          <p:spPr>
            <a:xfrm rot="2305559" flipH="1" flipV="1">
              <a:off x="2175899" y="127842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userDrawn="1"/>
          </p:nvSpPr>
          <p:spPr>
            <a:xfrm rot="2305559" flipH="1" flipV="1">
              <a:off x="2175899" y="127734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userDrawn="1"/>
          </p:nvSpPr>
          <p:spPr>
            <a:xfrm rot="2305559" flipH="1" flipV="1">
              <a:off x="1978562" y="128171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userDrawn="1"/>
          </p:nvSpPr>
          <p:spPr>
            <a:xfrm rot="2305559" flipH="1" flipV="1">
              <a:off x="1978562" y="128063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userDrawn="1"/>
          </p:nvSpPr>
          <p:spPr>
            <a:xfrm rot="2305559" flipH="1" flipV="1">
              <a:off x="1800812" y="118618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userDrawn="1"/>
          </p:nvSpPr>
          <p:spPr>
            <a:xfrm rot="2305559" flipH="1" flipV="1">
              <a:off x="1800812" y="118510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userDrawn="1"/>
          </p:nvSpPr>
          <p:spPr>
            <a:xfrm rot="2305559" flipH="1" flipV="1">
              <a:off x="1739838" y="100172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userDrawn="1"/>
          </p:nvSpPr>
          <p:spPr>
            <a:xfrm rot="2305559" flipH="1" flipV="1">
              <a:off x="1739838" y="100064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2" name="Oval 51"/>
            <p:cNvSpPr>
              <a:spLocks noChangeAspect="1"/>
            </p:cNvSpPr>
            <p:nvPr userDrawn="1"/>
          </p:nvSpPr>
          <p:spPr>
            <a:xfrm rot="2305559" flipH="1" flipV="1">
              <a:off x="1788812" y="83703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Oval 52"/>
            <p:cNvSpPr>
              <a:spLocks noChangeAspect="1"/>
            </p:cNvSpPr>
            <p:nvPr userDrawn="1"/>
          </p:nvSpPr>
          <p:spPr>
            <a:xfrm rot="2305559" flipH="1" flipV="1">
              <a:off x="1788812" y="83595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4" name="Oval 53"/>
            <p:cNvSpPr>
              <a:spLocks noChangeAspect="1"/>
            </p:cNvSpPr>
            <p:nvPr userDrawn="1"/>
          </p:nvSpPr>
          <p:spPr>
            <a:xfrm rot="2305559" flipH="1" flipV="1">
              <a:off x="1903083" y="70197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Oval 54"/>
            <p:cNvSpPr>
              <a:spLocks noChangeAspect="1"/>
            </p:cNvSpPr>
            <p:nvPr userDrawn="1"/>
          </p:nvSpPr>
          <p:spPr>
            <a:xfrm rot="2305559" flipH="1" flipV="1">
              <a:off x="1903083" y="7008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6" name="Oval 55"/>
            <p:cNvSpPr>
              <a:spLocks noChangeAspect="1"/>
            </p:cNvSpPr>
            <p:nvPr userDrawn="1"/>
          </p:nvSpPr>
          <p:spPr>
            <a:xfrm rot="2305559" flipH="1" flipV="1">
              <a:off x="2077952" y="6064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Oval 56"/>
            <p:cNvSpPr>
              <a:spLocks noChangeAspect="1"/>
            </p:cNvSpPr>
            <p:nvPr userDrawn="1"/>
          </p:nvSpPr>
          <p:spPr>
            <a:xfrm rot="2305559" flipH="1" flipV="1">
              <a:off x="2077952" y="60541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8" name="Oval 57"/>
            <p:cNvSpPr>
              <a:spLocks noChangeAspect="1"/>
            </p:cNvSpPr>
            <p:nvPr userDrawn="1"/>
          </p:nvSpPr>
          <p:spPr>
            <a:xfrm rot="2305559" flipH="1" flipV="1">
              <a:off x="2278938" y="70201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Oval 58"/>
            <p:cNvSpPr>
              <a:spLocks noChangeAspect="1"/>
            </p:cNvSpPr>
            <p:nvPr userDrawn="1"/>
          </p:nvSpPr>
          <p:spPr>
            <a:xfrm rot="2305559" flipH="1" flipV="1">
              <a:off x="2278938" y="70093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0" name="Oval 59"/>
            <p:cNvSpPr>
              <a:spLocks noChangeAspect="1"/>
            </p:cNvSpPr>
            <p:nvPr userDrawn="1"/>
          </p:nvSpPr>
          <p:spPr>
            <a:xfrm rot="2305559" flipH="1" flipV="1">
              <a:off x="2359128" y="84694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1" name="Oval 60"/>
            <p:cNvSpPr>
              <a:spLocks noChangeAspect="1"/>
            </p:cNvSpPr>
            <p:nvPr userDrawn="1"/>
          </p:nvSpPr>
          <p:spPr>
            <a:xfrm rot="2305559" flipH="1" flipV="1">
              <a:off x="2359128" y="84586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2" name="Oval 61"/>
            <p:cNvSpPr>
              <a:spLocks noChangeAspect="1"/>
            </p:cNvSpPr>
            <p:nvPr userDrawn="1"/>
          </p:nvSpPr>
          <p:spPr>
            <a:xfrm rot="2305559" flipH="1" flipV="1">
              <a:off x="2356903" y="119937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3" name="Oval 62"/>
            <p:cNvSpPr>
              <a:spLocks noChangeAspect="1"/>
            </p:cNvSpPr>
            <p:nvPr userDrawn="1"/>
          </p:nvSpPr>
          <p:spPr>
            <a:xfrm rot="2305559" flipH="1" flipV="1">
              <a:off x="2356903" y="119829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4" name="Oval 63"/>
            <p:cNvSpPr>
              <a:spLocks noChangeAspect="1"/>
            </p:cNvSpPr>
            <p:nvPr userDrawn="1"/>
          </p:nvSpPr>
          <p:spPr>
            <a:xfrm rot="2305559" flipH="1" flipV="1">
              <a:off x="2430559" y="103139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5" name="Oval 64"/>
            <p:cNvSpPr>
              <a:spLocks noChangeAspect="1"/>
            </p:cNvSpPr>
            <p:nvPr userDrawn="1"/>
          </p:nvSpPr>
          <p:spPr>
            <a:xfrm rot="2305559" flipH="1" flipV="1">
              <a:off x="2430559" y="103031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66" name="Group 65"/>
          <p:cNvGrpSpPr>
            <a:grpSpLocks noChangeAspect="1"/>
          </p:cNvGrpSpPr>
          <p:nvPr userDrawn="1"/>
        </p:nvGrpSpPr>
        <p:grpSpPr>
          <a:xfrm>
            <a:off x="5645460" y="457201"/>
            <a:ext cx="910232" cy="908413"/>
            <a:chOff x="4011927" y="457200"/>
            <a:chExt cx="1093473" cy="1091294"/>
          </a:xfrm>
          <a:solidFill>
            <a:srgbClr val="B36C34"/>
          </a:solidFill>
        </p:grpSpPr>
        <p:sp>
          <p:nvSpPr>
            <p:cNvPr id="67" name="Dodecagon 66"/>
            <p:cNvSpPr>
              <a:spLocks noChangeAspect="1"/>
            </p:cNvSpPr>
            <p:nvPr userDrawn="1"/>
          </p:nvSpPr>
          <p:spPr>
            <a:xfrm>
              <a:off x="4531043" y="45720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8" name="Dodecagon 67"/>
            <p:cNvSpPr>
              <a:spLocks noChangeAspect="1"/>
            </p:cNvSpPr>
            <p:nvPr userDrawn="1"/>
          </p:nvSpPr>
          <p:spPr>
            <a:xfrm>
              <a:off x="4335150"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9" name="Dodecagon 68"/>
            <p:cNvSpPr>
              <a:spLocks noChangeAspect="1"/>
            </p:cNvSpPr>
            <p:nvPr userDrawn="1"/>
          </p:nvSpPr>
          <p:spPr>
            <a:xfrm>
              <a:off x="4707346"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0" name="Dodecagon 69"/>
            <p:cNvSpPr>
              <a:spLocks noChangeAspect="1"/>
            </p:cNvSpPr>
            <p:nvPr userDrawn="1"/>
          </p:nvSpPr>
          <p:spPr>
            <a:xfrm>
              <a:off x="4873855" y="599493"/>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1" name="Dodecagon 70"/>
            <p:cNvSpPr>
              <a:spLocks noChangeAspect="1"/>
            </p:cNvSpPr>
            <p:nvPr userDrawn="1"/>
          </p:nvSpPr>
          <p:spPr>
            <a:xfrm>
              <a:off x="4985517" y="76747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2" name="Dodecagon 71"/>
            <p:cNvSpPr>
              <a:spLocks noChangeAspect="1"/>
            </p:cNvSpPr>
            <p:nvPr userDrawn="1"/>
          </p:nvSpPr>
          <p:spPr>
            <a:xfrm>
              <a:off x="5020774" y="9552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3" name="Dodecagon 72"/>
            <p:cNvSpPr>
              <a:spLocks noChangeAspect="1"/>
            </p:cNvSpPr>
            <p:nvPr userDrawn="1"/>
          </p:nvSpPr>
          <p:spPr>
            <a:xfrm>
              <a:off x="4178436" y="6054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4" name="Dodecagon 73"/>
            <p:cNvSpPr>
              <a:spLocks noChangeAspect="1"/>
            </p:cNvSpPr>
            <p:nvPr userDrawn="1"/>
          </p:nvSpPr>
          <p:spPr>
            <a:xfrm>
              <a:off x="4981596" y="115877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5" name="Dodecagon 74"/>
            <p:cNvSpPr>
              <a:spLocks noChangeAspect="1"/>
            </p:cNvSpPr>
            <p:nvPr userDrawn="1"/>
          </p:nvSpPr>
          <p:spPr>
            <a:xfrm>
              <a:off x="4060900" y="77340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6" name="Dodecagon 75"/>
            <p:cNvSpPr>
              <a:spLocks noChangeAspect="1"/>
            </p:cNvSpPr>
            <p:nvPr userDrawn="1"/>
          </p:nvSpPr>
          <p:spPr>
            <a:xfrm>
              <a:off x="4883649" y="1326752"/>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7" name="Dodecagon 76"/>
            <p:cNvSpPr>
              <a:spLocks noChangeAspect="1"/>
            </p:cNvSpPr>
            <p:nvPr userDrawn="1"/>
          </p:nvSpPr>
          <p:spPr>
            <a:xfrm>
              <a:off x="4717141" y="14295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8" name="Dodecagon 77"/>
            <p:cNvSpPr>
              <a:spLocks noChangeAspect="1"/>
            </p:cNvSpPr>
            <p:nvPr userDrawn="1"/>
          </p:nvSpPr>
          <p:spPr>
            <a:xfrm>
              <a:off x="4531043" y="14631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9" name="Dodecagon 78"/>
            <p:cNvSpPr>
              <a:spLocks noChangeAspect="1"/>
            </p:cNvSpPr>
            <p:nvPr userDrawn="1"/>
          </p:nvSpPr>
          <p:spPr>
            <a:xfrm>
              <a:off x="4335150" y="143544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0" name="Dodecagon 79"/>
            <p:cNvSpPr>
              <a:spLocks noChangeAspect="1"/>
            </p:cNvSpPr>
            <p:nvPr userDrawn="1"/>
          </p:nvSpPr>
          <p:spPr>
            <a:xfrm>
              <a:off x="4168641" y="131884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1" name="Dodecagon 80"/>
            <p:cNvSpPr>
              <a:spLocks noChangeAspect="1"/>
            </p:cNvSpPr>
            <p:nvPr userDrawn="1"/>
          </p:nvSpPr>
          <p:spPr>
            <a:xfrm>
              <a:off x="4011927" y="97102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2" name="Dodecagon 81"/>
            <p:cNvSpPr>
              <a:spLocks noChangeAspect="1"/>
            </p:cNvSpPr>
            <p:nvPr userDrawn="1"/>
          </p:nvSpPr>
          <p:spPr>
            <a:xfrm>
              <a:off x="4060900" y="114888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3" name="Dodecagon 82"/>
            <p:cNvSpPr>
              <a:spLocks noChangeAspect="1"/>
            </p:cNvSpPr>
            <p:nvPr userDrawn="1"/>
          </p:nvSpPr>
          <p:spPr>
            <a:xfrm>
              <a:off x="4423302"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4" name="Dodecagon 83"/>
            <p:cNvSpPr>
              <a:spLocks noChangeAspect="1"/>
            </p:cNvSpPr>
            <p:nvPr userDrawn="1"/>
          </p:nvSpPr>
          <p:spPr>
            <a:xfrm>
              <a:off x="4628989"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5" name="Oval 84"/>
            <p:cNvSpPr>
              <a:spLocks noChangeAspect="1"/>
            </p:cNvSpPr>
            <p:nvPr userDrawn="1"/>
          </p:nvSpPr>
          <p:spPr>
            <a:xfrm rot="2305559" flipH="1" flipV="1">
              <a:off x="4515726" y="78515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6" name="Oval 85"/>
            <p:cNvSpPr>
              <a:spLocks noChangeAspect="1"/>
            </p:cNvSpPr>
            <p:nvPr userDrawn="1"/>
          </p:nvSpPr>
          <p:spPr>
            <a:xfrm rot="2305559" flipH="1" flipV="1">
              <a:off x="4525521" y="110794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7" name="Oval 86"/>
            <p:cNvSpPr>
              <a:spLocks noChangeAspect="1"/>
            </p:cNvSpPr>
            <p:nvPr userDrawn="1"/>
          </p:nvSpPr>
          <p:spPr>
            <a:xfrm rot="2305559" flipH="1" flipV="1">
              <a:off x="4727324" y="1067365"/>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8" name="Oval 87"/>
            <p:cNvSpPr>
              <a:spLocks noChangeAspect="1"/>
            </p:cNvSpPr>
            <p:nvPr userDrawn="1"/>
          </p:nvSpPr>
          <p:spPr>
            <a:xfrm rot="2305559" flipH="1" flipV="1">
              <a:off x="4345333" y="1085297"/>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9" name="Oval 88"/>
            <p:cNvSpPr>
              <a:spLocks noChangeAspect="1"/>
            </p:cNvSpPr>
            <p:nvPr userDrawn="1"/>
          </p:nvSpPr>
          <p:spPr>
            <a:xfrm rot="2305559" flipH="1" flipV="1">
              <a:off x="4614299" y="127842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0" name="Oval 89"/>
            <p:cNvSpPr>
              <a:spLocks noChangeAspect="1"/>
            </p:cNvSpPr>
            <p:nvPr userDrawn="1"/>
          </p:nvSpPr>
          <p:spPr>
            <a:xfrm rot="2305559" flipH="1" flipV="1">
              <a:off x="4614299" y="127734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1" name="Oval 90"/>
            <p:cNvSpPr>
              <a:spLocks noChangeAspect="1"/>
            </p:cNvSpPr>
            <p:nvPr userDrawn="1"/>
          </p:nvSpPr>
          <p:spPr>
            <a:xfrm rot="2305559" flipH="1" flipV="1">
              <a:off x="4416962" y="128171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2" name="Oval 91"/>
            <p:cNvSpPr>
              <a:spLocks noChangeAspect="1"/>
            </p:cNvSpPr>
            <p:nvPr userDrawn="1"/>
          </p:nvSpPr>
          <p:spPr>
            <a:xfrm rot="2305559" flipH="1" flipV="1">
              <a:off x="4416962" y="128063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3" name="Oval 92"/>
            <p:cNvSpPr>
              <a:spLocks noChangeAspect="1"/>
            </p:cNvSpPr>
            <p:nvPr userDrawn="1"/>
          </p:nvSpPr>
          <p:spPr>
            <a:xfrm rot="2305559" flipH="1" flipV="1">
              <a:off x="4239212" y="118618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4" name="Oval 93"/>
            <p:cNvSpPr>
              <a:spLocks noChangeAspect="1"/>
            </p:cNvSpPr>
            <p:nvPr userDrawn="1"/>
          </p:nvSpPr>
          <p:spPr>
            <a:xfrm rot="2305559" flipH="1" flipV="1">
              <a:off x="4239212" y="118510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5" name="Oval 94"/>
            <p:cNvSpPr>
              <a:spLocks noChangeAspect="1"/>
            </p:cNvSpPr>
            <p:nvPr userDrawn="1"/>
          </p:nvSpPr>
          <p:spPr>
            <a:xfrm rot="2305559" flipH="1" flipV="1">
              <a:off x="4178238" y="100172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6" name="Oval 95"/>
            <p:cNvSpPr>
              <a:spLocks noChangeAspect="1"/>
            </p:cNvSpPr>
            <p:nvPr userDrawn="1"/>
          </p:nvSpPr>
          <p:spPr>
            <a:xfrm rot="2305559" flipH="1" flipV="1">
              <a:off x="4178238" y="100064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7" name="Oval 96"/>
            <p:cNvSpPr>
              <a:spLocks noChangeAspect="1"/>
            </p:cNvSpPr>
            <p:nvPr userDrawn="1"/>
          </p:nvSpPr>
          <p:spPr>
            <a:xfrm rot="2305559" flipH="1" flipV="1">
              <a:off x="4227212" y="83703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8" name="Oval 97"/>
            <p:cNvSpPr>
              <a:spLocks noChangeAspect="1"/>
            </p:cNvSpPr>
            <p:nvPr userDrawn="1"/>
          </p:nvSpPr>
          <p:spPr>
            <a:xfrm rot="2305559" flipH="1" flipV="1">
              <a:off x="4227212" y="83595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9" name="Oval 98"/>
            <p:cNvSpPr>
              <a:spLocks noChangeAspect="1"/>
            </p:cNvSpPr>
            <p:nvPr userDrawn="1"/>
          </p:nvSpPr>
          <p:spPr>
            <a:xfrm rot="2305559" flipH="1" flipV="1">
              <a:off x="4341483" y="70197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0" name="Oval 99"/>
            <p:cNvSpPr>
              <a:spLocks noChangeAspect="1"/>
            </p:cNvSpPr>
            <p:nvPr userDrawn="1"/>
          </p:nvSpPr>
          <p:spPr>
            <a:xfrm rot="2305559" flipH="1" flipV="1">
              <a:off x="4341483" y="7008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1" name="Oval 100"/>
            <p:cNvSpPr>
              <a:spLocks noChangeAspect="1"/>
            </p:cNvSpPr>
            <p:nvPr userDrawn="1"/>
          </p:nvSpPr>
          <p:spPr>
            <a:xfrm rot="2305559" flipH="1" flipV="1">
              <a:off x="4516352" y="6064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2" name="Oval 101"/>
            <p:cNvSpPr>
              <a:spLocks noChangeAspect="1"/>
            </p:cNvSpPr>
            <p:nvPr userDrawn="1"/>
          </p:nvSpPr>
          <p:spPr>
            <a:xfrm rot="2305559" flipH="1" flipV="1">
              <a:off x="4516352" y="60541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3" name="Oval 102"/>
            <p:cNvSpPr>
              <a:spLocks noChangeAspect="1"/>
            </p:cNvSpPr>
            <p:nvPr userDrawn="1"/>
          </p:nvSpPr>
          <p:spPr>
            <a:xfrm rot="2305559" flipH="1" flipV="1">
              <a:off x="4717338" y="70201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4" name="Oval 103"/>
            <p:cNvSpPr>
              <a:spLocks noChangeAspect="1"/>
            </p:cNvSpPr>
            <p:nvPr userDrawn="1"/>
          </p:nvSpPr>
          <p:spPr>
            <a:xfrm rot="2305559" flipH="1" flipV="1">
              <a:off x="4717338" y="70093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5" name="Oval 104"/>
            <p:cNvSpPr>
              <a:spLocks noChangeAspect="1"/>
            </p:cNvSpPr>
            <p:nvPr userDrawn="1"/>
          </p:nvSpPr>
          <p:spPr>
            <a:xfrm rot="2305559" flipH="1" flipV="1">
              <a:off x="4797528" y="84694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6" name="Oval 105"/>
            <p:cNvSpPr>
              <a:spLocks noChangeAspect="1"/>
            </p:cNvSpPr>
            <p:nvPr userDrawn="1"/>
          </p:nvSpPr>
          <p:spPr>
            <a:xfrm rot="2305559" flipH="1" flipV="1">
              <a:off x="4797528" y="84586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7" name="Oval 106"/>
            <p:cNvSpPr>
              <a:spLocks noChangeAspect="1"/>
            </p:cNvSpPr>
            <p:nvPr userDrawn="1"/>
          </p:nvSpPr>
          <p:spPr>
            <a:xfrm rot="2305559" flipH="1" flipV="1">
              <a:off x="4795303" y="119937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8" name="Oval 107"/>
            <p:cNvSpPr>
              <a:spLocks noChangeAspect="1"/>
            </p:cNvSpPr>
            <p:nvPr userDrawn="1"/>
          </p:nvSpPr>
          <p:spPr>
            <a:xfrm rot="2305559" flipH="1" flipV="1">
              <a:off x="4795303" y="119829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9" name="Oval 108"/>
            <p:cNvSpPr>
              <a:spLocks noChangeAspect="1"/>
            </p:cNvSpPr>
            <p:nvPr userDrawn="1"/>
          </p:nvSpPr>
          <p:spPr>
            <a:xfrm rot="2305559" flipH="1" flipV="1">
              <a:off x="4868959" y="103139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0" name="Oval 109"/>
            <p:cNvSpPr>
              <a:spLocks noChangeAspect="1"/>
            </p:cNvSpPr>
            <p:nvPr userDrawn="1"/>
          </p:nvSpPr>
          <p:spPr>
            <a:xfrm rot="2305559" flipH="1" flipV="1">
              <a:off x="4868959" y="103031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111" name="Group 110"/>
          <p:cNvGrpSpPr>
            <a:grpSpLocks noChangeAspect="1"/>
          </p:cNvGrpSpPr>
          <p:nvPr userDrawn="1"/>
        </p:nvGrpSpPr>
        <p:grpSpPr>
          <a:xfrm>
            <a:off x="7169460" y="457201"/>
            <a:ext cx="910232" cy="908413"/>
            <a:chOff x="4011927" y="457200"/>
            <a:chExt cx="1093473" cy="1091294"/>
          </a:xfrm>
          <a:solidFill>
            <a:schemeClr val="accent4">
              <a:lumMod val="75000"/>
            </a:schemeClr>
          </a:solidFill>
        </p:grpSpPr>
        <p:sp>
          <p:nvSpPr>
            <p:cNvPr id="112" name="Dodecagon 111"/>
            <p:cNvSpPr>
              <a:spLocks noChangeAspect="1"/>
            </p:cNvSpPr>
            <p:nvPr userDrawn="1"/>
          </p:nvSpPr>
          <p:spPr>
            <a:xfrm>
              <a:off x="4531043" y="45720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3" name="Dodecagon 112"/>
            <p:cNvSpPr>
              <a:spLocks noChangeAspect="1"/>
            </p:cNvSpPr>
            <p:nvPr userDrawn="1"/>
          </p:nvSpPr>
          <p:spPr>
            <a:xfrm>
              <a:off x="4335150"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4" name="Dodecagon 113"/>
            <p:cNvSpPr>
              <a:spLocks noChangeAspect="1"/>
            </p:cNvSpPr>
            <p:nvPr userDrawn="1"/>
          </p:nvSpPr>
          <p:spPr>
            <a:xfrm>
              <a:off x="4707346"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5" name="Dodecagon 114"/>
            <p:cNvSpPr>
              <a:spLocks noChangeAspect="1"/>
            </p:cNvSpPr>
            <p:nvPr userDrawn="1"/>
          </p:nvSpPr>
          <p:spPr>
            <a:xfrm>
              <a:off x="4873855" y="599493"/>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6" name="Dodecagon 115"/>
            <p:cNvSpPr>
              <a:spLocks noChangeAspect="1"/>
            </p:cNvSpPr>
            <p:nvPr userDrawn="1"/>
          </p:nvSpPr>
          <p:spPr>
            <a:xfrm>
              <a:off x="4985517" y="76747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7" name="Dodecagon 116"/>
            <p:cNvSpPr>
              <a:spLocks noChangeAspect="1"/>
            </p:cNvSpPr>
            <p:nvPr userDrawn="1"/>
          </p:nvSpPr>
          <p:spPr>
            <a:xfrm>
              <a:off x="5020774" y="9552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8" name="Dodecagon 117"/>
            <p:cNvSpPr>
              <a:spLocks noChangeAspect="1"/>
            </p:cNvSpPr>
            <p:nvPr userDrawn="1"/>
          </p:nvSpPr>
          <p:spPr>
            <a:xfrm>
              <a:off x="4178436" y="6054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9" name="Dodecagon 118"/>
            <p:cNvSpPr>
              <a:spLocks noChangeAspect="1"/>
            </p:cNvSpPr>
            <p:nvPr userDrawn="1"/>
          </p:nvSpPr>
          <p:spPr>
            <a:xfrm>
              <a:off x="4981596" y="115877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0" name="Dodecagon 119"/>
            <p:cNvSpPr>
              <a:spLocks noChangeAspect="1"/>
            </p:cNvSpPr>
            <p:nvPr userDrawn="1"/>
          </p:nvSpPr>
          <p:spPr>
            <a:xfrm>
              <a:off x="4060900" y="77340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1" name="Dodecagon 120"/>
            <p:cNvSpPr>
              <a:spLocks noChangeAspect="1"/>
            </p:cNvSpPr>
            <p:nvPr userDrawn="1"/>
          </p:nvSpPr>
          <p:spPr>
            <a:xfrm>
              <a:off x="4883649" y="1326752"/>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2" name="Dodecagon 121"/>
            <p:cNvSpPr>
              <a:spLocks noChangeAspect="1"/>
            </p:cNvSpPr>
            <p:nvPr userDrawn="1"/>
          </p:nvSpPr>
          <p:spPr>
            <a:xfrm>
              <a:off x="4717141" y="14295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3" name="Dodecagon 122"/>
            <p:cNvSpPr>
              <a:spLocks noChangeAspect="1"/>
            </p:cNvSpPr>
            <p:nvPr userDrawn="1"/>
          </p:nvSpPr>
          <p:spPr>
            <a:xfrm>
              <a:off x="4531043" y="14631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4" name="Dodecagon 123"/>
            <p:cNvSpPr>
              <a:spLocks noChangeAspect="1"/>
            </p:cNvSpPr>
            <p:nvPr userDrawn="1"/>
          </p:nvSpPr>
          <p:spPr>
            <a:xfrm>
              <a:off x="4335150" y="143544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5" name="Dodecagon 124"/>
            <p:cNvSpPr>
              <a:spLocks noChangeAspect="1"/>
            </p:cNvSpPr>
            <p:nvPr userDrawn="1"/>
          </p:nvSpPr>
          <p:spPr>
            <a:xfrm>
              <a:off x="4168641" y="131884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6" name="Dodecagon 125"/>
            <p:cNvSpPr>
              <a:spLocks noChangeAspect="1"/>
            </p:cNvSpPr>
            <p:nvPr userDrawn="1"/>
          </p:nvSpPr>
          <p:spPr>
            <a:xfrm>
              <a:off x="4011927" y="97102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7" name="Dodecagon 126"/>
            <p:cNvSpPr>
              <a:spLocks noChangeAspect="1"/>
            </p:cNvSpPr>
            <p:nvPr userDrawn="1"/>
          </p:nvSpPr>
          <p:spPr>
            <a:xfrm>
              <a:off x="4060900" y="114888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8" name="Dodecagon 127"/>
            <p:cNvSpPr>
              <a:spLocks noChangeAspect="1"/>
            </p:cNvSpPr>
            <p:nvPr userDrawn="1"/>
          </p:nvSpPr>
          <p:spPr>
            <a:xfrm>
              <a:off x="4423302"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9" name="Dodecagon 128"/>
            <p:cNvSpPr>
              <a:spLocks noChangeAspect="1"/>
            </p:cNvSpPr>
            <p:nvPr userDrawn="1"/>
          </p:nvSpPr>
          <p:spPr>
            <a:xfrm>
              <a:off x="4628989"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0" name="Oval 129"/>
            <p:cNvSpPr>
              <a:spLocks noChangeAspect="1"/>
            </p:cNvSpPr>
            <p:nvPr userDrawn="1"/>
          </p:nvSpPr>
          <p:spPr>
            <a:xfrm rot="2305559" flipH="1" flipV="1">
              <a:off x="4515726" y="78515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1" name="Oval 130"/>
            <p:cNvSpPr>
              <a:spLocks noChangeAspect="1"/>
            </p:cNvSpPr>
            <p:nvPr userDrawn="1"/>
          </p:nvSpPr>
          <p:spPr>
            <a:xfrm rot="2305559" flipH="1" flipV="1">
              <a:off x="4525521" y="110794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2" name="Oval 131"/>
            <p:cNvSpPr>
              <a:spLocks noChangeAspect="1"/>
            </p:cNvSpPr>
            <p:nvPr userDrawn="1"/>
          </p:nvSpPr>
          <p:spPr>
            <a:xfrm rot="2305559" flipH="1" flipV="1">
              <a:off x="4727324" y="1067365"/>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3" name="Oval 132"/>
            <p:cNvSpPr>
              <a:spLocks noChangeAspect="1"/>
            </p:cNvSpPr>
            <p:nvPr userDrawn="1"/>
          </p:nvSpPr>
          <p:spPr>
            <a:xfrm rot="2305559" flipH="1" flipV="1">
              <a:off x="4345333" y="1085297"/>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4" name="Oval 133"/>
            <p:cNvSpPr>
              <a:spLocks noChangeAspect="1"/>
            </p:cNvSpPr>
            <p:nvPr userDrawn="1"/>
          </p:nvSpPr>
          <p:spPr>
            <a:xfrm rot="2305559" flipH="1" flipV="1">
              <a:off x="4614299" y="127842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5" name="Oval 134"/>
            <p:cNvSpPr>
              <a:spLocks noChangeAspect="1"/>
            </p:cNvSpPr>
            <p:nvPr userDrawn="1"/>
          </p:nvSpPr>
          <p:spPr>
            <a:xfrm rot="2305559" flipH="1" flipV="1">
              <a:off x="4614299" y="127734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6" name="Oval 135"/>
            <p:cNvSpPr>
              <a:spLocks noChangeAspect="1"/>
            </p:cNvSpPr>
            <p:nvPr userDrawn="1"/>
          </p:nvSpPr>
          <p:spPr>
            <a:xfrm rot="2305559" flipH="1" flipV="1">
              <a:off x="4416962" y="128171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7" name="Oval 136"/>
            <p:cNvSpPr>
              <a:spLocks noChangeAspect="1"/>
            </p:cNvSpPr>
            <p:nvPr userDrawn="1"/>
          </p:nvSpPr>
          <p:spPr>
            <a:xfrm rot="2305559" flipH="1" flipV="1">
              <a:off x="4416962" y="128063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8" name="Oval 137"/>
            <p:cNvSpPr>
              <a:spLocks noChangeAspect="1"/>
            </p:cNvSpPr>
            <p:nvPr userDrawn="1"/>
          </p:nvSpPr>
          <p:spPr>
            <a:xfrm rot="2305559" flipH="1" flipV="1">
              <a:off x="4239212" y="118618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9" name="Oval 138"/>
            <p:cNvSpPr>
              <a:spLocks noChangeAspect="1"/>
            </p:cNvSpPr>
            <p:nvPr userDrawn="1"/>
          </p:nvSpPr>
          <p:spPr>
            <a:xfrm rot="2305559" flipH="1" flipV="1">
              <a:off x="4239212" y="118510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0" name="Oval 139"/>
            <p:cNvSpPr>
              <a:spLocks noChangeAspect="1"/>
            </p:cNvSpPr>
            <p:nvPr userDrawn="1"/>
          </p:nvSpPr>
          <p:spPr>
            <a:xfrm rot="2305559" flipH="1" flipV="1">
              <a:off x="4178238" y="100172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1" name="Oval 140"/>
            <p:cNvSpPr>
              <a:spLocks noChangeAspect="1"/>
            </p:cNvSpPr>
            <p:nvPr userDrawn="1"/>
          </p:nvSpPr>
          <p:spPr>
            <a:xfrm rot="2305559" flipH="1" flipV="1">
              <a:off x="4178238" y="100064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2" name="Oval 141"/>
            <p:cNvSpPr>
              <a:spLocks noChangeAspect="1"/>
            </p:cNvSpPr>
            <p:nvPr userDrawn="1"/>
          </p:nvSpPr>
          <p:spPr>
            <a:xfrm rot="2305559" flipH="1" flipV="1">
              <a:off x="4227212" y="83703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3" name="Oval 142"/>
            <p:cNvSpPr>
              <a:spLocks noChangeAspect="1"/>
            </p:cNvSpPr>
            <p:nvPr userDrawn="1"/>
          </p:nvSpPr>
          <p:spPr>
            <a:xfrm rot="2305559" flipH="1" flipV="1">
              <a:off x="4227212" y="83595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4" name="Oval 143"/>
            <p:cNvSpPr>
              <a:spLocks noChangeAspect="1"/>
            </p:cNvSpPr>
            <p:nvPr userDrawn="1"/>
          </p:nvSpPr>
          <p:spPr>
            <a:xfrm rot="2305559" flipH="1" flipV="1">
              <a:off x="4341483" y="70197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5" name="Oval 144"/>
            <p:cNvSpPr>
              <a:spLocks noChangeAspect="1"/>
            </p:cNvSpPr>
            <p:nvPr userDrawn="1"/>
          </p:nvSpPr>
          <p:spPr>
            <a:xfrm rot="2305559" flipH="1" flipV="1">
              <a:off x="4341483" y="7008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6" name="Oval 145"/>
            <p:cNvSpPr>
              <a:spLocks noChangeAspect="1"/>
            </p:cNvSpPr>
            <p:nvPr userDrawn="1"/>
          </p:nvSpPr>
          <p:spPr>
            <a:xfrm rot="2305559" flipH="1" flipV="1">
              <a:off x="4516352" y="6064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7" name="Oval 146"/>
            <p:cNvSpPr>
              <a:spLocks noChangeAspect="1"/>
            </p:cNvSpPr>
            <p:nvPr userDrawn="1"/>
          </p:nvSpPr>
          <p:spPr>
            <a:xfrm rot="2305559" flipH="1" flipV="1">
              <a:off x="4516352" y="60541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8" name="Oval 147"/>
            <p:cNvSpPr>
              <a:spLocks noChangeAspect="1"/>
            </p:cNvSpPr>
            <p:nvPr userDrawn="1"/>
          </p:nvSpPr>
          <p:spPr>
            <a:xfrm rot="2305559" flipH="1" flipV="1">
              <a:off x="4717338" y="70201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9" name="Oval 148"/>
            <p:cNvSpPr>
              <a:spLocks noChangeAspect="1"/>
            </p:cNvSpPr>
            <p:nvPr userDrawn="1"/>
          </p:nvSpPr>
          <p:spPr>
            <a:xfrm rot="2305559" flipH="1" flipV="1">
              <a:off x="4717338" y="70093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0" name="Oval 149"/>
            <p:cNvSpPr>
              <a:spLocks noChangeAspect="1"/>
            </p:cNvSpPr>
            <p:nvPr userDrawn="1"/>
          </p:nvSpPr>
          <p:spPr>
            <a:xfrm rot="2305559" flipH="1" flipV="1">
              <a:off x="4797528" y="84694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1" name="Oval 150"/>
            <p:cNvSpPr>
              <a:spLocks noChangeAspect="1"/>
            </p:cNvSpPr>
            <p:nvPr userDrawn="1"/>
          </p:nvSpPr>
          <p:spPr>
            <a:xfrm rot="2305559" flipH="1" flipV="1">
              <a:off x="4797528" y="84586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2" name="Oval 151"/>
            <p:cNvSpPr>
              <a:spLocks noChangeAspect="1"/>
            </p:cNvSpPr>
            <p:nvPr userDrawn="1"/>
          </p:nvSpPr>
          <p:spPr>
            <a:xfrm rot="2305559" flipH="1" flipV="1">
              <a:off x="4795303" y="119937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3" name="Oval 152"/>
            <p:cNvSpPr>
              <a:spLocks noChangeAspect="1"/>
            </p:cNvSpPr>
            <p:nvPr userDrawn="1"/>
          </p:nvSpPr>
          <p:spPr>
            <a:xfrm rot="2305559" flipH="1" flipV="1">
              <a:off x="4795303" y="119829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4" name="Oval 153"/>
            <p:cNvSpPr>
              <a:spLocks noChangeAspect="1"/>
            </p:cNvSpPr>
            <p:nvPr userDrawn="1"/>
          </p:nvSpPr>
          <p:spPr>
            <a:xfrm rot="2305559" flipH="1" flipV="1">
              <a:off x="4868959" y="103139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5" name="Oval 154"/>
            <p:cNvSpPr>
              <a:spLocks noChangeAspect="1"/>
            </p:cNvSpPr>
            <p:nvPr userDrawn="1"/>
          </p:nvSpPr>
          <p:spPr>
            <a:xfrm rot="2305559" flipH="1" flipV="1">
              <a:off x="4868959" y="103031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156" name="Group 155"/>
          <p:cNvGrpSpPr>
            <a:grpSpLocks noChangeAspect="1"/>
          </p:cNvGrpSpPr>
          <p:nvPr userDrawn="1"/>
        </p:nvGrpSpPr>
        <p:grpSpPr>
          <a:xfrm>
            <a:off x="1073460" y="457201"/>
            <a:ext cx="910232" cy="908413"/>
            <a:chOff x="1573527" y="457200"/>
            <a:chExt cx="1093473" cy="1091294"/>
          </a:xfrm>
          <a:solidFill>
            <a:schemeClr val="tx2"/>
          </a:solidFill>
        </p:grpSpPr>
        <p:sp>
          <p:nvSpPr>
            <p:cNvPr id="157" name="Dodecagon 156"/>
            <p:cNvSpPr>
              <a:spLocks noChangeAspect="1"/>
            </p:cNvSpPr>
            <p:nvPr userDrawn="1"/>
          </p:nvSpPr>
          <p:spPr>
            <a:xfrm>
              <a:off x="2092643" y="45720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8" name="Dodecagon 157"/>
            <p:cNvSpPr>
              <a:spLocks noChangeAspect="1"/>
            </p:cNvSpPr>
            <p:nvPr userDrawn="1"/>
          </p:nvSpPr>
          <p:spPr>
            <a:xfrm>
              <a:off x="1896750"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9" name="Dodecagon 158"/>
            <p:cNvSpPr>
              <a:spLocks noChangeAspect="1"/>
            </p:cNvSpPr>
            <p:nvPr userDrawn="1"/>
          </p:nvSpPr>
          <p:spPr>
            <a:xfrm>
              <a:off x="2268946"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0" name="Dodecagon 159"/>
            <p:cNvSpPr>
              <a:spLocks noChangeAspect="1"/>
            </p:cNvSpPr>
            <p:nvPr userDrawn="1"/>
          </p:nvSpPr>
          <p:spPr>
            <a:xfrm>
              <a:off x="2435455" y="599493"/>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1" name="Dodecagon 160"/>
            <p:cNvSpPr>
              <a:spLocks noChangeAspect="1"/>
            </p:cNvSpPr>
            <p:nvPr userDrawn="1"/>
          </p:nvSpPr>
          <p:spPr>
            <a:xfrm>
              <a:off x="2547117" y="76747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2" name="Dodecagon 161"/>
            <p:cNvSpPr>
              <a:spLocks noChangeAspect="1"/>
            </p:cNvSpPr>
            <p:nvPr userDrawn="1"/>
          </p:nvSpPr>
          <p:spPr>
            <a:xfrm>
              <a:off x="2582374" y="9552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3" name="Dodecagon 162"/>
            <p:cNvSpPr>
              <a:spLocks noChangeAspect="1"/>
            </p:cNvSpPr>
            <p:nvPr userDrawn="1"/>
          </p:nvSpPr>
          <p:spPr>
            <a:xfrm>
              <a:off x="1740036" y="6054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4" name="Dodecagon 163"/>
            <p:cNvSpPr>
              <a:spLocks noChangeAspect="1"/>
            </p:cNvSpPr>
            <p:nvPr userDrawn="1"/>
          </p:nvSpPr>
          <p:spPr>
            <a:xfrm>
              <a:off x="2543196" y="115877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5" name="Dodecagon 164"/>
            <p:cNvSpPr>
              <a:spLocks noChangeAspect="1"/>
            </p:cNvSpPr>
            <p:nvPr userDrawn="1"/>
          </p:nvSpPr>
          <p:spPr>
            <a:xfrm>
              <a:off x="1622500" y="77340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6" name="Dodecagon 165"/>
            <p:cNvSpPr>
              <a:spLocks noChangeAspect="1"/>
            </p:cNvSpPr>
            <p:nvPr userDrawn="1"/>
          </p:nvSpPr>
          <p:spPr>
            <a:xfrm>
              <a:off x="2445249" y="1326752"/>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7" name="Dodecagon 166"/>
            <p:cNvSpPr>
              <a:spLocks noChangeAspect="1"/>
            </p:cNvSpPr>
            <p:nvPr userDrawn="1"/>
          </p:nvSpPr>
          <p:spPr>
            <a:xfrm>
              <a:off x="2278741" y="14295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8" name="Dodecagon 167"/>
            <p:cNvSpPr>
              <a:spLocks noChangeAspect="1"/>
            </p:cNvSpPr>
            <p:nvPr userDrawn="1"/>
          </p:nvSpPr>
          <p:spPr>
            <a:xfrm>
              <a:off x="2092643" y="14631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9" name="Dodecagon 168"/>
            <p:cNvSpPr>
              <a:spLocks noChangeAspect="1"/>
            </p:cNvSpPr>
            <p:nvPr userDrawn="1"/>
          </p:nvSpPr>
          <p:spPr>
            <a:xfrm>
              <a:off x="1896750" y="143544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0" name="Dodecagon 169"/>
            <p:cNvSpPr>
              <a:spLocks noChangeAspect="1"/>
            </p:cNvSpPr>
            <p:nvPr userDrawn="1"/>
          </p:nvSpPr>
          <p:spPr>
            <a:xfrm>
              <a:off x="1730241" y="131884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1" name="Dodecagon 170"/>
            <p:cNvSpPr>
              <a:spLocks noChangeAspect="1"/>
            </p:cNvSpPr>
            <p:nvPr userDrawn="1"/>
          </p:nvSpPr>
          <p:spPr>
            <a:xfrm>
              <a:off x="1573527" y="97102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2" name="Dodecagon 171"/>
            <p:cNvSpPr>
              <a:spLocks noChangeAspect="1"/>
            </p:cNvSpPr>
            <p:nvPr userDrawn="1"/>
          </p:nvSpPr>
          <p:spPr>
            <a:xfrm>
              <a:off x="1622500" y="114888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3" name="Dodecagon 172"/>
            <p:cNvSpPr>
              <a:spLocks noChangeAspect="1"/>
            </p:cNvSpPr>
            <p:nvPr userDrawn="1"/>
          </p:nvSpPr>
          <p:spPr>
            <a:xfrm>
              <a:off x="1984902"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4" name="Dodecagon 173"/>
            <p:cNvSpPr>
              <a:spLocks noChangeAspect="1"/>
            </p:cNvSpPr>
            <p:nvPr userDrawn="1"/>
          </p:nvSpPr>
          <p:spPr>
            <a:xfrm>
              <a:off x="2190589"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5" name="Oval 174"/>
            <p:cNvSpPr>
              <a:spLocks noChangeAspect="1"/>
            </p:cNvSpPr>
            <p:nvPr userDrawn="1"/>
          </p:nvSpPr>
          <p:spPr>
            <a:xfrm rot="2305559" flipH="1" flipV="1">
              <a:off x="2077326" y="78515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6" name="Oval 175"/>
            <p:cNvSpPr>
              <a:spLocks noChangeAspect="1"/>
            </p:cNvSpPr>
            <p:nvPr userDrawn="1"/>
          </p:nvSpPr>
          <p:spPr>
            <a:xfrm rot="2305559" flipH="1" flipV="1">
              <a:off x="2087121" y="110794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7" name="Oval 176"/>
            <p:cNvSpPr>
              <a:spLocks noChangeAspect="1"/>
            </p:cNvSpPr>
            <p:nvPr userDrawn="1"/>
          </p:nvSpPr>
          <p:spPr>
            <a:xfrm rot="2305559" flipH="1" flipV="1">
              <a:off x="2288924" y="1067365"/>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8" name="Oval 177"/>
            <p:cNvSpPr>
              <a:spLocks noChangeAspect="1"/>
            </p:cNvSpPr>
            <p:nvPr userDrawn="1"/>
          </p:nvSpPr>
          <p:spPr>
            <a:xfrm rot="2305559" flipH="1" flipV="1">
              <a:off x="1906933" y="1085297"/>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9" name="Oval 178"/>
            <p:cNvSpPr>
              <a:spLocks noChangeAspect="1"/>
            </p:cNvSpPr>
            <p:nvPr userDrawn="1"/>
          </p:nvSpPr>
          <p:spPr>
            <a:xfrm rot="2305559" flipH="1" flipV="1">
              <a:off x="2175899" y="127842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0" name="Oval 179"/>
            <p:cNvSpPr>
              <a:spLocks noChangeAspect="1"/>
            </p:cNvSpPr>
            <p:nvPr userDrawn="1"/>
          </p:nvSpPr>
          <p:spPr>
            <a:xfrm rot="2305559" flipH="1" flipV="1">
              <a:off x="2175899" y="127734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1" name="Oval 180"/>
            <p:cNvSpPr>
              <a:spLocks noChangeAspect="1"/>
            </p:cNvSpPr>
            <p:nvPr userDrawn="1"/>
          </p:nvSpPr>
          <p:spPr>
            <a:xfrm rot="2305559" flipH="1" flipV="1">
              <a:off x="1978562" y="128171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2" name="Oval 181"/>
            <p:cNvSpPr>
              <a:spLocks noChangeAspect="1"/>
            </p:cNvSpPr>
            <p:nvPr userDrawn="1"/>
          </p:nvSpPr>
          <p:spPr>
            <a:xfrm rot="2305559" flipH="1" flipV="1">
              <a:off x="1978562" y="128063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3" name="Oval 182"/>
            <p:cNvSpPr>
              <a:spLocks noChangeAspect="1"/>
            </p:cNvSpPr>
            <p:nvPr userDrawn="1"/>
          </p:nvSpPr>
          <p:spPr>
            <a:xfrm rot="2305559" flipH="1" flipV="1">
              <a:off x="1800812" y="118618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4" name="Oval 183"/>
            <p:cNvSpPr>
              <a:spLocks noChangeAspect="1"/>
            </p:cNvSpPr>
            <p:nvPr userDrawn="1"/>
          </p:nvSpPr>
          <p:spPr>
            <a:xfrm rot="2305559" flipH="1" flipV="1">
              <a:off x="1800812" y="118510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5" name="Oval 184"/>
            <p:cNvSpPr>
              <a:spLocks noChangeAspect="1"/>
            </p:cNvSpPr>
            <p:nvPr userDrawn="1"/>
          </p:nvSpPr>
          <p:spPr>
            <a:xfrm rot="2305559" flipH="1" flipV="1">
              <a:off x="1739838" y="100172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6" name="Oval 185"/>
            <p:cNvSpPr>
              <a:spLocks noChangeAspect="1"/>
            </p:cNvSpPr>
            <p:nvPr userDrawn="1"/>
          </p:nvSpPr>
          <p:spPr>
            <a:xfrm rot="2305559" flipH="1" flipV="1">
              <a:off x="1739838" y="100064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7" name="Oval 186"/>
            <p:cNvSpPr>
              <a:spLocks noChangeAspect="1"/>
            </p:cNvSpPr>
            <p:nvPr userDrawn="1"/>
          </p:nvSpPr>
          <p:spPr>
            <a:xfrm rot="2305559" flipH="1" flipV="1">
              <a:off x="1788812" y="83703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8" name="Oval 187"/>
            <p:cNvSpPr>
              <a:spLocks noChangeAspect="1"/>
            </p:cNvSpPr>
            <p:nvPr userDrawn="1"/>
          </p:nvSpPr>
          <p:spPr>
            <a:xfrm rot="2305559" flipH="1" flipV="1">
              <a:off x="1788812" y="83595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9" name="Oval 188"/>
            <p:cNvSpPr>
              <a:spLocks noChangeAspect="1"/>
            </p:cNvSpPr>
            <p:nvPr userDrawn="1"/>
          </p:nvSpPr>
          <p:spPr>
            <a:xfrm rot="2305559" flipH="1" flipV="1">
              <a:off x="1903083" y="70197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0" name="Oval 189"/>
            <p:cNvSpPr>
              <a:spLocks noChangeAspect="1"/>
            </p:cNvSpPr>
            <p:nvPr userDrawn="1"/>
          </p:nvSpPr>
          <p:spPr>
            <a:xfrm rot="2305559" flipH="1" flipV="1">
              <a:off x="1903083" y="7008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1" name="Oval 190"/>
            <p:cNvSpPr>
              <a:spLocks noChangeAspect="1"/>
            </p:cNvSpPr>
            <p:nvPr userDrawn="1"/>
          </p:nvSpPr>
          <p:spPr>
            <a:xfrm rot="2305559" flipH="1" flipV="1">
              <a:off x="2077952" y="6064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2" name="Oval 191"/>
            <p:cNvSpPr>
              <a:spLocks noChangeAspect="1"/>
            </p:cNvSpPr>
            <p:nvPr userDrawn="1"/>
          </p:nvSpPr>
          <p:spPr>
            <a:xfrm rot="2305559" flipH="1" flipV="1">
              <a:off x="2077952" y="60541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3" name="Oval 192"/>
            <p:cNvSpPr>
              <a:spLocks noChangeAspect="1"/>
            </p:cNvSpPr>
            <p:nvPr userDrawn="1"/>
          </p:nvSpPr>
          <p:spPr>
            <a:xfrm rot="2305559" flipH="1" flipV="1">
              <a:off x="2278938" y="70201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4" name="Oval 193"/>
            <p:cNvSpPr>
              <a:spLocks noChangeAspect="1"/>
            </p:cNvSpPr>
            <p:nvPr userDrawn="1"/>
          </p:nvSpPr>
          <p:spPr>
            <a:xfrm rot="2305559" flipH="1" flipV="1">
              <a:off x="2278938" y="70093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5" name="Oval 194"/>
            <p:cNvSpPr>
              <a:spLocks noChangeAspect="1"/>
            </p:cNvSpPr>
            <p:nvPr userDrawn="1"/>
          </p:nvSpPr>
          <p:spPr>
            <a:xfrm rot="2305559" flipH="1" flipV="1">
              <a:off x="2359128" y="84694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6" name="Oval 195"/>
            <p:cNvSpPr>
              <a:spLocks noChangeAspect="1"/>
            </p:cNvSpPr>
            <p:nvPr userDrawn="1"/>
          </p:nvSpPr>
          <p:spPr>
            <a:xfrm rot="2305559" flipH="1" flipV="1">
              <a:off x="2359128" y="84586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7" name="Oval 196"/>
            <p:cNvSpPr>
              <a:spLocks noChangeAspect="1"/>
            </p:cNvSpPr>
            <p:nvPr userDrawn="1"/>
          </p:nvSpPr>
          <p:spPr>
            <a:xfrm rot="2305559" flipH="1" flipV="1">
              <a:off x="2356903" y="119937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8" name="Oval 197"/>
            <p:cNvSpPr>
              <a:spLocks noChangeAspect="1"/>
            </p:cNvSpPr>
            <p:nvPr userDrawn="1"/>
          </p:nvSpPr>
          <p:spPr>
            <a:xfrm rot="2305559" flipH="1" flipV="1">
              <a:off x="2356903" y="119829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9" name="Oval 198"/>
            <p:cNvSpPr>
              <a:spLocks noChangeAspect="1"/>
            </p:cNvSpPr>
            <p:nvPr userDrawn="1"/>
          </p:nvSpPr>
          <p:spPr>
            <a:xfrm rot="2305559" flipH="1" flipV="1">
              <a:off x="2430559" y="103139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0" name="Oval 199"/>
            <p:cNvSpPr>
              <a:spLocks noChangeAspect="1"/>
            </p:cNvSpPr>
            <p:nvPr userDrawn="1"/>
          </p:nvSpPr>
          <p:spPr>
            <a:xfrm rot="2305559" flipH="1" flipV="1">
              <a:off x="2430559" y="103031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01" name="Group 200"/>
          <p:cNvGrpSpPr>
            <a:grpSpLocks noChangeAspect="1"/>
          </p:cNvGrpSpPr>
          <p:nvPr userDrawn="1"/>
        </p:nvGrpSpPr>
        <p:grpSpPr>
          <a:xfrm>
            <a:off x="4121460" y="457201"/>
            <a:ext cx="910232" cy="908413"/>
            <a:chOff x="1573527" y="457200"/>
            <a:chExt cx="1093473" cy="1091294"/>
          </a:xfrm>
          <a:solidFill>
            <a:srgbClr val="687E3C"/>
          </a:solidFill>
        </p:grpSpPr>
        <p:sp>
          <p:nvSpPr>
            <p:cNvPr id="202" name="Dodecagon 201"/>
            <p:cNvSpPr>
              <a:spLocks noChangeAspect="1"/>
            </p:cNvSpPr>
            <p:nvPr userDrawn="1"/>
          </p:nvSpPr>
          <p:spPr>
            <a:xfrm>
              <a:off x="2092643" y="45720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3" name="Dodecagon 202"/>
            <p:cNvSpPr>
              <a:spLocks noChangeAspect="1"/>
            </p:cNvSpPr>
            <p:nvPr userDrawn="1"/>
          </p:nvSpPr>
          <p:spPr>
            <a:xfrm>
              <a:off x="1896750"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4" name="Dodecagon 203"/>
            <p:cNvSpPr>
              <a:spLocks noChangeAspect="1"/>
            </p:cNvSpPr>
            <p:nvPr userDrawn="1"/>
          </p:nvSpPr>
          <p:spPr>
            <a:xfrm>
              <a:off x="2268946"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5" name="Dodecagon 204"/>
            <p:cNvSpPr>
              <a:spLocks noChangeAspect="1"/>
            </p:cNvSpPr>
            <p:nvPr userDrawn="1"/>
          </p:nvSpPr>
          <p:spPr>
            <a:xfrm>
              <a:off x="2435455" y="599493"/>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6" name="Dodecagon 205"/>
            <p:cNvSpPr>
              <a:spLocks noChangeAspect="1"/>
            </p:cNvSpPr>
            <p:nvPr userDrawn="1"/>
          </p:nvSpPr>
          <p:spPr>
            <a:xfrm>
              <a:off x="2547117" y="76747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7" name="Dodecagon 206"/>
            <p:cNvSpPr>
              <a:spLocks noChangeAspect="1"/>
            </p:cNvSpPr>
            <p:nvPr userDrawn="1"/>
          </p:nvSpPr>
          <p:spPr>
            <a:xfrm>
              <a:off x="2582374" y="9552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8" name="Dodecagon 207"/>
            <p:cNvSpPr>
              <a:spLocks noChangeAspect="1"/>
            </p:cNvSpPr>
            <p:nvPr userDrawn="1"/>
          </p:nvSpPr>
          <p:spPr>
            <a:xfrm>
              <a:off x="1740036" y="6054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9" name="Dodecagon 208"/>
            <p:cNvSpPr>
              <a:spLocks noChangeAspect="1"/>
            </p:cNvSpPr>
            <p:nvPr userDrawn="1"/>
          </p:nvSpPr>
          <p:spPr>
            <a:xfrm>
              <a:off x="2543196" y="115877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0" name="Dodecagon 209"/>
            <p:cNvSpPr>
              <a:spLocks noChangeAspect="1"/>
            </p:cNvSpPr>
            <p:nvPr userDrawn="1"/>
          </p:nvSpPr>
          <p:spPr>
            <a:xfrm>
              <a:off x="1622500" y="77340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1" name="Dodecagon 210"/>
            <p:cNvSpPr>
              <a:spLocks noChangeAspect="1"/>
            </p:cNvSpPr>
            <p:nvPr userDrawn="1"/>
          </p:nvSpPr>
          <p:spPr>
            <a:xfrm>
              <a:off x="2445249" y="1326752"/>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2" name="Dodecagon 211"/>
            <p:cNvSpPr>
              <a:spLocks noChangeAspect="1"/>
            </p:cNvSpPr>
            <p:nvPr userDrawn="1"/>
          </p:nvSpPr>
          <p:spPr>
            <a:xfrm>
              <a:off x="2278741" y="14295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3" name="Dodecagon 212"/>
            <p:cNvSpPr>
              <a:spLocks noChangeAspect="1"/>
            </p:cNvSpPr>
            <p:nvPr userDrawn="1"/>
          </p:nvSpPr>
          <p:spPr>
            <a:xfrm>
              <a:off x="2092643" y="14631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4" name="Dodecagon 213"/>
            <p:cNvSpPr>
              <a:spLocks noChangeAspect="1"/>
            </p:cNvSpPr>
            <p:nvPr userDrawn="1"/>
          </p:nvSpPr>
          <p:spPr>
            <a:xfrm>
              <a:off x="1896750" y="143544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5" name="Dodecagon 214"/>
            <p:cNvSpPr>
              <a:spLocks noChangeAspect="1"/>
            </p:cNvSpPr>
            <p:nvPr userDrawn="1"/>
          </p:nvSpPr>
          <p:spPr>
            <a:xfrm>
              <a:off x="1730241" y="131884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6" name="Dodecagon 215"/>
            <p:cNvSpPr>
              <a:spLocks noChangeAspect="1"/>
            </p:cNvSpPr>
            <p:nvPr userDrawn="1"/>
          </p:nvSpPr>
          <p:spPr>
            <a:xfrm>
              <a:off x="1573527" y="97102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7" name="Dodecagon 216"/>
            <p:cNvSpPr>
              <a:spLocks noChangeAspect="1"/>
            </p:cNvSpPr>
            <p:nvPr userDrawn="1"/>
          </p:nvSpPr>
          <p:spPr>
            <a:xfrm>
              <a:off x="1622500" y="114888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8" name="Dodecagon 217"/>
            <p:cNvSpPr>
              <a:spLocks noChangeAspect="1"/>
            </p:cNvSpPr>
            <p:nvPr userDrawn="1"/>
          </p:nvSpPr>
          <p:spPr>
            <a:xfrm>
              <a:off x="1984902"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9" name="Dodecagon 218"/>
            <p:cNvSpPr>
              <a:spLocks noChangeAspect="1"/>
            </p:cNvSpPr>
            <p:nvPr userDrawn="1"/>
          </p:nvSpPr>
          <p:spPr>
            <a:xfrm>
              <a:off x="2190589"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0" name="Oval 219"/>
            <p:cNvSpPr>
              <a:spLocks noChangeAspect="1"/>
            </p:cNvSpPr>
            <p:nvPr userDrawn="1"/>
          </p:nvSpPr>
          <p:spPr>
            <a:xfrm rot="2305559" flipH="1" flipV="1">
              <a:off x="2077326" y="78515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1" name="Oval 220"/>
            <p:cNvSpPr>
              <a:spLocks noChangeAspect="1"/>
            </p:cNvSpPr>
            <p:nvPr userDrawn="1"/>
          </p:nvSpPr>
          <p:spPr>
            <a:xfrm rot="2305559" flipH="1" flipV="1">
              <a:off x="2087121" y="110794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2" name="Oval 221"/>
            <p:cNvSpPr>
              <a:spLocks noChangeAspect="1"/>
            </p:cNvSpPr>
            <p:nvPr userDrawn="1"/>
          </p:nvSpPr>
          <p:spPr>
            <a:xfrm rot="2305559" flipH="1" flipV="1">
              <a:off x="2288924" y="1067365"/>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3" name="Oval 222"/>
            <p:cNvSpPr>
              <a:spLocks noChangeAspect="1"/>
            </p:cNvSpPr>
            <p:nvPr userDrawn="1"/>
          </p:nvSpPr>
          <p:spPr>
            <a:xfrm rot="2305559" flipH="1" flipV="1">
              <a:off x="1906933" y="1085297"/>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4" name="Oval 223"/>
            <p:cNvSpPr>
              <a:spLocks noChangeAspect="1"/>
            </p:cNvSpPr>
            <p:nvPr userDrawn="1"/>
          </p:nvSpPr>
          <p:spPr>
            <a:xfrm rot="2305559" flipH="1" flipV="1">
              <a:off x="2175899" y="127842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5" name="Oval 224"/>
            <p:cNvSpPr>
              <a:spLocks noChangeAspect="1"/>
            </p:cNvSpPr>
            <p:nvPr userDrawn="1"/>
          </p:nvSpPr>
          <p:spPr>
            <a:xfrm rot="2305559" flipH="1" flipV="1">
              <a:off x="2175899" y="127734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6" name="Oval 225"/>
            <p:cNvSpPr>
              <a:spLocks noChangeAspect="1"/>
            </p:cNvSpPr>
            <p:nvPr userDrawn="1"/>
          </p:nvSpPr>
          <p:spPr>
            <a:xfrm rot="2305559" flipH="1" flipV="1">
              <a:off x="1978562" y="128171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7" name="Oval 226"/>
            <p:cNvSpPr>
              <a:spLocks noChangeAspect="1"/>
            </p:cNvSpPr>
            <p:nvPr userDrawn="1"/>
          </p:nvSpPr>
          <p:spPr>
            <a:xfrm rot="2305559" flipH="1" flipV="1">
              <a:off x="1978562" y="128063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8" name="Oval 227"/>
            <p:cNvSpPr>
              <a:spLocks noChangeAspect="1"/>
            </p:cNvSpPr>
            <p:nvPr userDrawn="1"/>
          </p:nvSpPr>
          <p:spPr>
            <a:xfrm rot="2305559" flipH="1" flipV="1">
              <a:off x="1800812" y="118618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9" name="Oval 228"/>
            <p:cNvSpPr>
              <a:spLocks noChangeAspect="1"/>
            </p:cNvSpPr>
            <p:nvPr userDrawn="1"/>
          </p:nvSpPr>
          <p:spPr>
            <a:xfrm rot="2305559" flipH="1" flipV="1">
              <a:off x="1800812" y="118510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0" name="Oval 229"/>
            <p:cNvSpPr>
              <a:spLocks noChangeAspect="1"/>
            </p:cNvSpPr>
            <p:nvPr userDrawn="1"/>
          </p:nvSpPr>
          <p:spPr>
            <a:xfrm rot="2305559" flipH="1" flipV="1">
              <a:off x="1739838" y="100172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1" name="Oval 230"/>
            <p:cNvSpPr>
              <a:spLocks noChangeAspect="1"/>
            </p:cNvSpPr>
            <p:nvPr userDrawn="1"/>
          </p:nvSpPr>
          <p:spPr>
            <a:xfrm rot="2305559" flipH="1" flipV="1">
              <a:off x="1739838" y="100064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2" name="Oval 231"/>
            <p:cNvSpPr>
              <a:spLocks noChangeAspect="1"/>
            </p:cNvSpPr>
            <p:nvPr userDrawn="1"/>
          </p:nvSpPr>
          <p:spPr>
            <a:xfrm rot="2305559" flipH="1" flipV="1">
              <a:off x="1788812" y="83703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3" name="Oval 232"/>
            <p:cNvSpPr>
              <a:spLocks noChangeAspect="1"/>
            </p:cNvSpPr>
            <p:nvPr userDrawn="1"/>
          </p:nvSpPr>
          <p:spPr>
            <a:xfrm rot="2305559" flipH="1" flipV="1">
              <a:off x="1788812" y="83595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4" name="Oval 233"/>
            <p:cNvSpPr>
              <a:spLocks noChangeAspect="1"/>
            </p:cNvSpPr>
            <p:nvPr userDrawn="1"/>
          </p:nvSpPr>
          <p:spPr>
            <a:xfrm rot="2305559" flipH="1" flipV="1">
              <a:off x="1903083" y="70197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5" name="Oval 234"/>
            <p:cNvSpPr>
              <a:spLocks noChangeAspect="1"/>
            </p:cNvSpPr>
            <p:nvPr userDrawn="1"/>
          </p:nvSpPr>
          <p:spPr>
            <a:xfrm rot="2305559" flipH="1" flipV="1">
              <a:off x="1903083" y="7008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6" name="Oval 235"/>
            <p:cNvSpPr>
              <a:spLocks noChangeAspect="1"/>
            </p:cNvSpPr>
            <p:nvPr userDrawn="1"/>
          </p:nvSpPr>
          <p:spPr>
            <a:xfrm rot="2305559" flipH="1" flipV="1">
              <a:off x="2077952" y="6064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7" name="Oval 236"/>
            <p:cNvSpPr>
              <a:spLocks noChangeAspect="1"/>
            </p:cNvSpPr>
            <p:nvPr userDrawn="1"/>
          </p:nvSpPr>
          <p:spPr>
            <a:xfrm rot="2305559" flipH="1" flipV="1">
              <a:off x="2077952" y="60541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8" name="Oval 237"/>
            <p:cNvSpPr>
              <a:spLocks noChangeAspect="1"/>
            </p:cNvSpPr>
            <p:nvPr userDrawn="1"/>
          </p:nvSpPr>
          <p:spPr>
            <a:xfrm rot="2305559" flipH="1" flipV="1">
              <a:off x="2278938" y="70201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9" name="Oval 238"/>
            <p:cNvSpPr>
              <a:spLocks noChangeAspect="1"/>
            </p:cNvSpPr>
            <p:nvPr userDrawn="1"/>
          </p:nvSpPr>
          <p:spPr>
            <a:xfrm rot="2305559" flipH="1" flipV="1">
              <a:off x="2278938" y="70093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0" name="Oval 239"/>
            <p:cNvSpPr>
              <a:spLocks noChangeAspect="1"/>
            </p:cNvSpPr>
            <p:nvPr userDrawn="1"/>
          </p:nvSpPr>
          <p:spPr>
            <a:xfrm rot="2305559" flipH="1" flipV="1">
              <a:off x="2359128" y="84694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1" name="Oval 240"/>
            <p:cNvSpPr>
              <a:spLocks noChangeAspect="1"/>
            </p:cNvSpPr>
            <p:nvPr userDrawn="1"/>
          </p:nvSpPr>
          <p:spPr>
            <a:xfrm rot="2305559" flipH="1" flipV="1">
              <a:off x="2359128" y="84586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2" name="Oval 241"/>
            <p:cNvSpPr>
              <a:spLocks noChangeAspect="1"/>
            </p:cNvSpPr>
            <p:nvPr userDrawn="1"/>
          </p:nvSpPr>
          <p:spPr>
            <a:xfrm rot="2305559" flipH="1" flipV="1">
              <a:off x="2356903" y="119937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3" name="Oval 242"/>
            <p:cNvSpPr>
              <a:spLocks noChangeAspect="1"/>
            </p:cNvSpPr>
            <p:nvPr userDrawn="1"/>
          </p:nvSpPr>
          <p:spPr>
            <a:xfrm rot="2305559" flipH="1" flipV="1">
              <a:off x="2356903" y="119829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4" name="Oval 243"/>
            <p:cNvSpPr>
              <a:spLocks noChangeAspect="1"/>
            </p:cNvSpPr>
            <p:nvPr userDrawn="1"/>
          </p:nvSpPr>
          <p:spPr>
            <a:xfrm rot="2305559" flipH="1" flipV="1">
              <a:off x="2430559" y="103139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5" name="Oval 244"/>
            <p:cNvSpPr>
              <a:spLocks noChangeAspect="1"/>
            </p:cNvSpPr>
            <p:nvPr userDrawn="1"/>
          </p:nvSpPr>
          <p:spPr>
            <a:xfrm rot="2305559" flipH="1" flipV="1">
              <a:off x="2430559" y="103031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246" name="Title 1"/>
          <p:cNvSpPr>
            <a:spLocks noGrp="1"/>
          </p:cNvSpPr>
          <p:nvPr>
            <p:ph type="ctrTitle" hasCustomPrompt="1"/>
          </p:nvPr>
        </p:nvSpPr>
        <p:spPr>
          <a:xfrm>
            <a:off x="431652" y="3318780"/>
            <a:ext cx="8314182" cy="1131570"/>
          </a:xfrm>
          <a:prstGeom prst="rect">
            <a:avLst/>
          </a:prstGeom>
        </p:spPr>
        <p:txBody>
          <a:bodyPr anchor="ctr" anchorCtr="0">
            <a:normAutofit/>
          </a:bodyPr>
          <a:lstStyle>
            <a:lvl1pPr algn="l">
              <a:defRPr sz="3600">
                <a:solidFill>
                  <a:schemeClr val="bg1"/>
                </a:solidFill>
              </a:defRPr>
            </a:lvl1pPr>
          </a:lstStyle>
          <a:p>
            <a:r>
              <a:rPr lang="en-US" dirty="0" smtClean="0"/>
              <a:t>Add title</a:t>
            </a:r>
            <a:endParaRPr lang="en-US" dirty="0"/>
          </a:p>
        </p:txBody>
      </p:sp>
      <p:sp>
        <p:nvSpPr>
          <p:cNvPr id="247" name="Text Placeholder 18"/>
          <p:cNvSpPr>
            <a:spLocks noGrp="1"/>
          </p:cNvSpPr>
          <p:nvPr>
            <p:ph type="body" sz="quarter" idx="10" hasCustomPrompt="1"/>
          </p:nvPr>
        </p:nvSpPr>
        <p:spPr>
          <a:xfrm>
            <a:off x="430890" y="5162255"/>
            <a:ext cx="8314944" cy="545592"/>
          </a:xfrm>
          <a:prstGeom prst="rect">
            <a:avLst/>
          </a:prstGeom>
        </p:spPr>
        <p:txBody>
          <a:bodyPr vert="horz" anchor="ctr"/>
          <a:lstStyle>
            <a:lvl1pPr marL="0" indent="0">
              <a:spcBef>
                <a:spcPts val="0"/>
              </a:spcBef>
              <a:buNone/>
              <a:defRPr sz="1400" baseline="0">
                <a:solidFill>
                  <a:schemeClr val="accent5">
                    <a:lumMod val="20000"/>
                    <a:lumOff val="80000"/>
                  </a:schemeClr>
                </a:solidFill>
                <a:latin typeface="Arial"/>
              </a:defRPr>
            </a:lvl1pPr>
          </a:lstStyle>
          <a:p>
            <a:pPr lvl="0"/>
            <a:r>
              <a:rPr lang="en-US" dirty="0" smtClean="0"/>
              <a:t>Add Presenter Information</a:t>
            </a:r>
          </a:p>
        </p:txBody>
      </p:sp>
      <p:grpSp>
        <p:nvGrpSpPr>
          <p:cNvPr id="248" name="Group 247"/>
          <p:cNvGrpSpPr>
            <a:grpSpLocks noChangeAspect="1"/>
          </p:cNvGrpSpPr>
          <p:nvPr userDrawn="1"/>
        </p:nvGrpSpPr>
        <p:grpSpPr>
          <a:xfrm>
            <a:off x="2861580" y="2150932"/>
            <a:ext cx="223524" cy="223072"/>
            <a:chOff x="1573527" y="457200"/>
            <a:chExt cx="1093473" cy="1091294"/>
          </a:xfrm>
          <a:solidFill>
            <a:srgbClr val="FFFFFF"/>
          </a:solidFill>
        </p:grpSpPr>
        <p:sp>
          <p:nvSpPr>
            <p:cNvPr id="249" name="Dodecagon 248"/>
            <p:cNvSpPr>
              <a:spLocks noChangeAspect="1"/>
            </p:cNvSpPr>
            <p:nvPr userDrawn="1"/>
          </p:nvSpPr>
          <p:spPr>
            <a:xfrm>
              <a:off x="2092643" y="45720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0" name="Dodecagon 249"/>
            <p:cNvSpPr>
              <a:spLocks noChangeAspect="1"/>
            </p:cNvSpPr>
            <p:nvPr userDrawn="1"/>
          </p:nvSpPr>
          <p:spPr>
            <a:xfrm>
              <a:off x="1896750"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1" name="Dodecagon 250"/>
            <p:cNvSpPr>
              <a:spLocks noChangeAspect="1"/>
            </p:cNvSpPr>
            <p:nvPr userDrawn="1"/>
          </p:nvSpPr>
          <p:spPr>
            <a:xfrm>
              <a:off x="2268946"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2" name="Dodecagon 251"/>
            <p:cNvSpPr>
              <a:spLocks noChangeAspect="1"/>
            </p:cNvSpPr>
            <p:nvPr userDrawn="1"/>
          </p:nvSpPr>
          <p:spPr>
            <a:xfrm>
              <a:off x="2435455" y="599493"/>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3" name="Dodecagon 252"/>
            <p:cNvSpPr>
              <a:spLocks noChangeAspect="1"/>
            </p:cNvSpPr>
            <p:nvPr userDrawn="1"/>
          </p:nvSpPr>
          <p:spPr>
            <a:xfrm>
              <a:off x="2547117" y="76747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4" name="Dodecagon 253"/>
            <p:cNvSpPr>
              <a:spLocks noChangeAspect="1"/>
            </p:cNvSpPr>
            <p:nvPr userDrawn="1"/>
          </p:nvSpPr>
          <p:spPr>
            <a:xfrm>
              <a:off x="2582374" y="9552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5" name="Dodecagon 254"/>
            <p:cNvSpPr>
              <a:spLocks noChangeAspect="1"/>
            </p:cNvSpPr>
            <p:nvPr userDrawn="1"/>
          </p:nvSpPr>
          <p:spPr>
            <a:xfrm>
              <a:off x="1740036" y="6054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6" name="Dodecagon 255"/>
            <p:cNvSpPr>
              <a:spLocks noChangeAspect="1"/>
            </p:cNvSpPr>
            <p:nvPr userDrawn="1"/>
          </p:nvSpPr>
          <p:spPr>
            <a:xfrm>
              <a:off x="2543196" y="115877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7" name="Dodecagon 256"/>
            <p:cNvSpPr>
              <a:spLocks noChangeAspect="1"/>
            </p:cNvSpPr>
            <p:nvPr userDrawn="1"/>
          </p:nvSpPr>
          <p:spPr>
            <a:xfrm>
              <a:off x="1622500" y="77340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8" name="Dodecagon 257"/>
            <p:cNvSpPr>
              <a:spLocks noChangeAspect="1"/>
            </p:cNvSpPr>
            <p:nvPr userDrawn="1"/>
          </p:nvSpPr>
          <p:spPr>
            <a:xfrm>
              <a:off x="2445249" y="1326752"/>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9" name="Dodecagon 258"/>
            <p:cNvSpPr>
              <a:spLocks noChangeAspect="1"/>
            </p:cNvSpPr>
            <p:nvPr userDrawn="1"/>
          </p:nvSpPr>
          <p:spPr>
            <a:xfrm>
              <a:off x="2278741" y="14295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0" name="Dodecagon 259"/>
            <p:cNvSpPr>
              <a:spLocks noChangeAspect="1"/>
            </p:cNvSpPr>
            <p:nvPr userDrawn="1"/>
          </p:nvSpPr>
          <p:spPr>
            <a:xfrm>
              <a:off x="2092643" y="14631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1" name="Dodecagon 260"/>
            <p:cNvSpPr>
              <a:spLocks noChangeAspect="1"/>
            </p:cNvSpPr>
            <p:nvPr userDrawn="1"/>
          </p:nvSpPr>
          <p:spPr>
            <a:xfrm>
              <a:off x="1896750" y="143544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2" name="Dodecagon 261"/>
            <p:cNvSpPr>
              <a:spLocks noChangeAspect="1"/>
            </p:cNvSpPr>
            <p:nvPr userDrawn="1"/>
          </p:nvSpPr>
          <p:spPr>
            <a:xfrm>
              <a:off x="1730241" y="131884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3" name="Dodecagon 262"/>
            <p:cNvSpPr>
              <a:spLocks noChangeAspect="1"/>
            </p:cNvSpPr>
            <p:nvPr userDrawn="1"/>
          </p:nvSpPr>
          <p:spPr>
            <a:xfrm>
              <a:off x="1573527" y="97102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4" name="Dodecagon 263"/>
            <p:cNvSpPr>
              <a:spLocks noChangeAspect="1"/>
            </p:cNvSpPr>
            <p:nvPr userDrawn="1"/>
          </p:nvSpPr>
          <p:spPr>
            <a:xfrm>
              <a:off x="1622500" y="114888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5" name="Dodecagon 264"/>
            <p:cNvSpPr>
              <a:spLocks noChangeAspect="1"/>
            </p:cNvSpPr>
            <p:nvPr userDrawn="1"/>
          </p:nvSpPr>
          <p:spPr>
            <a:xfrm>
              <a:off x="1984902"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6" name="Dodecagon 265"/>
            <p:cNvSpPr>
              <a:spLocks noChangeAspect="1"/>
            </p:cNvSpPr>
            <p:nvPr userDrawn="1"/>
          </p:nvSpPr>
          <p:spPr>
            <a:xfrm>
              <a:off x="2190589"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7" name="Oval 266"/>
            <p:cNvSpPr>
              <a:spLocks noChangeAspect="1"/>
            </p:cNvSpPr>
            <p:nvPr userDrawn="1"/>
          </p:nvSpPr>
          <p:spPr>
            <a:xfrm rot="2305559" flipH="1" flipV="1">
              <a:off x="2077326" y="78515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8" name="Oval 267"/>
            <p:cNvSpPr>
              <a:spLocks noChangeAspect="1"/>
            </p:cNvSpPr>
            <p:nvPr userDrawn="1"/>
          </p:nvSpPr>
          <p:spPr>
            <a:xfrm rot="2305559" flipH="1" flipV="1">
              <a:off x="2087121" y="110794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9" name="Oval 268"/>
            <p:cNvSpPr>
              <a:spLocks noChangeAspect="1"/>
            </p:cNvSpPr>
            <p:nvPr userDrawn="1"/>
          </p:nvSpPr>
          <p:spPr>
            <a:xfrm rot="2305559" flipH="1" flipV="1">
              <a:off x="2288924" y="1067365"/>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0" name="Oval 269"/>
            <p:cNvSpPr>
              <a:spLocks noChangeAspect="1"/>
            </p:cNvSpPr>
            <p:nvPr userDrawn="1"/>
          </p:nvSpPr>
          <p:spPr>
            <a:xfrm rot="2305559" flipH="1" flipV="1">
              <a:off x="1906933" y="1085297"/>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1" name="Oval 270"/>
            <p:cNvSpPr>
              <a:spLocks noChangeAspect="1"/>
            </p:cNvSpPr>
            <p:nvPr userDrawn="1"/>
          </p:nvSpPr>
          <p:spPr>
            <a:xfrm rot="2305559" flipH="1" flipV="1">
              <a:off x="2175899" y="127842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2" name="Oval 271"/>
            <p:cNvSpPr>
              <a:spLocks noChangeAspect="1"/>
            </p:cNvSpPr>
            <p:nvPr userDrawn="1"/>
          </p:nvSpPr>
          <p:spPr>
            <a:xfrm rot="2305559" flipH="1" flipV="1">
              <a:off x="2175899" y="127734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3" name="Oval 272"/>
            <p:cNvSpPr>
              <a:spLocks noChangeAspect="1"/>
            </p:cNvSpPr>
            <p:nvPr userDrawn="1"/>
          </p:nvSpPr>
          <p:spPr>
            <a:xfrm rot="2305559" flipH="1" flipV="1">
              <a:off x="1978562" y="128171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4" name="Oval 273"/>
            <p:cNvSpPr>
              <a:spLocks noChangeAspect="1"/>
            </p:cNvSpPr>
            <p:nvPr userDrawn="1"/>
          </p:nvSpPr>
          <p:spPr>
            <a:xfrm rot="2305559" flipH="1" flipV="1">
              <a:off x="1978562" y="128063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5" name="Oval 274"/>
            <p:cNvSpPr>
              <a:spLocks noChangeAspect="1"/>
            </p:cNvSpPr>
            <p:nvPr userDrawn="1"/>
          </p:nvSpPr>
          <p:spPr>
            <a:xfrm rot="2305559" flipH="1" flipV="1">
              <a:off x="1800812" y="118618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6" name="Oval 275"/>
            <p:cNvSpPr>
              <a:spLocks noChangeAspect="1"/>
            </p:cNvSpPr>
            <p:nvPr userDrawn="1"/>
          </p:nvSpPr>
          <p:spPr>
            <a:xfrm rot="2305559" flipH="1" flipV="1">
              <a:off x="1800812" y="118510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7" name="Oval 276"/>
            <p:cNvSpPr>
              <a:spLocks noChangeAspect="1"/>
            </p:cNvSpPr>
            <p:nvPr userDrawn="1"/>
          </p:nvSpPr>
          <p:spPr>
            <a:xfrm rot="2305559" flipH="1" flipV="1">
              <a:off x="1739838" y="100172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8" name="Oval 277"/>
            <p:cNvSpPr>
              <a:spLocks noChangeAspect="1"/>
            </p:cNvSpPr>
            <p:nvPr userDrawn="1"/>
          </p:nvSpPr>
          <p:spPr>
            <a:xfrm rot="2305559" flipH="1" flipV="1">
              <a:off x="1739838" y="100064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9" name="Oval 278"/>
            <p:cNvSpPr>
              <a:spLocks noChangeAspect="1"/>
            </p:cNvSpPr>
            <p:nvPr userDrawn="1"/>
          </p:nvSpPr>
          <p:spPr>
            <a:xfrm rot="2305559" flipH="1" flipV="1">
              <a:off x="1788812" y="83703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0" name="Oval 279"/>
            <p:cNvSpPr>
              <a:spLocks noChangeAspect="1"/>
            </p:cNvSpPr>
            <p:nvPr userDrawn="1"/>
          </p:nvSpPr>
          <p:spPr>
            <a:xfrm rot="2305559" flipH="1" flipV="1">
              <a:off x="1788812" y="83595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1" name="Oval 280"/>
            <p:cNvSpPr>
              <a:spLocks noChangeAspect="1"/>
            </p:cNvSpPr>
            <p:nvPr userDrawn="1"/>
          </p:nvSpPr>
          <p:spPr>
            <a:xfrm rot="2305559" flipH="1" flipV="1">
              <a:off x="1903083" y="70197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2" name="Oval 281"/>
            <p:cNvSpPr>
              <a:spLocks noChangeAspect="1"/>
            </p:cNvSpPr>
            <p:nvPr userDrawn="1"/>
          </p:nvSpPr>
          <p:spPr>
            <a:xfrm rot="2305559" flipH="1" flipV="1">
              <a:off x="1903083" y="7008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3" name="Oval 282"/>
            <p:cNvSpPr>
              <a:spLocks noChangeAspect="1"/>
            </p:cNvSpPr>
            <p:nvPr userDrawn="1"/>
          </p:nvSpPr>
          <p:spPr>
            <a:xfrm rot="2305559" flipH="1" flipV="1">
              <a:off x="2077952" y="6064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4" name="Oval 283"/>
            <p:cNvSpPr>
              <a:spLocks noChangeAspect="1"/>
            </p:cNvSpPr>
            <p:nvPr userDrawn="1"/>
          </p:nvSpPr>
          <p:spPr>
            <a:xfrm rot="2305559" flipH="1" flipV="1">
              <a:off x="2077952" y="60541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5" name="Oval 284"/>
            <p:cNvSpPr>
              <a:spLocks noChangeAspect="1"/>
            </p:cNvSpPr>
            <p:nvPr userDrawn="1"/>
          </p:nvSpPr>
          <p:spPr>
            <a:xfrm rot="2305559" flipH="1" flipV="1">
              <a:off x="2278938" y="70201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6" name="Oval 285"/>
            <p:cNvSpPr>
              <a:spLocks noChangeAspect="1"/>
            </p:cNvSpPr>
            <p:nvPr userDrawn="1"/>
          </p:nvSpPr>
          <p:spPr>
            <a:xfrm rot="2305559" flipH="1" flipV="1">
              <a:off x="2278938" y="70093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7" name="Oval 286"/>
            <p:cNvSpPr>
              <a:spLocks noChangeAspect="1"/>
            </p:cNvSpPr>
            <p:nvPr userDrawn="1"/>
          </p:nvSpPr>
          <p:spPr>
            <a:xfrm rot="2305559" flipH="1" flipV="1">
              <a:off x="2359128" y="84694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8" name="Oval 287"/>
            <p:cNvSpPr>
              <a:spLocks noChangeAspect="1"/>
            </p:cNvSpPr>
            <p:nvPr userDrawn="1"/>
          </p:nvSpPr>
          <p:spPr>
            <a:xfrm rot="2305559" flipH="1" flipV="1">
              <a:off x="2359128" y="84586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9" name="Oval 288"/>
            <p:cNvSpPr>
              <a:spLocks noChangeAspect="1"/>
            </p:cNvSpPr>
            <p:nvPr userDrawn="1"/>
          </p:nvSpPr>
          <p:spPr>
            <a:xfrm rot="2305559" flipH="1" flipV="1">
              <a:off x="2356903" y="119937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0" name="Oval 289"/>
            <p:cNvSpPr>
              <a:spLocks noChangeAspect="1"/>
            </p:cNvSpPr>
            <p:nvPr userDrawn="1"/>
          </p:nvSpPr>
          <p:spPr>
            <a:xfrm rot="2305559" flipH="1" flipV="1">
              <a:off x="2356903" y="119829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1" name="Oval 290"/>
            <p:cNvSpPr>
              <a:spLocks noChangeAspect="1"/>
            </p:cNvSpPr>
            <p:nvPr userDrawn="1"/>
          </p:nvSpPr>
          <p:spPr>
            <a:xfrm rot="2305559" flipH="1" flipV="1">
              <a:off x="2430559" y="103139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2" name="Oval 291"/>
            <p:cNvSpPr>
              <a:spLocks noChangeAspect="1"/>
            </p:cNvSpPr>
            <p:nvPr userDrawn="1"/>
          </p:nvSpPr>
          <p:spPr>
            <a:xfrm rot="2305559" flipH="1" flipV="1">
              <a:off x="2430559" y="103031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293" name="Rectangle 292"/>
          <p:cNvSpPr/>
          <p:nvPr userDrawn="1"/>
        </p:nvSpPr>
        <p:spPr>
          <a:xfrm>
            <a:off x="3123619" y="2057400"/>
            <a:ext cx="4092701" cy="369332"/>
          </a:xfrm>
          <a:prstGeom prst="rect">
            <a:avLst/>
          </a:prstGeom>
        </p:spPr>
        <p:txBody>
          <a:bodyPr wrap="square">
            <a:spAutoFit/>
          </a:bodyPr>
          <a:lstStyle/>
          <a:p>
            <a:pPr algn="l" defTabSz="457200">
              <a:spcAft>
                <a:spcPts val="300"/>
              </a:spcAft>
            </a:pPr>
            <a:r>
              <a:rPr lang="en-US" sz="1800" cap="small" dirty="0" smtClean="0">
                <a:solidFill>
                  <a:schemeClr val="accent5">
                    <a:lumMod val="40000"/>
                    <a:lumOff val="60000"/>
                  </a:schemeClr>
                </a:solidFill>
                <a:latin typeface="Arial" pitchFamily="-108" charset="0"/>
                <a:ea typeface="ＭＳ Ｐゴシック" pitchFamily="-108" charset="-128"/>
                <a:cs typeface="ＭＳ Ｐゴシック" pitchFamily="-108" charset="-128"/>
              </a:rPr>
              <a:t>Hepatitis C Online</a:t>
            </a:r>
          </a:p>
        </p:txBody>
      </p:sp>
    </p:spTree>
    <p:extLst>
      <p:ext uri="{BB962C8B-B14F-4D97-AF65-F5344CB8AC3E}">
        <p14:creationId xmlns:p14="http://schemas.microsoft.com/office/powerpoint/2010/main" val="4250899186"/>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phic C">
    <p:spTree>
      <p:nvGrpSpPr>
        <p:cNvPr id="1" name=""/>
        <p:cNvGrpSpPr/>
        <p:nvPr/>
      </p:nvGrpSpPr>
      <p:grpSpPr>
        <a:xfrm>
          <a:off x="0" y="0"/>
          <a:ext cx="0" cy="0"/>
          <a:chOff x="0" y="0"/>
          <a:chExt cx="0" cy="0"/>
        </a:xfrm>
      </p:grpSpPr>
      <p:pic>
        <p:nvPicPr>
          <p:cNvPr id="15" name="Picture 14"/>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280160"/>
          </a:xfrm>
          <a:prstGeom prst="rect">
            <a:avLst/>
          </a:prstGeom>
        </p:spPr>
      </p:pic>
      <p:sp>
        <p:nvSpPr>
          <p:cNvPr id="16"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2" name="Title 1"/>
          <p:cNvSpPr>
            <a:spLocks noGrp="1"/>
          </p:cNvSpPr>
          <p:nvPr>
            <p:ph type="title" hasCustomPrompt="1"/>
          </p:nvPr>
        </p:nvSpPr>
        <p:spPr>
          <a:xfrm>
            <a:off x="323850" y="304800"/>
            <a:ext cx="8515350" cy="990600"/>
          </a:xfrm>
          <a:prstGeom prst="rect">
            <a:avLst/>
          </a:prstGeom>
        </p:spPr>
        <p:txBody>
          <a:bodyPr anchor="ctr" anchorCtr="0">
            <a:normAutofit/>
          </a:bodyPr>
          <a:lstStyle>
            <a:lvl1pPr>
              <a:defRPr sz="2800">
                <a:solidFill>
                  <a:schemeClr val="bg1"/>
                </a:solidFill>
              </a:defRPr>
            </a:lvl1pPr>
          </a:lstStyle>
          <a:p>
            <a:r>
              <a:rPr lang="en-US" dirty="0" smtClean="0"/>
              <a:t>Data Slide: click to add title</a:t>
            </a:r>
            <a:endParaRPr lang="en-US" dirty="0"/>
          </a:p>
        </p:txBody>
      </p:sp>
      <p:sp>
        <p:nvSpPr>
          <p:cNvPr id="8" name="Rectangle 3"/>
          <p:cNvSpPr>
            <a:spLocks noChangeArrowheads="1"/>
          </p:cNvSpPr>
          <p:nvPr/>
        </p:nvSpPr>
        <p:spPr bwMode="invGray">
          <a:xfrm>
            <a:off x="-5588" y="1386845"/>
            <a:ext cx="9162288" cy="365755"/>
          </a:xfrm>
          <a:prstGeom prst="rect">
            <a:avLst/>
          </a:prstGeom>
          <a:solidFill>
            <a:srgbClr val="5A646E"/>
          </a:solidFill>
          <a:ln>
            <a:noFill/>
            <a:headEnd/>
            <a:tailEnd/>
          </a:ln>
          <a:effectLst/>
        </p:spPr>
        <p:style>
          <a:lnRef idx="1">
            <a:schemeClr val="accent2"/>
          </a:lnRef>
          <a:fillRef idx="2">
            <a:schemeClr val="accent2"/>
          </a:fillRef>
          <a:effectRef idx="1">
            <a:schemeClr val="accent2"/>
          </a:effectRef>
          <a:fontRef idx="minor">
            <a:schemeClr val="dk1"/>
          </a:fontRef>
        </p:style>
        <p:txBody>
          <a:bodyPr wrap="none" anchor="ctr">
            <a:prstTxWarp prst="textNoShape">
              <a:avLst/>
            </a:prstTxWarp>
          </a:bodyPr>
          <a:lstStyle/>
          <a:p>
            <a:pPr algn="ctr" defTabSz="457200">
              <a:lnSpc>
                <a:spcPct val="85000"/>
              </a:lnSpc>
            </a:pPr>
            <a:endParaRPr lang="en-US" sz="2000" dirty="0">
              <a:solidFill>
                <a:schemeClr val="bg1"/>
              </a:solidFill>
              <a:latin typeface="Arial" pitchFamily="-110" charset="0"/>
              <a:ea typeface="ＭＳ Ｐゴシック" pitchFamily="-110" charset="-128"/>
              <a:cs typeface="ＭＳ Ｐゴシック" pitchFamily="-110" charset="-128"/>
            </a:endParaRPr>
          </a:p>
        </p:txBody>
      </p:sp>
      <p:sp>
        <p:nvSpPr>
          <p:cNvPr id="9" name="Text Placeholder 2"/>
          <p:cNvSpPr>
            <a:spLocks noGrp="1"/>
          </p:cNvSpPr>
          <p:nvPr>
            <p:ph type="body" idx="10" hasCustomPrompt="1"/>
          </p:nvPr>
        </p:nvSpPr>
        <p:spPr>
          <a:xfrm>
            <a:off x="0" y="1386843"/>
            <a:ext cx="9144000" cy="359663"/>
          </a:xfrm>
          <a:prstGeom prst="rect">
            <a:avLst/>
          </a:prstGeom>
        </p:spPr>
        <p:txBody>
          <a:bodyPr anchor="b">
            <a:noAutofit/>
          </a:bodyPr>
          <a:lstStyle>
            <a:lvl1pPr marL="0" indent="0" algn="ctr">
              <a:buNone/>
              <a:defRPr sz="2000" b="0">
                <a:solidFill>
                  <a:srgbClr val="FFFF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text</a:t>
            </a:r>
          </a:p>
        </p:txBody>
      </p:sp>
      <p:sp>
        <p:nvSpPr>
          <p:cNvPr id="13" name="Content Placeholder 4"/>
          <p:cNvSpPr>
            <a:spLocks noGrp="1"/>
          </p:cNvSpPr>
          <p:nvPr>
            <p:ph sz="quarter" idx="13" hasCustomPrompt="1"/>
          </p:nvPr>
        </p:nvSpPr>
        <p:spPr>
          <a:xfrm>
            <a:off x="304818" y="6461760"/>
            <a:ext cx="7388319" cy="320040"/>
          </a:xfrm>
          <a:prstGeom prst="rect">
            <a:avLst/>
          </a:prstGeom>
        </p:spPr>
        <p:txBody>
          <a:bodyPr vert="horz" anchor="ctr"/>
          <a:lstStyle>
            <a:lvl1pPr marL="0" indent="0">
              <a:buNone/>
              <a:defRPr sz="1400" b="1">
                <a:solidFill>
                  <a:srgbClr val="285078"/>
                </a:solidFill>
                <a:latin typeface="Arial"/>
                <a:cs typeface="Arial"/>
              </a:defRPr>
            </a:lvl1pPr>
          </a:lstStyle>
          <a:p>
            <a:pPr lvl="0"/>
            <a:r>
              <a:rPr lang="en-US" dirty="0" smtClean="0"/>
              <a:t>Click to Add Source</a:t>
            </a:r>
            <a:endParaRPr lang="en-US" dirty="0"/>
          </a:p>
        </p:txBody>
      </p:sp>
      <p:cxnSp>
        <p:nvCxnSpPr>
          <p:cNvPr id="11" name="Straight Connector 10"/>
          <p:cNvCxnSpPr/>
          <p:nvPr userDrawn="1"/>
        </p:nvCxnSpPr>
        <p:spPr>
          <a:xfrm>
            <a:off x="1" y="1282700"/>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raphic 2 Line Title">
    <p:spTree>
      <p:nvGrpSpPr>
        <p:cNvPr id="1" name=""/>
        <p:cNvGrpSpPr/>
        <p:nvPr/>
      </p:nvGrpSpPr>
      <p:grpSpPr>
        <a:xfrm>
          <a:off x="0" y="0"/>
          <a:ext cx="0" cy="0"/>
          <a:chOff x="0" y="0"/>
          <a:chExt cx="0" cy="0"/>
        </a:xfrm>
      </p:grpSpPr>
      <p:pic>
        <p:nvPicPr>
          <p:cNvPr id="8" name="Picture 7"/>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280160"/>
          </a:xfrm>
          <a:prstGeom prst="rect">
            <a:avLst/>
          </a:prstGeom>
        </p:spPr>
      </p:pic>
      <p:sp>
        <p:nvSpPr>
          <p:cNvPr id="5" name="Content Placeholder 4"/>
          <p:cNvSpPr>
            <a:spLocks noGrp="1"/>
          </p:cNvSpPr>
          <p:nvPr>
            <p:ph sz="quarter" idx="13" hasCustomPrompt="1"/>
          </p:nvPr>
        </p:nvSpPr>
        <p:spPr>
          <a:xfrm>
            <a:off x="304801" y="6461760"/>
            <a:ext cx="7382254" cy="320040"/>
          </a:xfrm>
          <a:prstGeom prst="rect">
            <a:avLst/>
          </a:prstGeom>
        </p:spPr>
        <p:txBody>
          <a:bodyPr vert="horz" anchor="ctr"/>
          <a:lstStyle>
            <a:lvl1pPr marL="0" indent="0">
              <a:buNone/>
              <a:defRPr sz="1400" b="1">
                <a:solidFill>
                  <a:srgbClr val="285078"/>
                </a:solidFill>
                <a:latin typeface="Arial"/>
                <a:cs typeface="Arial"/>
              </a:defRPr>
            </a:lvl1pPr>
          </a:lstStyle>
          <a:p>
            <a:pPr lvl="0"/>
            <a:r>
              <a:rPr lang="en-US" dirty="0" smtClean="0"/>
              <a:t>Click to Add Source</a:t>
            </a:r>
            <a:endParaRPr lang="en-US" dirty="0"/>
          </a:p>
        </p:txBody>
      </p:sp>
      <p:sp>
        <p:nvSpPr>
          <p:cNvPr id="9"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10" name="Title 1"/>
          <p:cNvSpPr>
            <a:spLocks noGrp="1"/>
          </p:cNvSpPr>
          <p:nvPr>
            <p:ph type="title" hasCustomPrompt="1"/>
          </p:nvPr>
        </p:nvSpPr>
        <p:spPr>
          <a:xfrm>
            <a:off x="323850" y="304800"/>
            <a:ext cx="8515350" cy="990600"/>
          </a:xfrm>
          <a:prstGeom prst="rect">
            <a:avLst/>
          </a:prstGeom>
        </p:spPr>
        <p:txBody>
          <a:bodyPr anchor="ctr" anchorCtr="0">
            <a:normAutofit/>
          </a:bodyPr>
          <a:lstStyle>
            <a:lvl1pPr>
              <a:defRPr sz="2600" baseline="0">
                <a:solidFill>
                  <a:schemeClr val="bg1"/>
                </a:solidFill>
              </a:defRPr>
            </a:lvl1pPr>
          </a:lstStyle>
          <a:p>
            <a:r>
              <a:rPr lang="en-US" dirty="0" smtClean="0"/>
              <a:t>Data/Image slide two line title: click to add title</a:t>
            </a:r>
            <a:endParaRPr lang="en-US" dirty="0"/>
          </a:p>
        </p:txBody>
      </p:sp>
      <p:cxnSp>
        <p:nvCxnSpPr>
          <p:cNvPr id="11" name="Straight Connector 10"/>
          <p:cNvCxnSpPr/>
          <p:nvPr userDrawn="1"/>
        </p:nvCxnSpPr>
        <p:spPr>
          <a:xfrm>
            <a:off x="1" y="1282700"/>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62654219"/>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Graphic Blue">
    <p:spTree>
      <p:nvGrpSpPr>
        <p:cNvPr id="1" name=""/>
        <p:cNvGrpSpPr/>
        <p:nvPr/>
      </p:nvGrpSpPr>
      <p:grpSpPr>
        <a:xfrm>
          <a:off x="0" y="0"/>
          <a:ext cx="0" cy="0"/>
          <a:chOff x="0" y="0"/>
          <a:chExt cx="0" cy="0"/>
        </a:xfrm>
      </p:grpSpPr>
      <p:sp>
        <p:nvSpPr>
          <p:cNvPr id="18" name="Rectangle 17"/>
          <p:cNvSpPr/>
          <p:nvPr userDrawn="1"/>
        </p:nvSpPr>
        <p:spPr>
          <a:xfrm>
            <a:off x="0" y="1295401"/>
            <a:ext cx="9162288" cy="5590031"/>
          </a:xfrm>
          <a:prstGeom prst="rect">
            <a:avLst/>
          </a:prstGeom>
          <a:gradFill>
            <a:gsLst>
              <a:gs pos="0">
                <a:srgbClr val="194A5A"/>
              </a:gs>
              <a:gs pos="80000">
                <a:srgbClr val="24708B"/>
              </a:gs>
              <a:gs pos="100000">
                <a:srgbClr val="2E84AA"/>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9" name="Straight Connector 18"/>
          <p:cNvCxnSpPr/>
          <p:nvPr userDrawn="1"/>
        </p:nvCxnSpPr>
        <p:spPr>
          <a:xfrm>
            <a:off x="1" y="1282700"/>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21" name="Picture 20"/>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280160"/>
          </a:xfrm>
          <a:prstGeom prst="rect">
            <a:avLst/>
          </a:prstGeom>
        </p:spPr>
      </p:pic>
      <p:sp>
        <p:nvSpPr>
          <p:cNvPr id="22"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24" name="Title 1"/>
          <p:cNvSpPr>
            <a:spLocks noGrp="1"/>
          </p:cNvSpPr>
          <p:nvPr>
            <p:ph type="title"/>
          </p:nvPr>
        </p:nvSpPr>
        <p:spPr>
          <a:xfrm>
            <a:off x="323850" y="304800"/>
            <a:ext cx="8515350" cy="990600"/>
          </a:xfrm>
          <a:prstGeom prst="rect">
            <a:avLst/>
          </a:prstGeom>
        </p:spPr>
        <p:txBody>
          <a:bodyPr anchor="ctr" anchorCtr="0">
            <a:normAutofit/>
          </a:bodyPr>
          <a:lstStyle>
            <a:lvl1pPr>
              <a:defRPr sz="2800">
                <a:solidFill>
                  <a:schemeClr val="bg1"/>
                </a:solidFill>
              </a:defRPr>
            </a:lvl1pPr>
          </a:lstStyle>
          <a:p>
            <a:r>
              <a:rPr lang="en-US" dirty="0" smtClean="0"/>
              <a:t>Click to edit Master title style</a:t>
            </a:r>
            <a:endParaRPr lang="en-US" dirty="0"/>
          </a:p>
        </p:txBody>
      </p:sp>
      <p:grpSp>
        <p:nvGrpSpPr>
          <p:cNvPr id="9" name="Group 8"/>
          <p:cNvGrpSpPr/>
          <p:nvPr userDrawn="1"/>
        </p:nvGrpSpPr>
        <p:grpSpPr>
          <a:xfrm>
            <a:off x="7740233" y="6336972"/>
            <a:ext cx="1399539" cy="494594"/>
            <a:chOff x="7740233" y="6336972"/>
            <a:chExt cx="1399539" cy="494594"/>
          </a:xfrm>
        </p:grpSpPr>
        <p:sp>
          <p:nvSpPr>
            <p:cNvPr id="10" name="Rectangle 9"/>
            <p:cNvSpPr/>
            <p:nvPr/>
          </p:nvSpPr>
          <p:spPr>
            <a:xfrm>
              <a:off x="7994114" y="6336972"/>
              <a:ext cx="1136904"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b="0" dirty="0" smtClean="0">
                  <a:solidFill>
                    <a:srgbClr val="FFFFFF"/>
                  </a:solidFill>
                  <a:latin typeface="Myriad Pro"/>
                  <a:cs typeface="Myriad Pro"/>
                </a:rPr>
                <a:t>Hepatitis</a:t>
              </a:r>
              <a:endParaRPr lang="en-US" sz="1800" b="0" dirty="0">
                <a:solidFill>
                  <a:srgbClr val="FFFFFF"/>
                </a:solidFill>
                <a:latin typeface="Myriad Pro"/>
                <a:cs typeface="Myriad Pro"/>
              </a:endParaRPr>
            </a:p>
          </p:txBody>
        </p:sp>
        <p:sp>
          <p:nvSpPr>
            <p:cNvPr id="11" name="Rectangle 10"/>
            <p:cNvSpPr/>
            <p:nvPr/>
          </p:nvSpPr>
          <p:spPr>
            <a:xfrm>
              <a:off x="8102609" y="6526766"/>
              <a:ext cx="1037163"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rgbClr val="C25858"/>
                  </a:solidFill>
                  <a:latin typeface="Myriad Pro"/>
                  <a:cs typeface="Myriad Pro"/>
                </a:rPr>
                <a:t>web study</a:t>
              </a:r>
              <a:endParaRPr lang="en-US" sz="1300" dirty="0">
                <a:solidFill>
                  <a:srgbClr val="C25858"/>
                </a:solidFill>
                <a:latin typeface="Myriad Pro"/>
                <a:cs typeface="Myriad Pro"/>
              </a:endParaRPr>
            </a:p>
          </p:txBody>
        </p:sp>
        <p:grpSp>
          <p:nvGrpSpPr>
            <p:cNvPr id="12" name="Group 11"/>
            <p:cNvGrpSpPr/>
            <p:nvPr/>
          </p:nvGrpSpPr>
          <p:grpSpPr>
            <a:xfrm>
              <a:off x="7740233" y="6413546"/>
              <a:ext cx="354457" cy="350649"/>
              <a:chOff x="7752933" y="6426246"/>
              <a:chExt cx="354457" cy="350649"/>
            </a:xfrm>
          </p:grpSpPr>
          <p:sp>
            <p:nvSpPr>
              <p:cNvPr id="13" name="Dodecagon 12"/>
              <p:cNvSpPr>
                <a:spLocks noChangeAspect="1"/>
              </p:cNvSpPr>
              <p:nvPr/>
            </p:nvSpPr>
            <p:spPr>
              <a:xfrm>
                <a:off x="7921208" y="64262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Dodecagon 13"/>
              <p:cNvSpPr>
                <a:spLocks noChangeAspect="1"/>
              </p:cNvSpPr>
              <p:nvPr/>
            </p:nvSpPr>
            <p:spPr>
              <a:xfrm>
                <a:off x="785770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Dodecagon 14"/>
              <p:cNvSpPr>
                <a:spLocks noChangeAspect="1"/>
              </p:cNvSpPr>
              <p:nvPr/>
            </p:nvSpPr>
            <p:spPr>
              <a:xfrm>
                <a:off x="797835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Dodecagon 15"/>
              <p:cNvSpPr>
                <a:spLocks noChangeAspect="1"/>
              </p:cNvSpPr>
              <p:nvPr/>
            </p:nvSpPr>
            <p:spPr>
              <a:xfrm>
                <a:off x="8032333" y="64719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 name="Dodecagon 16"/>
              <p:cNvSpPr>
                <a:spLocks noChangeAspect="1"/>
              </p:cNvSpPr>
              <p:nvPr/>
            </p:nvSpPr>
            <p:spPr>
              <a:xfrm>
                <a:off x="8068529" y="6525942"/>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Dodecagon 24"/>
              <p:cNvSpPr>
                <a:spLocks noChangeAspect="1"/>
              </p:cNvSpPr>
              <p:nvPr/>
            </p:nvSpPr>
            <p:spPr>
              <a:xfrm>
                <a:off x="8079958" y="65862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Dodecagon 25"/>
              <p:cNvSpPr>
                <a:spLocks noChangeAspect="1"/>
              </p:cNvSpPr>
              <p:nvPr/>
            </p:nvSpPr>
            <p:spPr>
              <a:xfrm>
                <a:off x="7806908" y="64738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Dodecagon 26"/>
              <p:cNvSpPr>
                <a:spLocks noChangeAspect="1"/>
              </p:cNvSpPr>
              <p:nvPr/>
            </p:nvSpPr>
            <p:spPr>
              <a:xfrm>
                <a:off x="8067258" y="66516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Dodecagon 27"/>
              <p:cNvSpPr>
                <a:spLocks noChangeAspect="1"/>
              </p:cNvSpPr>
              <p:nvPr/>
            </p:nvSpPr>
            <p:spPr>
              <a:xfrm>
                <a:off x="7768808" y="65278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Dodecagon 28"/>
              <p:cNvSpPr>
                <a:spLocks noChangeAspect="1"/>
              </p:cNvSpPr>
              <p:nvPr/>
            </p:nvSpPr>
            <p:spPr>
              <a:xfrm>
                <a:off x="8035508" y="67056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Dodecagon 29"/>
              <p:cNvSpPr>
                <a:spLocks noChangeAspect="1"/>
              </p:cNvSpPr>
              <p:nvPr/>
            </p:nvSpPr>
            <p:spPr>
              <a:xfrm>
                <a:off x="7981533" y="67386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Dodecagon 30"/>
              <p:cNvSpPr>
                <a:spLocks noChangeAspect="1"/>
              </p:cNvSpPr>
              <p:nvPr/>
            </p:nvSpPr>
            <p:spPr>
              <a:xfrm>
                <a:off x="7921208" y="6749463"/>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Dodecagon 31"/>
              <p:cNvSpPr>
                <a:spLocks noChangeAspect="1"/>
              </p:cNvSpPr>
              <p:nvPr/>
            </p:nvSpPr>
            <p:spPr>
              <a:xfrm>
                <a:off x="7857708" y="67405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Dodecagon 32"/>
              <p:cNvSpPr>
                <a:spLocks noChangeAspect="1"/>
              </p:cNvSpPr>
              <p:nvPr/>
            </p:nvSpPr>
            <p:spPr>
              <a:xfrm>
                <a:off x="7803733" y="6703104"/>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Dodecagon 33"/>
              <p:cNvSpPr>
                <a:spLocks noChangeAspect="1"/>
              </p:cNvSpPr>
              <p:nvPr/>
            </p:nvSpPr>
            <p:spPr>
              <a:xfrm>
                <a:off x="7752933" y="65913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Dodecagon 34"/>
              <p:cNvSpPr>
                <a:spLocks noChangeAspect="1"/>
              </p:cNvSpPr>
              <p:nvPr/>
            </p:nvSpPr>
            <p:spPr>
              <a:xfrm>
                <a:off x="7768808" y="664849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Dodecagon 35"/>
              <p:cNvSpPr>
                <a:spLocks noChangeAspect="1"/>
              </p:cNvSpPr>
              <p:nvPr/>
            </p:nvSpPr>
            <p:spPr>
              <a:xfrm>
                <a:off x="7886283"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Dodecagon 36"/>
              <p:cNvSpPr>
                <a:spLocks noChangeAspect="1"/>
              </p:cNvSpPr>
              <p:nvPr/>
            </p:nvSpPr>
            <p:spPr>
              <a:xfrm>
                <a:off x="7952958"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Oval 37"/>
              <p:cNvSpPr>
                <a:spLocks noChangeAspect="1"/>
              </p:cNvSpPr>
              <p:nvPr/>
            </p:nvSpPr>
            <p:spPr>
              <a:xfrm rot="2305559" flipH="1" flipV="1">
                <a:off x="7916243" y="6531622"/>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Oval 38"/>
              <p:cNvSpPr>
                <a:spLocks noChangeAspect="1"/>
              </p:cNvSpPr>
              <p:nvPr/>
            </p:nvSpPr>
            <p:spPr>
              <a:xfrm rot="2305559" flipH="1" flipV="1">
                <a:off x="7919418" y="6635339"/>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Oval 39"/>
              <p:cNvSpPr>
                <a:spLocks noChangeAspect="1"/>
              </p:cNvSpPr>
              <p:nvPr/>
            </p:nvSpPr>
            <p:spPr>
              <a:xfrm rot="2305559" flipH="1" flipV="1">
                <a:off x="7984834" y="6622301"/>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Oval 40"/>
              <p:cNvSpPr>
                <a:spLocks noChangeAspect="1"/>
              </p:cNvSpPr>
              <p:nvPr/>
            </p:nvSpPr>
            <p:spPr>
              <a:xfrm rot="2305559" flipH="1" flipV="1">
                <a:off x="7861009" y="6628063"/>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Oval 41"/>
              <p:cNvSpPr>
                <a:spLocks noChangeAspect="1"/>
              </p:cNvSpPr>
              <p:nvPr/>
            </p:nvSpPr>
            <p:spPr>
              <a:xfrm rot="2305559" flipH="1" flipV="1">
                <a:off x="7948196" y="66901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Oval 42"/>
              <p:cNvSpPr>
                <a:spLocks noChangeAspect="1"/>
              </p:cNvSpPr>
              <p:nvPr/>
            </p:nvSpPr>
            <p:spPr>
              <a:xfrm rot="2305559" flipH="1" flipV="1">
                <a:off x="7948196" y="66897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p:nvSpPr>
            <p:spPr>
              <a:xfrm rot="2305559" flipH="1" flipV="1">
                <a:off x="7884228" y="6691174"/>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p:nvSpPr>
            <p:spPr>
              <a:xfrm rot="2305559" flipH="1" flipV="1">
                <a:off x="7884228" y="6690827"/>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p:nvSpPr>
            <p:spPr>
              <a:xfrm rot="2305559" flipH="1" flipV="1">
                <a:off x="7826609" y="6660480"/>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p:nvSpPr>
            <p:spPr>
              <a:xfrm rot="2305559" flipH="1" flipV="1">
                <a:off x="7826609" y="6660133"/>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p:nvSpPr>
            <p:spPr>
              <a:xfrm rot="2305559" flipH="1" flipV="1">
                <a:off x="7806844" y="6601211"/>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p:nvSpPr>
            <p:spPr>
              <a:xfrm rot="2305559" flipH="1" flipV="1">
                <a:off x="7806844" y="6600864"/>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p:nvSpPr>
            <p:spPr>
              <a:xfrm rot="2305559" flipH="1" flipV="1">
                <a:off x="7822719" y="6548292"/>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p:nvSpPr>
            <p:spPr>
              <a:xfrm rot="2305559" flipH="1" flipV="1">
                <a:off x="7822719" y="6547945"/>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2" name="Oval 51"/>
              <p:cNvSpPr>
                <a:spLocks noChangeAspect="1"/>
              </p:cNvSpPr>
              <p:nvPr/>
            </p:nvSpPr>
            <p:spPr>
              <a:xfrm rot="2305559" flipH="1" flipV="1">
                <a:off x="7859761" y="6504897"/>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Oval 52"/>
              <p:cNvSpPr>
                <a:spLocks noChangeAspect="1"/>
              </p:cNvSpPr>
              <p:nvPr/>
            </p:nvSpPr>
            <p:spPr>
              <a:xfrm rot="2305559" flipH="1" flipV="1">
                <a:off x="7859761" y="6504550"/>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4" name="Oval 53"/>
              <p:cNvSpPr>
                <a:spLocks noChangeAspect="1"/>
              </p:cNvSpPr>
              <p:nvPr/>
            </p:nvSpPr>
            <p:spPr>
              <a:xfrm rot="2305559" flipH="1" flipV="1">
                <a:off x="7916446" y="64742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Oval 54"/>
              <p:cNvSpPr>
                <a:spLocks noChangeAspect="1"/>
              </p:cNvSpPr>
              <p:nvPr/>
            </p:nvSpPr>
            <p:spPr>
              <a:xfrm rot="2305559" flipH="1" flipV="1">
                <a:off x="7916446" y="64738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6" name="Oval 55"/>
              <p:cNvSpPr>
                <a:spLocks noChangeAspect="1"/>
              </p:cNvSpPr>
              <p:nvPr/>
            </p:nvSpPr>
            <p:spPr>
              <a:xfrm rot="2305559" flipH="1" flipV="1">
                <a:off x="7981597" y="6504909"/>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Oval 56"/>
              <p:cNvSpPr>
                <a:spLocks noChangeAspect="1"/>
              </p:cNvSpPr>
              <p:nvPr/>
            </p:nvSpPr>
            <p:spPr>
              <a:xfrm rot="2305559" flipH="1" flipV="1">
                <a:off x="7981597" y="6504562"/>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8" name="Oval 57"/>
              <p:cNvSpPr>
                <a:spLocks noChangeAspect="1"/>
              </p:cNvSpPr>
              <p:nvPr/>
            </p:nvSpPr>
            <p:spPr>
              <a:xfrm rot="2305559" flipH="1" flipV="1">
                <a:off x="8007591" y="6551476"/>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Oval 58"/>
              <p:cNvSpPr>
                <a:spLocks noChangeAspect="1"/>
              </p:cNvSpPr>
              <p:nvPr/>
            </p:nvSpPr>
            <p:spPr>
              <a:xfrm rot="2305559" flipH="1" flipV="1">
                <a:off x="8007591" y="6551129"/>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0" name="Oval 59"/>
              <p:cNvSpPr>
                <a:spLocks noChangeAspect="1"/>
              </p:cNvSpPr>
              <p:nvPr/>
            </p:nvSpPr>
            <p:spPr>
              <a:xfrm rot="2305559" flipH="1" flipV="1">
                <a:off x="8006870" y="66647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1" name="Oval 60"/>
              <p:cNvSpPr>
                <a:spLocks noChangeAspect="1"/>
              </p:cNvSpPr>
              <p:nvPr/>
            </p:nvSpPr>
            <p:spPr>
              <a:xfrm rot="2305559" flipH="1" flipV="1">
                <a:off x="8006870" y="66643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2" name="Oval 61"/>
              <p:cNvSpPr>
                <a:spLocks noChangeAspect="1"/>
              </p:cNvSpPr>
              <p:nvPr/>
            </p:nvSpPr>
            <p:spPr>
              <a:xfrm rot="2305559" flipH="1" flipV="1">
                <a:off x="8030746" y="6610743"/>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3" name="Oval 62"/>
              <p:cNvSpPr>
                <a:spLocks noChangeAspect="1"/>
              </p:cNvSpPr>
              <p:nvPr/>
            </p:nvSpPr>
            <p:spPr>
              <a:xfrm rot="2305559" flipH="1" flipV="1">
                <a:off x="8030746" y="6610396"/>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
        <p:nvSpPr>
          <p:cNvPr id="65" name="Content Placeholder 4"/>
          <p:cNvSpPr>
            <a:spLocks noGrp="1"/>
          </p:cNvSpPr>
          <p:nvPr>
            <p:ph sz="quarter" idx="13" hasCustomPrompt="1"/>
          </p:nvPr>
        </p:nvSpPr>
        <p:spPr>
          <a:xfrm>
            <a:off x="304818" y="6461760"/>
            <a:ext cx="7388319" cy="320040"/>
          </a:xfrm>
          <a:prstGeom prst="rect">
            <a:avLst/>
          </a:prstGeom>
        </p:spPr>
        <p:txBody>
          <a:bodyPr vert="horz" anchor="ctr"/>
          <a:lstStyle>
            <a:lvl1pPr marL="0" indent="0">
              <a:buNone/>
              <a:defRPr sz="1400" b="1">
                <a:solidFill>
                  <a:schemeClr val="bg1"/>
                </a:solidFill>
                <a:latin typeface="Arial"/>
                <a:cs typeface="Arial"/>
              </a:defRPr>
            </a:lvl1pPr>
          </a:lstStyle>
          <a:p>
            <a:pPr lvl="0"/>
            <a:r>
              <a:rPr lang="en-US" dirty="0" smtClean="0"/>
              <a:t>Click to Add Source</a:t>
            </a:r>
            <a:endParaRPr lang="en-US" dirty="0"/>
          </a:p>
        </p:txBody>
      </p:sp>
    </p:spTree>
    <p:extLst>
      <p:ext uri="{BB962C8B-B14F-4D97-AF65-F5344CB8AC3E}">
        <p14:creationId xmlns:p14="http://schemas.microsoft.com/office/powerpoint/2010/main" val="602427498"/>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pen Blue">
    <p:spTree>
      <p:nvGrpSpPr>
        <p:cNvPr id="1" name=""/>
        <p:cNvGrpSpPr/>
        <p:nvPr/>
      </p:nvGrpSpPr>
      <p:grpSpPr>
        <a:xfrm>
          <a:off x="0" y="0"/>
          <a:ext cx="0" cy="0"/>
          <a:chOff x="0" y="0"/>
          <a:chExt cx="0" cy="0"/>
        </a:xfrm>
      </p:grpSpPr>
      <p:pic>
        <p:nvPicPr>
          <p:cNvPr id="21" name="Picture 20"/>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6873240"/>
          </a:xfrm>
          <a:prstGeom prst="rect">
            <a:avLst/>
          </a:prstGeom>
        </p:spPr>
      </p:pic>
      <p:grpSp>
        <p:nvGrpSpPr>
          <p:cNvPr id="9" name="Group 8"/>
          <p:cNvGrpSpPr/>
          <p:nvPr userDrawn="1"/>
        </p:nvGrpSpPr>
        <p:grpSpPr>
          <a:xfrm>
            <a:off x="7740233" y="6336972"/>
            <a:ext cx="1399539" cy="494594"/>
            <a:chOff x="7740233" y="6336972"/>
            <a:chExt cx="1399539" cy="494594"/>
          </a:xfrm>
        </p:grpSpPr>
        <p:sp>
          <p:nvSpPr>
            <p:cNvPr id="10" name="Rectangle 9"/>
            <p:cNvSpPr/>
            <p:nvPr/>
          </p:nvSpPr>
          <p:spPr>
            <a:xfrm>
              <a:off x="7994114" y="6336972"/>
              <a:ext cx="1136904"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b="0" dirty="0" smtClean="0">
                  <a:solidFill>
                    <a:srgbClr val="FFFFFF"/>
                  </a:solidFill>
                  <a:latin typeface="Myriad Pro"/>
                  <a:cs typeface="Myriad Pro"/>
                </a:rPr>
                <a:t>Hepatitis</a:t>
              </a:r>
              <a:endParaRPr lang="en-US" sz="1800" b="0" dirty="0">
                <a:solidFill>
                  <a:srgbClr val="FFFFFF"/>
                </a:solidFill>
                <a:latin typeface="Myriad Pro"/>
                <a:cs typeface="Myriad Pro"/>
              </a:endParaRPr>
            </a:p>
          </p:txBody>
        </p:sp>
        <p:sp>
          <p:nvSpPr>
            <p:cNvPr id="11" name="Rectangle 10"/>
            <p:cNvSpPr/>
            <p:nvPr/>
          </p:nvSpPr>
          <p:spPr>
            <a:xfrm>
              <a:off x="8102609" y="6526766"/>
              <a:ext cx="1037163"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rgbClr val="C25858"/>
                  </a:solidFill>
                  <a:latin typeface="Myriad Pro"/>
                  <a:cs typeface="Myriad Pro"/>
                </a:rPr>
                <a:t>web study</a:t>
              </a:r>
              <a:endParaRPr lang="en-US" sz="1300" dirty="0">
                <a:solidFill>
                  <a:srgbClr val="C25858"/>
                </a:solidFill>
                <a:latin typeface="Myriad Pro"/>
                <a:cs typeface="Myriad Pro"/>
              </a:endParaRPr>
            </a:p>
          </p:txBody>
        </p:sp>
        <p:grpSp>
          <p:nvGrpSpPr>
            <p:cNvPr id="12" name="Group 11"/>
            <p:cNvGrpSpPr/>
            <p:nvPr/>
          </p:nvGrpSpPr>
          <p:grpSpPr>
            <a:xfrm>
              <a:off x="7740233" y="6413546"/>
              <a:ext cx="354457" cy="350649"/>
              <a:chOff x="7752933" y="6426246"/>
              <a:chExt cx="354457" cy="350649"/>
            </a:xfrm>
          </p:grpSpPr>
          <p:sp>
            <p:nvSpPr>
              <p:cNvPr id="13" name="Dodecagon 12"/>
              <p:cNvSpPr>
                <a:spLocks noChangeAspect="1"/>
              </p:cNvSpPr>
              <p:nvPr/>
            </p:nvSpPr>
            <p:spPr>
              <a:xfrm>
                <a:off x="7921208" y="64262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Dodecagon 13"/>
              <p:cNvSpPr>
                <a:spLocks noChangeAspect="1"/>
              </p:cNvSpPr>
              <p:nvPr/>
            </p:nvSpPr>
            <p:spPr>
              <a:xfrm>
                <a:off x="785770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Dodecagon 14"/>
              <p:cNvSpPr>
                <a:spLocks noChangeAspect="1"/>
              </p:cNvSpPr>
              <p:nvPr/>
            </p:nvSpPr>
            <p:spPr>
              <a:xfrm>
                <a:off x="797835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Dodecagon 15"/>
              <p:cNvSpPr>
                <a:spLocks noChangeAspect="1"/>
              </p:cNvSpPr>
              <p:nvPr/>
            </p:nvSpPr>
            <p:spPr>
              <a:xfrm>
                <a:off x="8032333" y="64719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 name="Dodecagon 16"/>
              <p:cNvSpPr>
                <a:spLocks noChangeAspect="1"/>
              </p:cNvSpPr>
              <p:nvPr/>
            </p:nvSpPr>
            <p:spPr>
              <a:xfrm>
                <a:off x="8068529" y="6525942"/>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Dodecagon 24"/>
              <p:cNvSpPr>
                <a:spLocks noChangeAspect="1"/>
              </p:cNvSpPr>
              <p:nvPr/>
            </p:nvSpPr>
            <p:spPr>
              <a:xfrm>
                <a:off x="8079958" y="65862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Dodecagon 25"/>
              <p:cNvSpPr>
                <a:spLocks noChangeAspect="1"/>
              </p:cNvSpPr>
              <p:nvPr/>
            </p:nvSpPr>
            <p:spPr>
              <a:xfrm>
                <a:off x="7806908" y="64738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Dodecagon 26"/>
              <p:cNvSpPr>
                <a:spLocks noChangeAspect="1"/>
              </p:cNvSpPr>
              <p:nvPr/>
            </p:nvSpPr>
            <p:spPr>
              <a:xfrm>
                <a:off x="8067258" y="66516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Dodecagon 27"/>
              <p:cNvSpPr>
                <a:spLocks noChangeAspect="1"/>
              </p:cNvSpPr>
              <p:nvPr/>
            </p:nvSpPr>
            <p:spPr>
              <a:xfrm>
                <a:off x="7768808" y="65278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Dodecagon 28"/>
              <p:cNvSpPr>
                <a:spLocks noChangeAspect="1"/>
              </p:cNvSpPr>
              <p:nvPr/>
            </p:nvSpPr>
            <p:spPr>
              <a:xfrm>
                <a:off x="8035508" y="67056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Dodecagon 29"/>
              <p:cNvSpPr>
                <a:spLocks noChangeAspect="1"/>
              </p:cNvSpPr>
              <p:nvPr/>
            </p:nvSpPr>
            <p:spPr>
              <a:xfrm>
                <a:off x="7981533" y="67386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Dodecagon 30"/>
              <p:cNvSpPr>
                <a:spLocks noChangeAspect="1"/>
              </p:cNvSpPr>
              <p:nvPr/>
            </p:nvSpPr>
            <p:spPr>
              <a:xfrm>
                <a:off x="7921208" y="6749463"/>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Dodecagon 31"/>
              <p:cNvSpPr>
                <a:spLocks noChangeAspect="1"/>
              </p:cNvSpPr>
              <p:nvPr/>
            </p:nvSpPr>
            <p:spPr>
              <a:xfrm>
                <a:off x="7857708" y="67405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Dodecagon 32"/>
              <p:cNvSpPr>
                <a:spLocks noChangeAspect="1"/>
              </p:cNvSpPr>
              <p:nvPr/>
            </p:nvSpPr>
            <p:spPr>
              <a:xfrm>
                <a:off x="7803733" y="6703104"/>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Dodecagon 33"/>
              <p:cNvSpPr>
                <a:spLocks noChangeAspect="1"/>
              </p:cNvSpPr>
              <p:nvPr/>
            </p:nvSpPr>
            <p:spPr>
              <a:xfrm>
                <a:off x="7752933" y="65913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Dodecagon 34"/>
              <p:cNvSpPr>
                <a:spLocks noChangeAspect="1"/>
              </p:cNvSpPr>
              <p:nvPr/>
            </p:nvSpPr>
            <p:spPr>
              <a:xfrm>
                <a:off x="7768808" y="664849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Dodecagon 35"/>
              <p:cNvSpPr>
                <a:spLocks noChangeAspect="1"/>
              </p:cNvSpPr>
              <p:nvPr/>
            </p:nvSpPr>
            <p:spPr>
              <a:xfrm>
                <a:off x="7886283"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Dodecagon 36"/>
              <p:cNvSpPr>
                <a:spLocks noChangeAspect="1"/>
              </p:cNvSpPr>
              <p:nvPr/>
            </p:nvSpPr>
            <p:spPr>
              <a:xfrm>
                <a:off x="7952958"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Oval 37"/>
              <p:cNvSpPr>
                <a:spLocks noChangeAspect="1"/>
              </p:cNvSpPr>
              <p:nvPr/>
            </p:nvSpPr>
            <p:spPr>
              <a:xfrm rot="2305559" flipH="1" flipV="1">
                <a:off x="7916243" y="6531622"/>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Oval 38"/>
              <p:cNvSpPr>
                <a:spLocks noChangeAspect="1"/>
              </p:cNvSpPr>
              <p:nvPr/>
            </p:nvSpPr>
            <p:spPr>
              <a:xfrm rot="2305559" flipH="1" flipV="1">
                <a:off x="7919418" y="6635339"/>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Oval 39"/>
              <p:cNvSpPr>
                <a:spLocks noChangeAspect="1"/>
              </p:cNvSpPr>
              <p:nvPr/>
            </p:nvSpPr>
            <p:spPr>
              <a:xfrm rot="2305559" flipH="1" flipV="1">
                <a:off x="7984834" y="6622301"/>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Oval 40"/>
              <p:cNvSpPr>
                <a:spLocks noChangeAspect="1"/>
              </p:cNvSpPr>
              <p:nvPr/>
            </p:nvSpPr>
            <p:spPr>
              <a:xfrm rot="2305559" flipH="1" flipV="1">
                <a:off x="7861009" y="6628063"/>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Oval 41"/>
              <p:cNvSpPr>
                <a:spLocks noChangeAspect="1"/>
              </p:cNvSpPr>
              <p:nvPr/>
            </p:nvSpPr>
            <p:spPr>
              <a:xfrm rot="2305559" flipH="1" flipV="1">
                <a:off x="7948196" y="66901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Oval 42"/>
              <p:cNvSpPr>
                <a:spLocks noChangeAspect="1"/>
              </p:cNvSpPr>
              <p:nvPr/>
            </p:nvSpPr>
            <p:spPr>
              <a:xfrm rot="2305559" flipH="1" flipV="1">
                <a:off x="7948196" y="66897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p:nvSpPr>
            <p:spPr>
              <a:xfrm rot="2305559" flipH="1" flipV="1">
                <a:off x="7884228" y="6691174"/>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p:nvSpPr>
            <p:spPr>
              <a:xfrm rot="2305559" flipH="1" flipV="1">
                <a:off x="7884228" y="6690827"/>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p:nvSpPr>
            <p:spPr>
              <a:xfrm rot="2305559" flipH="1" flipV="1">
                <a:off x="7826609" y="6660480"/>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p:nvSpPr>
            <p:spPr>
              <a:xfrm rot="2305559" flipH="1" flipV="1">
                <a:off x="7826609" y="6660133"/>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p:nvSpPr>
            <p:spPr>
              <a:xfrm rot="2305559" flipH="1" flipV="1">
                <a:off x="7806844" y="6601211"/>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p:nvSpPr>
            <p:spPr>
              <a:xfrm rot="2305559" flipH="1" flipV="1">
                <a:off x="7806844" y="6600864"/>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p:nvSpPr>
            <p:spPr>
              <a:xfrm rot="2305559" flipH="1" flipV="1">
                <a:off x="7822719" y="6548292"/>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p:nvSpPr>
            <p:spPr>
              <a:xfrm rot="2305559" flipH="1" flipV="1">
                <a:off x="7822719" y="6547945"/>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2" name="Oval 51"/>
              <p:cNvSpPr>
                <a:spLocks noChangeAspect="1"/>
              </p:cNvSpPr>
              <p:nvPr/>
            </p:nvSpPr>
            <p:spPr>
              <a:xfrm rot="2305559" flipH="1" flipV="1">
                <a:off x="7859761" y="6504897"/>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Oval 52"/>
              <p:cNvSpPr>
                <a:spLocks noChangeAspect="1"/>
              </p:cNvSpPr>
              <p:nvPr/>
            </p:nvSpPr>
            <p:spPr>
              <a:xfrm rot="2305559" flipH="1" flipV="1">
                <a:off x="7859761" y="6504550"/>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4" name="Oval 53"/>
              <p:cNvSpPr>
                <a:spLocks noChangeAspect="1"/>
              </p:cNvSpPr>
              <p:nvPr/>
            </p:nvSpPr>
            <p:spPr>
              <a:xfrm rot="2305559" flipH="1" flipV="1">
                <a:off x="7916446" y="64742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Oval 54"/>
              <p:cNvSpPr>
                <a:spLocks noChangeAspect="1"/>
              </p:cNvSpPr>
              <p:nvPr/>
            </p:nvSpPr>
            <p:spPr>
              <a:xfrm rot="2305559" flipH="1" flipV="1">
                <a:off x="7916446" y="64738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6" name="Oval 55"/>
              <p:cNvSpPr>
                <a:spLocks noChangeAspect="1"/>
              </p:cNvSpPr>
              <p:nvPr/>
            </p:nvSpPr>
            <p:spPr>
              <a:xfrm rot="2305559" flipH="1" flipV="1">
                <a:off x="7981597" y="6504909"/>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Oval 56"/>
              <p:cNvSpPr>
                <a:spLocks noChangeAspect="1"/>
              </p:cNvSpPr>
              <p:nvPr/>
            </p:nvSpPr>
            <p:spPr>
              <a:xfrm rot="2305559" flipH="1" flipV="1">
                <a:off x="7981597" y="6504562"/>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8" name="Oval 57"/>
              <p:cNvSpPr>
                <a:spLocks noChangeAspect="1"/>
              </p:cNvSpPr>
              <p:nvPr/>
            </p:nvSpPr>
            <p:spPr>
              <a:xfrm rot="2305559" flipH="1" flipV="1">
                <a:off x="8007591" y="6551476"/>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Oval 58"/>
              <p:cNvSpPr>
                <a:spLocks noChangeAspect="1"/>
              </p:cNvSpPr>
              <p:nvPr/>
            </p:nvSpPr>
            <p:spPr>
              <a:xfrm rot="2305559" flipH="1" flipV="1">
                <a:off x="8007591" y="6551129"/>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0" name="Oval 59"/>
              <p:cNvSpPr>
                <a:spLocks noChangeAspect="1"/>
              </p:cNvSpPr>
              <p:nvPr/>
            </p:nvSpPr>
            <p:spPr>
              <a:xfrm rot="2305559" flipH="1" flipV="1">
                <a:off x="8006870" y="66647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1" name="Oval 60"/>
              <p:cNvSpPr>
                <a:spLocks noChangeAspect="1"/>
              </p:cNvSpPr>
              <p:nvPr/>
            </p:nvSpPr>
            <p:spPr>
              <a:xfrm rot="2305559" flipH="1" flipV="1">
                <a:off x="8006870" y="66643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2" name="Oval 61"/>
              <p:cNvSpPr>
                <a:spLocks noChangeAspect="1"/>
              </p:cNvSpPr>
              <p:nvPr/>
            </p:nvSpPr>
            <p:spPr>
              <a:xfrm rot="2305559" flipH="1" flipV="1">
                <a:off x="8030746" y="6610743"/>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3" name="Oval 62"/>
              <p:cNvSpPr>
                <a:spLocks noChangeAspect="1"/>
              </p:cNvSpPr>
              <p:nvPr/>
            </p:nvSpPr>
            <p:spPr>
              <a:xfrm rot="2305559" flipH="1" flipV="1">
                <a:off x="8030746" y="6610396"/>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
        <p:nvSpPr>
          <p:cNvPr id="65" name="Content Placeholder 4"/>
          <p:cNvSpPr>
            <a:spLocks noGrp="1"/>
          </p:cNvSpPr>
          <p:nvPr>
            <p:ph sz="quarter" idx="13" hasCustomPrompt="1"/>
          </p:nvPr>
        </p:nvSpPr>
        <p:spPr>
          <a:xfrm>
            <a:off x="304818" y="6461760"/>
            <a:ext cx="7388319" cy="320040"/>
          </a:xfrm>
          <a:prstGeom prst="rect">
            <a:avLst/>
          </a:prstGeom>
        </p:spPr>
        <p:txBody>
          <a:bodyPr vert="horz" anchor="ctr"/>
          <a:lstStyle>
            <a:lvl1pPr marL="0" indent="0">
              <a:buNone/>
              <a:defRPr sz="1400" b="1">
                <a:solidFill>
                  <a:schemeClr val="bg1"/>
                </a:solidFill>
                <a:latin typeface="Arial"/>
                <a:cs typeface="Arial"/>
              </a:defRPr>
            </a:lvl1pPr>
          </a:lstStyle>
          <a:p>
            <a:pPr lvl="0"/>
            <a:r>
              <a:rPr lang="en-US" dirty="0" smtClean="0"/>
              <a:t>Click to Add Source</a:t>
            </a:r>
            <a:endParaRPr lang="en-US" dirty="0"/>
          </a:p>
        </p:txBody>
      </p:sp>
    </p:spTree>
    <p:extLst>
      <p:ext uri="{BB962C8B-B14F-4D97-AF65-F5344CB8AC3E}">
        <p14:creationId xmlns:p14="http://schemas.microsoft.com/office/powerpoint/2010/main" val="917713818"/>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A">
    <p:spTree>
      <p:nvGrpSpPr>
        <p:cNvPr id="1" name=""/>
        <p:cNvGrpSpPr/>
        <p:nvPr/>
      </p:nvGrpSpPr>
      <p:grpSpPr>
        <a:xfrm>
          <a:off x="0" y="0"/>
          <a:ext cx="0" cy="0"/>
          <a:chOff x="0" y="0"/>
          <a:chExt cx="0" cy="0"/>
        </a:xfrm>
      </p:grpSpPr>
      <p:pic>
        <p:nvPicPr>
          <p:cNvPr id="16" name="Picture 15"/>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828798"/>
          </a:xfrm>
          <a:prstGeom prst="rect">
            <a:avLst/>
          </a:prstGeom>
        </p:spPr>
      </p:pic>
      <p:sp>
        <p:nvSpPr>
          <p:cNvPr id="2" name="Title 1"/>
          <p:cNvSpPr>
            <a:spLocks noGrp="1"/>
          </p:cNvSpPr>
          <p:nvPr>
            <p:ph type="title" hasCustomPrompt="1"/>
          </p:nvPr>
        </p:nvSpPr>
        <p:spPr>
          <a:xfrm>
            <a:off x="533401" y="3276600"/>
            <a:ext cx="8077200" cy="1238250"/>
          </a:xfrm>
          <a:prstGeom prst="rect">
            <a:avLst/>
          </a:prstGeom>
        </p:spPr>
        <p:txBody>
          <a:bodyPr tIns="0" anchor="t">
            <a:normAutofit/>
          </a:bodyPr>
          <a:lstStyle>
            <a:lvl1pPr algn="ctr">
              <a:defRPr sz="3200" b="0" cap="none">
                <a:solidFill>
                  <a:srgbClr val="003A78"/>
                </a:solidFill>
              </a:defRPr>
            </a:lvl1pPr>
          </a:lstStyle>
          <a:p>
            <a:r>
              <a:rPr lang="en-US" dirty="0" smtClean="0"/>
              <a:t>Click To Edit Section Title</a:t>
            </a:r>
            <a:endParaRPr lang="en-US" dirty="0"/>
          </a:p>
        </p:txBody>
      </p:sp>
      <p:sp>
        <p:nvSpPr>
          <p:cNvPr id="3" name="Text Placeholder 2"/>
          <p:cNvSpPr>
            <a:spLocks noGrp="1"/>
          </p:cNvSpPr>
          <p:nvPr>
            <p:ph type="body" idx="1" hasCustomPrompt="1"/>
          </p:nvPr>
        </p:nvSpPr>
        <p:spPr>
          <a:xfrm>
            <a:off x="533401" y="2476500"/>
            <a:ext cx="8077200" cy="790576"/>
          </a:xfrm>
          <a:prstGeom prst="rect">
            <a:avLst/>
          </a:prstGeom>
        </p:spPr>
        <p:txBody>
          <a:bodyPr bIns="0" anchor="b"/>
          <a:lstStyle>
            <a:lvl1pPr marL="0" indent="0" algn="ctr">
              <a:buNone/>
              <a:defRPr sz="2000" cap="small" baseline="0">
                <a:solidFill>
                  <a:srgbClr val="003A78"/>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ADD HEADER TEXT</a:t>
            </a:r>
          </a:p>
        </p:txBody>
      </p:sp>
      <p:pic>
        <p:nvPicPr>
          <p:cNvPr id="12" name="Picture 11"/>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flipH="1">
            <a:off x="0" y="5029202"/>
            <a:ext cx="9157371" cy="1828798"/>
          </a:xfrm>
          <a:prstGeom prst="rect">
            <a:avLst/>
          </a:prstGeom>
        </p:spPr>
      </p:pic>
      <p:cxnSp>
        <p:nvCxnSpPr>
          <p:cNvPr id="13" name="Straight Connector 12"/>
          <p:cNvCxnSpPr/>
          <p:nvPr userDrawn="1"/>
        </p:nvCxnSpPr>
        <p:spPr>
          <a:xfrm>
            <a:off x="1" y="5040312"/>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userDrawn="1"/>
        </p:nvCxnSpPr>
        <p:spPr>
          <a:xfrm>
            <a:off x="1" y="1822978"/>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5"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grpSp>
        <p:nvGrpSpPr>
          <p:cNvPr id="4" name="Group 3"/>
          <p:cNvGrpSpPr/>
          <p:nvPr userDrawn="1"/>
        </p:nvGrpSpPr>
        <p:grpSpPr>
          <a:xfrm>
            <a:off x="7740233" y="6336972"/>
            <a:ext cx="1399539" cy="494594"/>
            <a:chOff x="7740233" y="6336972"/>
            <a:chExt cx="1399539" cy="494594"/>
          </a:xfrm>
        </p:grpSpPr>
        <p:sp>
          <p:nvSpPr>
            <p:cNvPr id="11" name="Rectangle 10"/>
            <p:cNvSpPr/>
            <p:nvPr/>
          </p:nvSpPr>
          <p:spPr>
            <a:xfrm>
              <a:off x="7994114" y="6336972"/>
              <a:ext cx="1136904"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b="0" dirty="0" smtClean="0">
                  <a:solidFill>
                    <a:srgbClr val="FFFFFF"/>
                  </a:solidFill>
                  <a:latin typeface="Myriad Pro"/>
                  <a:cs typeface="Myriad Pro"/>
                </a:rPr>
                <a:t>Hepatitis</a:t>
              </a:r>
              <a:endParaRPr lang="en-US" sz="1800" b="0" dirty="0">
                <a:solidFill>
                  <a:srgbClr val="FFFFFF"/>
                </a:solidFill>
                <a:latin typeface="Myriad Pro"/>
                <a:cs typeface="Myriad Pro"/>
              </a:endParaRPr>
            </a:p>
          </p:txBody>
        </p:sp>
        <p:sp>
          <p:nvSpPr>
            <p:cNvPr id="18" name="Rectangle 17"/>
            <p:cNvSpPr/>
            <p:nvPr/>
          </p:nvSpPr>
          <p:spPr>
            <a:xfrm>
              <a:off x="8102609" y="6526766"/>
              <a:ext cx="1037163"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rgbClr val="C25858"/>
                  </a:solidFill>
                  <a:latin typeface="Myriad Pro"/>
                  <a:cs typeface="Myriad Pro"/>
                </a:rPr>
                <a:t>web study</a:t>
              </a:r>
              <a:endParaRPr lang="en-US" sz="1300" dirty="0">
                <a:solidFill>
                  <a:srgbClr val="C25858"/>
                </a:solidFill>
                <a:latin typeface="Myriad Pro"/>
                <a:cs typeface="Myriad Pro"/>
              </a:endParaRPr>
            </a:p>
          </p:txBody>
        </p:sp>
        <p:grpSp>
          <p:nvGrpSpPr>
            <p:cNvPr id="19" name="Group 18"/>
            <p:cNvGrpSpPr/>
            <p:nvPr/>
          </p:nvGrpSpPr>
          <p:grpSpPr>
            <a:xfrm>
              <a:off x="7740233" y="6413546"/>
              <a:ext cx="354457" cy="350649"/>
              <a:chOff x="7752933" y="6426246"/>
              <a:chExt cx="354457" cy="350649"/>
            </a:xfrm>
          </p:grpSpPr>
          <p:sp>
            <p:nvSpPr>
              <p:cNvPr id="20" name="Dodecagon 19"/>
              <p:cNvSpPr>
                <a:spLocks noChangeAspect="1"/>
              </p:cNvSpPr>
              <p:nvPr/>
            </p:nvSpPr>
            <p:spPr>
              <a:xfrm>
                <a:off x="7921208" y="64262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Dodecagon 20"/>
              <p:cNvSpPr>
                <a:spLocks noChangeAspect="1"/>
              </p:cNvSpPr>
              <p:nvPr/>
            </p:nvSpPr>
            <p:spPr>
              <a:xfrm>
                <a:off x="785770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 name="Dodecagon 21"/>
              <p:cNvSpPr>
                <a:spLocks noChangeAspect="1"/>
              </p:cNvSpPr>
              <p:nvPr/>
            </p:nvSpPr>
            <p:spPr>
              <a:xfrm>
                <a:off x="797835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Dodecagon 22"/>
              <p:cNvSpPr>
                <a:spLocks noChangeAspect="1"/>
              </p:cNvSpPr>
              <p:nvPr/>
            </p:nvSpPr>
            <p:spPr>
              <a:xfrm>
                <a:off x="8032333" y="64719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Dodecagon 23"/>
              <p:cNvSpPr>
                <a:spLocks noChangeAspect="1"/>
              </p:cNvSpPr>
              <p:nvPr/>
            </p:nvSpPr>
            <p:spPr>
              <a:xfrm>
                <a:off x="8068529" y="6525942"/>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Dodecagon 24"/>
              <p:cNvSpPr>
                <a:spLocks noChangeAspect="1"/>
              </p:cNvSpPr>
              <p:nvPr/>
            </p:nvSpPr>
            <p:spPr>
              <a:xfrm>
                <a:off x="8079958" y="65862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Dodecagon 25"/>
              <p:cNvSpPr>
                <a:spLocks noChangeAspect="1"/>
              </p:cNvSpPr>
              <p:nvPr/>
            </p:nvSpPr>
            <p:spPr>
              <a:xfrm>
                <a:off x="7806908" y="64738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Dodecagon 26"/>
              <p:cNvSpPr>
                <a:spLocks noChangeAspect="1"/>
              </p:cNvSpPr>
              <p:nvPr/>
            </p:nvSpPr>
            <p:spPr>
              <a:xfrm>
                <a:off x="8067258" y="66516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Dodecagon 27"/>
              <p:cNvSpPr>
                <a:spLocks noChangeAspect="1"/>
              </p:cNvSpPr>
              <p:nvPr/>
            </p:nvSpPr>
            <p:spPr>
              <a:xfrm>
                <a:off x="7768808" y="65278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Dodecagon 28"/>
              <p:cNvSpPr>
                <a:spLocks noChangeAspect="1"/>
              </p:cNvSpPr>
              <p:nvPr/>
            </p:nvSpPr>
            <p:spPr>
              <a:xfrm>
                <a:off x="8035508" y="67056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Dodecagon 29"/>
              <p:cNvSpPr>
                <a:spLocks noChangeAspect="1"/>
              </p:cNvSpPr>
              <p:nvPr/>
            </p:nvSpPr>
            <p:spPr>
              <a:xfrm>
                <a:off x="7981533" y="67386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Dodecagon 30"/>
              <p:cNvSpPr>
                <a:spLocks noChangeAspect="1"/>
              </p:cNvSpPr>
              <p:nvPr/>
            </p:nvSpPr>
            <p:spPr>
              <a:xfrm>
                <a:off x="7921208" y="6749463"/>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Dodecagon 31"/>
              <p:cNvSpPr>
                <a:spLocks noChangeAspect="1"/>
              </p:cNvSpPr>
              <p:nvPr/>
            </p:nvSpPr>
            <p:spPr>
              <a:xfrm>
                <a:off x="7857708" y="67405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Dodecagon 32"/>
              <p:cNvSpPr>
                <a:spLocks noChangeAspect="1"/>
              </p:cNvSpPr>
              <p:nvPr/>
            </p:nvSpPr>
            <p:spPr>
              <a:xfrm>
                <a:off x="7803733" y="6703104"/>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Dodecagon 33"/>
              <p:cNvSpPr>
                <a:spLocks noChangeAspect="1"/>
              </p:cNvSpPr>
              <p:nvPr/>
            </p:nvSpPr>
            <p:spPr>
              <a:xfrm>
                <a:off x="7752933" y="65913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Dodecagon 34"/>
              <p:cNvSpPr>
                <a:spLocks noChangeAspect="1"/>
              </p:cNvSpPr>
              <p:nvPr/>
            </p:nvSpPr>
            <p:spPr>
              <a:xfrm>
                <a:off x="7768808" y="664849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Dodecagon 35"/>
              <p:cNvSpPr>
                <a:spLocks noChangeAspect="1"/>
              </p:cNvSpPr>
              <p:nvPr/>
            </p:nvSpPr>
            <p:spPr>
              <a:xfrm>
                <a:off x="7886283"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Dodecagon 36"/>
              <p:cNvSpPr>
                <a:spLocks noChangeAspect="1"/>
              </p:cNvSpPr>
              <p:nvPr/>
            </p:nvSpPr>
            <p:spPr>
              <a:xfrm>
                <a:off x="7952958"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Oval 37"/>
              <p:cNvSpPr>
                <a:spLocks noChangeAspect="1"/>
              </p:cNvSpPr>
              <p:nvPr/>
            </p:nvSpPr>
            <p:spPr>
              <a:xfrm rot="2305559" flipH="1" flipV="1">
                <a:off x="7916243" y="6531622"/>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Oval 38"/>
              <p:cNvSpPr>
                <a:spLocks noChangeAspect="1"/>
              </p:cNvSpPr>
              <p:nvPr/>
            </p:nvSpPr>
            <p:spPr>
              <a:xfrm rot="2305559" flipH="1" flipV="1">
                <a:off x="7919418" y="6635339"/>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Oval 39"/>
              <p:cNvSpPr>
                <a:spLocks noChangeAspect="1"/>
              </p:cNvSpPr>
              <p:nvPr/>
            </p:nvSpPr>
            <p:spPr>
              <a:xfrm rot="2305559" flipH="1" flipV="1">
                <a:off x="7984834" y="6622301"/>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Oval 40"/>
              <p:cNvSpPr>
                <a:spLocks noChangeAspect="1"/>
              </p:cNvSpPr>
              <p:nvPr/>
            </p:nvSpPr>
            <p:spPr>
              <a:xfrm rot="2305559" flipH="1" flipV="1">
                <a:off x="7861009" y="6628063"/>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Oval 41"/>
              <p:cNvSpPr>
                <a:spLocks noChangeAspect="1"/>
              </p:cNvSpPr>
              <p:nvPr/>
            </p:nvSpPr>
            <p:spPr>
              <a:xfrm rot="2305559" flipH="1" flipV="1">
                <a:off x="7948196" y="66901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Oval 42"/>
              <p:cNvSpPr>
                <a:spLocks noChangeAspect="1"/>
              </p:cNvSpPr>
              <p:nvPr/>
            </p:nvSpPr>
            <p:spPr>
              <a:xfrm rot="2305559" flipH="1" flipV="1">
                <a:off x="7948196" y="66897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p:nvSpPr>
            <p:spPr>
              <a:xfrm rot="2305559" flipH="1" flipV="1">
                <a:off x="7884228" y="6691174"/>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p:nvSpPr>
            <p:spPr>
              <a:xfrm rot="2305559" flipH="1" flipV="1">
                <a:off x="7884228" y="6690827"/>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p:nvSpPr>
            <p:spPr>
              <a:xfrm rot="2305559" flipH="1" flipV="1">
                <a:off x="7826609" y="6660480"/>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p:nvSpPr>
            <p:spPr>
              <a:xfrm rot="2305559" flipH="1" flipV="1">
                <a:off x="7826609" y="6660133"/>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p:nvSpPr>
            <p:spPr>
              <a:xfrm rot="2305559" flipH="1" flipV="1">
                <a:off x="7806844" y="6601211"/>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p:nvSpPr>
            <p:spPr>
              <a:xfrm rot="2305559" flipH="1" flipV="1">
                <a:off x="7806844" y="6600864"/>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p:nvSpPr>
            <p:spPr>
              <a:xfrm rot="2305559" flipH="1" flipV="1">
                <a:off x="7822719" y="6548292"/>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p:nvSpPr>
            <p:spPr>
              <a:xfrm rot="2305559" flipH="1" flipV="1">
                <a:off x="7822719" y="6547945"/>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2" name="Oval 51"/>
              <p:cNvSpPr>
                <a:spLocks noChangeAspect="1"/>
              </p:cNvSpPr>
              <p:nvPr/>
            </p:nvSpPr>
            <p:spPr>
              <a:xfrm rot="2305559" flipH="1" flipV="1">
                <a:off x="7859761" y="6504897"/>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Oval 52"/>
              <p:cNvSpPr>
                <a:spLocks noChangeAspect="1"/>
              </p:cNvSpPr>
              <p:nvPr/>
            </p:nvSpPr>
            <p:spPr>
              <a:xfrm rot="2305559" flipH="1" flipV="1">
                <a:off x="7859761" y="6504550"/>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4" name="Oval 53"/>
              <p:cNvSpPr>
                <a:spLocks noChangeAspect="1"/>
              </p:cNvSpPr>
              <p:nvPr/>
            </p:nvSpPr>
            <p:spPr>
              <a:xfrm rot="2305559" flipH="1" flipV="1">
                <a:off x="7916446" y="64742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Oval 54"/>
              <p:cNvSpPr>
                <a:spLocks noChangeAspect="1"/>
              </p:cNvSpPr>
              <p:nvPr/>
            </p:nvSpPr>
            <p:spPr>
              <a:xfrm rot="2305559" flipH="1" flipV="1">
                <a:off x="7916446" y="64738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6" name="Oval 55"/>
              <p:cNvSpPr>
                <a:spLocks noChangeAspect="1"/>
              </p:cNvSpPr>
              <p:nvPr/>
            </p:nvSpPr>
            <p:spPr>
              <a:xfrm rot="2305559" flipH="1" flipV="1">
                <a:off x="7981597" y="6504909"/>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Oval 56"/>
              <p:cNvSpPr>
                <a:spLocks noChangeAspect="1"/>
              </p:cNvSpPr>
              <p:nvPr/>
            </p:nvSpPr>
            <p:spPr>
              <a:xfrm rot="2305559" flipH="1" flipV="1">
                <a:off x="7981597" y="6504562"/>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8" name="Oval 57"/>
              <p:cNvSpPr>
                <a:spLocks noChangeAspect="1"/>
              </p:cNvSpPr>
              <p:nvPr/>
            </p:nvSpPr>
            <p:spPr>
              <a:xfrm rot="2305559" flipH="1" flipV="1">
                <a:off x="8007591" y="6551476"/>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Oval 58"/>
              <p:cNvSpPr>
                <a:spLocks noChangeAspect="1"/>
              </p:cNvSpPr>
              <p:nvPr/>
            </p:nvSpPr>
            <p:spPr>
              <a:xfrm rot="2305559" flipH="1" flipV="1">
                <a:off x="8007591" y="6551129"/>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0" name="Oval 59"/>
              <p:cNvSpPr>
                <a:spLocks noChangeAspect="1"/>
              </p:cNvSpPr>
              <p:nvPr/>
            </p:nvSpPr>
            <p:spPr>
              <a:xfrm rot="2305559" flipH="1" flipV="1">
                <a:off x="8006870" y="66647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1" name="Oval 60"/>
              <p:cNvSpPr>
                <a:spLocks noChangeAspect="1"/>
              </p:cNvSpPr>
              <p:nvPr/>
            </p:nvSpPr>
            <p:spPr>
              <a:xfrm rot="2305559" flipH="1" flipV="1">
                <a:off x="8006870" y="66643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2" name="Oval 61"/>
              <p:cNvSpPr>
                <a:spLocks noChangeAspect="1"/>
              </p:cNvSpPr>
              <p:nvPr/>
            </p:nvSpPr>
            <p:spPr>
              <a:xfrm rot="2305559" flipH="1" flipV="1">
                <a:off x="8030746" y="6610743"/>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3" name="Oval 62"/>
              <p:cNvSpPr>
                <a:spLocks noChangeAspect="1"/>
              </p:cNvSpPr>
              <p:nvPr/>
            </p:nvSpPr>
            <p:spPr>
              <a:xfrm rot="2305559" flipH="1" flipV="1">
                <a:off x="8030746" y="6610396"/>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Divider B">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600325"/>
            <a:ext cx="3657600" cy="685800"/>
          </a:xfrm>
          <a:prstGeom prst="rect">
            <a:avLst/>
          </a:prstGeom>
        </p:spPr>
        <p:txBody>
          <a:bodyPr tIns="0" anchor="t">
            <a:normAutofit/>
          </a:bodyPr>
          <a:lstStyle>
            <a:lvl1pPr algn="l">
              <a:defRPr sz="3200" b="0" cap="none">
                <a:solidFill>
                  <a:srgbClr val="003A78"/>
                </a:solidFill>
              </a:defRPr>
            </a:lvl1pPr>
          </a:lstStyle>
          <a:p>
            <a:r>
              <a:rPr lang="en-US" dirty="0" smtClean="0"/>
              <a:t>Title</a:t>
            </a:r>
            <a:endParaRPr lang="en-US" dirty="0"/>
          </a:p>
        </p:txBody>
      </p:sp>
      <p:sp>
        <p:nvSpPr>
          <p:cNvPr id="3" name="Text Placeholder 2"/>
          <p:cNvSpPr>
            <a:spLocks noGrp="1"/>
          </p:cNvSpPr>
          <p:nvPr>
            <p:ph type="body" idx="1" hasCustomPrompt="1"/>
          </p:nvPr>
        </p:nvSpPr>
        <p:spPr>
          <a:xfrm>
            <a:off x="533400" y="2028825"/>
            <a:ext cx="3657600" cy="533400"/>
          </a:xfrm>
          <a:prstGeom prst="rect">
            <a:avLst/>
          </a:prstGeom>
        </p:spPr>
        <p:txBody>
          <a:bodyPr bIns="0" anchor="b"/>
          <a:lstStyle>
            <a:lvl1pPr marL="0" indent="0" algn="l">
              <a:buNone/>
              <a:defRPr sz="2400" cap="small" baseline="0">
                <a:solidFill>
                  <a:srgbClr val="003A78"/>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subtitle</a:t>
            </a:r>
          </a:p>
        </p:txBody>
      </p:sp>
      <p:sp>
        <p:nvSpPr>
          <p:cNvPr id="14" name="Rectangle 13"/>
          <p:cNvSpPr/>
          <p:nvPr/>
        </p:nvSpPr>
        <p:spPr>
          <a:xfrm>
            <a:off x="9525" y="3429002"/>
            <a:ext cx="4572001" cy="1612899"/>
          </a:xfrm>
          <a:prstGeom prst="rect">
            <a:avLst/>
          </a:prstGeom>
          <a:solidFill>
            <a:srgbClr val="F0EADC"/>
          </a:solidFill>
          <a:ln>
            <a:solidFill>
              <a:srgbClr val="78A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4588933" y="1828800"/>
            <a:ext cx="4572001" cy="1581150"/>
          </a:xfrm>
          <a:prstGeom prst="rect">
            <a:avLst/>
          </a:prstGeom>
          <a:solidFill>
            <a:srgbClr val="F0EADC"/>
          </a:solidFill>
          <a:ln>
            <a:solidFill>
              <a:srgbClr val="78A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Content Placeholder 16"/>
          <p:cNvSpPr>
            <a:spLocks noGrp="1"/>
          </p:cNvSpPr>
          <p:nvPr>
            <p:ph sz="quarter" idx="10" hasCustomPrompt="1"/>
          </p:nvPr>
        </p:nvSpPr>
        <p:spPr>
          <a:xfrm>
            <a:off x="4876800" y="3581400"/>
            <a:ext cx="3962400" cy="1219200"/>
          </a:xfrm>
          <a:prstGeom prst="rect">
            <a:avLst/>
          </a:prstGeom>
        </p:spPr>
        <p:txBody>
          <a:bodyPr/>
          <a:lstStyle>
            <a:lvl1pPr marL="228600" indent="-228600">
              <a:defRPr sz="2000">
                <a:solidFill>
                  <a:srgbClr val="003A78"/>
                </a:solidFill>
              </a:defRPr>
            </a:lvl1pPr>
          </a:lstStyle>
          <a:p>
            <a:pPr lvl="0"/>
            <a:r>
              <a:rPr lang="en-US" dirty="0" smtClean="0"/>
              <a:t>Click to edit text</a:t>
            </a:r>
          </a:p>
        </p:txBody>
      </p:sp>
      <p:pic>
        <p:nvPicPr>
          <p:cNvPr id="18" name="Picture 17"/>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828798"/>
          </a:xfrm>
          <a:prstGeom prst="rect">
            <a:avLst/>
          </a:prstGeom>
        </p:spPr>
      </p:pic>
      <p:sp>
        <p:nvSpPr>
          <p:cNvPr id="19"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cxnSp>
        <p:nvCxnSpPr>
          <p:cNvPr id="21" name="Straight Connector 20"/>
          <p:cNvCxnSpPr/>
          <p:nvPr userDrawn="1"/>
        </p:nvCxnSpPr>
        <p:spPr>
          <a:xfrm>
            <a:off x="1" y="1822978"/>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22" name="Picture 21"/>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flipH="1">
            <a:off x="0" y="5029202"/>
            <a:ext cx="9157371" cy="1828798"/>
          </a:xfrm>
          <a:prstGeom prst="rect">
            <a:avLst/>
          </a:prstGeom>
        </p:spPr>
      </p:pic>
      <p:cxnSp>
        <p:nvCxnSpPr>
          <p:cNvPr id="23" name="Straight Connector 22"/>
          <p:cNvCxnSpPr/>
          <p:nvPr userDrawn="1"/>
        </p:nvCxnSpPr>
        <p:spPr>
          <a:xfrm>
            <a:off x="1" y="5040312"/>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nvGrpSpPr>
          <p:cNvPr id="13" name="Group 12"/>
          <p:cNvGrpSpPr/>
          <p:nvPr userDrawn="1"/>
        </p:nvGrpSpPr>
        <p:grpSpPr>
          <a:xfrm>
            <a:off x="7740233" y="6336972"/>
            <a:ext cx="1399539" cy="494594"/>
            <a:chOff x="7740233" y="6336972"/>
            <a:chExt cx="1399539" cy="494594"/>
          </a:xfrm>
        </p:grpSpPr>
        <p:sp>
          <p:nvSpPr>
            <p:cNvPr id="16" name="Rectangle 15"/>
            <p:cNvSpPr/>
            <p:nvPr/>
          </p:nvSpPr>
          <p:spPr>
            <a:xfrm>
              <a:off x="7994114" y="6336972"/>
              <a:ext cx="1136904"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b="0" dirty="0" smtClean="0">
                  <a:solidFill>
                    <a:srgbClr val="FFFFFF"/>
                  </a:solidFill>
                  <a:latin typeface="Myriad Pro"/>
                  <a:cs typeface="Myriad Pro"/>
                </a:rPr>
                <a:t>Hepatitis</a:t>
              </a:r>
              <a:endParaRPr lang="en-US" sz="1800" b="0" dirty="0">
                <a:solidFill>
                  <a:srgbClr val="FFFFFF"/>
                </a:solidFill>
                <a:latin typeface="Myriad Pro"/>
                <a:cs typeface="Myriad Pro"/>
              </a:endParaRPr>
            </a:p>
          </p:txBody>
        </p:sp>
        <p:sp>
          <p:nvSpPr>
            <p:cNvPr id="24" name="Rectangle 23"/>
            <p:cNvSpPr/>
            <p:nvPr/>
          </p:nvSpPr>
          <p:spPr>
            <a:xfrm>
              <a:off x="8102609" y="6526766"/>
              <a:ext cx="1037163"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rgbClr val="C25858"/>
                  </a:solidFill>
                  <a:latin typeface="Myriad Pro"/>
                  <a:cs typeface="Myriad Pro"/>
                </a:rPr>
                <a:t>web study</a:t>
              </a:r>
              <a:endParaRPr lang="en-US" sz="1300" dirty="0">
                <a:solidFill>
                  <a:srgbClr val="C25858"/>
                </a:solidFill>
                <a:latin typeface="Myriad Pro"/>
                <a:cs typeface="Myriad Pro"/>
              </a:endParaRPr>
            </a:p>
          </p:txBody>
        </p:sp>
        <p:grpSp>
          <p:nvGrpSpPr>
            <p:cNvPr id="25" name="Group 24"/>
            <p:cNvGrpSpPr/>
            <p:nvPr/>
          </p:nvGrpSpPr>
          <p:grpSpPr>
            <a:xfrm>
              <a:off x="7740233" y="6413546"/>
              <a:ext cx="354457" cy="350649"/>
              <a:chOff x="7752933" y="6426246"/>
              <a:chExt cx="354457" cy="350649"/>
            </a:xfrm>
          </p:grpSpPr>
          <p:sp>
            <p:nvSpPr>
              <p:cNvPr id="26" name="Dodecagon 25"/>
              <p:cNvSpPr>
                <a:spLocks noChangeAspect="1"/>
              </p:cNvSpPr>
              <p:nvPr/>
            </p:nvSpPr>
            <p:spPr>
              <a:xfrm>
                <a:off x="7921208" y="64262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Dodecagon 26"/>
              <p:cNvSpPr>
                <a:spLocks noChangeAspect="1"/>
              </p:cNvSpPr>
              <p:nvPr/>
            </p:nvSpPr>
            <p:spPr>
              <a:xfrm>
                <a:off x="785770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Dodecagon 27"/>
              <p:cNvSpPr>
                <a:spLocks noChangeAspect="1"/>
              </p:cNvSpPr>
              <p:nvPr/>
            </p:nvSpPr>
            <p:spPr>
              <a:xfrm>
                <a:off x="797835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Dodecagon 28"/>
              <p:cNvSpPr>
                <a:spLocks noChangeAspect="1"/>
              </p:cNvSpPr>
              <p:nvPr/>
            </p:nvSpPr>
            <p:spPr>
              <a:xfrm>
                <a:off x="8032333" y="64719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Dodecagon 29"/>
              <p:cNvSpPr>
                <a:spLocks noChangeAspect="1"/>
              </p:cNvSpPr>
              <p:nvPr/>
            </p:nvSpPr>
            <p:spPr>
              <a:xfrm>
                <a:off x="8068529" y="6525942"/>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Dodecagon 30"/>
              <p:cNvSpPr>
                <a:spLocks noChangeAspect="1"/>
              </p:cNvSpPr>
              <p:nvPr/>
            </p:nvSpPr>
            <p:spPr>
              <a:xfrm>
                <a:off x="8079958" y="65862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Dodecagon 31"/>
              <p:cNvSpPr>
                <a:spLocks noChangeAspect="1"/>
              </p:cNvSpPr>
              <p:nvPr/>
            </p:nvSpPr>
            <p:spPr>
              <a:xfrm>
                <a:off x="7806908" y="64738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Dodecagon 32"/>
              <p:cNvSpPr>
                <a:spLocks noChangeAspect="1"/>
              </p:cNvSpPr>
              <p:nvPr/>
            </p:nvSpPr>
            <p:spPr>
              <a:xfrm>
                <a:off x="8067258" y="66516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Dodecagon 33"/>
              <p:cNvSpPr>
                <a:spLocks noChangeAspect="1"/>
              </p:cNvSpPr>
              <p:nvPr/>
            </p:nvSpPr>
            <p:spPr>
              <a:xfrm>
                <a:off x="7768808" y="65278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Dodecagon 34"/>
              <p:cNvSpPr>
                <a:spLocks noChangeAspect="1"/>
              </p:cNvSpPr>
              <p:nvPr/>
            </p:nvSpPr>
            <p:spPr>
              <a:xfrm>
                <a:off x="8035508" y="67056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Dodecagon 35"/>
              <p:cNvSpPr>
                <a:spLocks noChangeAspect="1"/>
              </p:cNvSpPr>
              <p:nvPr/>
            </p:nvSpPr>
            <p:spPr>
              <a:xfrm>
                <a:off x="7981533" y="67386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Dodecagon 36"/>
              <p:cNvSpPr>
                <a:spLocks noChangeAspect="1"/>
              </p:cNvSpPr>
              <p:nvPr/>
            </p:nvSpPr>
            <p:spPr>
              <a:xfrm>
                <a:off x="7921208" y="6749463"/>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Dodecagon 37"/>
              <p:cNvSpPr>
                <a:spLocks noChangeAspect="1"/>
              </p:cNvSpPr>
              <p:nvPr/>
            </p:nvSpPr>
            <p:spPr>
              <a:xfrm>
                <a:off x="7857708" y="67405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Dodecagon 38"/>
              <p:cNvSpPr>
                <a:spLocks noChangeAspect="1"/>
              </p:cNvSpPr>
              <p:nvPr/>
            </p:nvSpPr>
            <p:spPr>
              <a:xfrm>
                <a:off x="7803733" y="6703104"/>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Dodecagon 39"/>
              <p:cNvSpPr>
                <a:spLocks noChangeAspect="1"/>
              </p:cNvSpPr>
              <p:nvPr/>
            </p:nvSpPr>
            <p:spPr>
              <a:xfrm>
                <a:off x="7752933" y="65913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Dodecagon 40"/>
              <p:cNvSpPr>
                <a:spLocks noChangeAspect="1"/>
              </p:cNvSpPr>
              <p:nvPr/>
            </p:nvSpPr>
            <p:spPr>
              <a:xfrm>
                <a:off x="7768808" y="664849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Dodecagon 41"/>
              <p:cNvSpPr>
                <a:spLocks noChangeAspect="1"/>
              </p:cNvSpPr>
              <p:nvPr/>
            </p:nvSpPr>
            <p:spPr>
              <a:xfrm>
                <a:off x="7886283"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Dodecagon 42"/>
              <p:cNvSpPr>
                <a:spLocks noChangeAspect="1"/>
              </p:cNvSpPr>
              <p:nvPr/>
            </p:nvSpPr>
            <p:spPr>
              <a:xfrm>
                <a:off x="7952958"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p:nvSpPr>
            <p:spPr>
              <a:xfrm rot="2305559" flipH="1" flipV="1">
                <a:off x="7916243" y="6531622"/>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p:nvSpPr>
            <p:spPr>
              <a:xfrm rot="2305559" flipH="1" flipV="1">
                <a:off x="7919418" y="6635339"/>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p:nvSpPr>
            <p:spPr>
              <a:xfrm rot="2305559" flipH="1" flipV="1">
                <a:off x="7984834" y="6622301"/>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p:nvSpPr>
            <p:spPr>
              <a:xfrm rot="2305559" flipH="1" flipV="1">
                <a:off x="7861009" y="6628063"/>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p:nvSpPr>
            <p:spPr>
              <a:xfrm rot="2305559" flipH="1" flipV="1">
                <a:off x="7948196" y="66901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p:nvSpPr>
            <p:spPr>
              <a:xfrm rot="2305559" flipH="1" flipV="1">
                <a:off x="7948196" y="66897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p:nvSpPr>
            <p:spPr>
              <a:xfrm rot="2305559" flipH="1" flipV="1">
                <a:off x="7884228" y="6691174"/>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p:nvSpPr>
            <p:spPr>
              <a:xfrm rot="2305559" flipH="1" flipV="1">
                <a:off x="7884228" y="6690827"/>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2" name="Oval 51"/>
              <p:cNvSpPr>
                <a:spLocks noChangeAspect="1"/>
              </p:cNvSpPr>
              <p:nvPr/>
            </p:nvSpPr>
            <p:spPr>
              <a:xfrm rot="2305559" flipH="1" flipV="1">
                <a:off x="7826609" y="6660480"/>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Oval 52"/>
              <p:cNvSpPr>
                <a:spLocks noChangeAspect="1"/>
              </p:cNvSpPr>
              <p:nvPr/>
            </p:nvSpPr>
            <p:spPr>
              <a:xfrm rot="2305559" flipH="1" flipV="1">
                <a:off x="7826609" y="6660133"/>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4" name="Oval 53"/>
              <p:cNvSpPr>
                <a:spLocks noChangeAspect="1"/>
              </p:cNvSpPr>
              <p:nvPr/>
            </p:nvSpPr>
            <p:spPr>
              <a:xfrm rot="2305559" flipH="1" flipV="1">
                <a:off x="7806844" y="6601211"/>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Oval 54"/>
              <p:cNvSpPr>
                <a:spLocks noChangeAspect="1"/>
              </p:cNvSpPr>
              <p:nvPr/>
            </p:nvSpPr>
            <p:spPr>
              <a:xfrm rot="2305559" flipH="1" flipV="1">
                <a:off x="7806844" y="6600864"/>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6" name="Oval 55"/>
              <p:cNvSpPr>
                <a:spLocks noChangeAspect="1"/>
              </p:cNvSpPr>
              <p:nvPr/>
            </p:nvSpPr>
            <p:spPr>
              <a:xfrm rot="2305559" flipH="1" flipV="1">
                <a:off x="7822719" y="6548292"/>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Oval 56"/>
              <p:cNvSpPr>
                <a:spLocks noChangeAspect="1"/>
              </p:cNvSpPr>
              <p:nvPr/>
            </p:nvSpPr>
            <p:spPr>
              <a:xfrm rot="2305559" flipH="1" flipV="1">
                <a:off x="7822719" y="6547945"/>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8" name="Oval 57"/>
              <p:cNvSpPr>
                <a:spLocks noChangeAspect="1"/>
              </p:cNvSpPr>
              <p:nvPr/>
            </p:nvSpPr>
            <p:spPr>
              <a:xfrm rot="2305559" flipH="1" flipV="1">
                <a:off x="7859761" y="6504897"/>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Oval 58"/>
              <p:cNvSpPr>
                <a:spLocks noChangeAspect="1"/>
              </p:cNvSpPr>
              <p:nvPr/>
            </p:nvSpPr>
            <p:spPr>
              <a:xfrm rot="2305559" flipH="1" flipV="1">
                <a:off x="7859761" y="6504550"/>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0" name="Oval 59"/>
              <p:cNvSpPr>
                <a:spLocks noChangeAspect="1"/>
              </p:cNvSpPr>
              <p:nvPr/>
            </p:nvSpPr>
            <p:spPr>
              <a:xfrm rot="2305559" flipH="1" flipV="1">
                <a:off x="7916446" y="64742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1" name="Oval 60"/>
              <p:cNvSpPr>
                <a:spLocks noChangeAspect="1"/>
              </p:cNvSpPr>
              <p:nvPr/>
            </p:nvSpPr>
            <p:spPr>
              <a:xfrm rot="2305559" flipH="1" flipV="1">
                <a:off x="7916446" y="64738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2" name="Oval 61"/>
              <p:cNvSpPr>
                <a:spLocks noChangeAspect="1"/>
              </p:cNvSpPr>
              <p:nvPr/>
            </p:nvSpPr>
            <p:spPr>
              <a:xfrm rot="2305559" flipH="1" flipV="1">
                <a:off x="7981597" y="6504909"/>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3" name="Oval 62"/>
              <p:cNvSpPr>
                <a:spLocks noChangeAspect="1"/>
              </p:cNvSpPr>
              <p:nvPr/>
            </p:nvSpPr>
            <p:spPr>
              <a:xfrm rot="2305559" flipH="1" flipV="1">
                <a:off x="7981597" y="6504562"/>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4" name="Oval 63"/>
              <p:cNvSpPr>
                <a:spLocks noChangeAspect="1"/>
              </p:cNvSpPr>
              <p:nvPr/>
            </p:nvSpPr>
            <p:spPr>
              <a:xfrm rot="2305559" flipH="1" flipV="1">
                <a:off x="8007591" y="6551476"/>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5" name="Oval 64"/>
              <p:cNvSpPr>
                <a:spLocks noChangeAspect="1"/>
              </p:cNvSpPr>
              <p:nvPr/>
            </p:nvSpPr>
            <p:spPr>
              <a:xfrm rot="2305559" flipH="1" flipV="1">
                <a:off x="8007591" y="6551129"/>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6" name="Oval 65"/>
              <p:cNvSpPr>
                <a:spLocks noChangeAspect="1"/>
              </p:cNvSpPr>
              <p:nvPr/>
            </p:nvSpPr>
            <p:spPr>
              <a:xfrm rot="2305559" flipH="1" flipV="1">
                <a:off x="8006870" y="66647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7" name="Oval 66"/>
              <p:cNvSpPr>
                <a:spLocks noChangeAspect="1"/>
              </p:cNvSpPr>
              <p:nvPr/>
            </p:nvSpPr>
            <p:spPr>
              <a:xfrm rot="2305559" flipH="1" flipV="1">
                <a:off x="8006870" y="66643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8" name="Oval 67"/>
              <p:cNvSpPr>
                <a:spLocks noChangeAspect="1"/>
              </p:cNvSpPr>
              <p:nvPr/>
            </p:nvSpPr>
            <p:spPr>
              <a:xfrm rot="2305559" flipH="1" flipV="1">
                <a:off x="8030746" y="6610743"/>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9" name="Oval 68"/>
              <p:cNvSpPr>
                <a:spLocks noChangeAspect="1"/>
              </p:cNvSpPr>
              <p:nvPr/>
            </p:nvSpPr>
            <p:spPr>
              <a:xfrm rot="2305559" flipH="1" flipV="1">
                <a:off x="8030746" y="6610396"/>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C">
    <p:spTree>
      <p:nvGrpSpPr>
        <p:cNvPr id="1" name=""/>
        <p:cNvGrpSpPr/>
        <p:nvPr/>
      </p:nvGrpSpPr>
      <p:grpSpPr>
        <a:xfrm>
          <a:off x="0" y="0"/>
          <a:ext cx="0" cy="0"/>
          <a:chOff x="0" y="0"/>
          <a:chExt cx="0" cy="0"/>
        </a:xfrm>
      </p:grpSpPr>
      <p:pic>
        <p:nvPicPr>
          <p:cNvPr id="13" name="Picture 12"/>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828798"/>
          </a:xfrm>
          <a:prstGeom prst="rect">
            <a:avLst/>
          </a:prstGeom>
        </p:spPr>
      </p:pic>
      <p:pic>
        <p:nvPicPr>
          <p:cNvPr id="14" name="Picture 13"/>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flipH="1">
            <a:off x="0" y="5029202"/>
            <a:ext cx="9157371" cy="1828798"/>
          </a:xfrm>
          <a:prstGeom prst="rect">
            <a:avLst/>
          </a:prstGeom>
        </p:spPr>
      </p:pic>
      <p:sp>
        <p:nvSpPr>
          <p:cNvPr id="12" name="Title 4"/>
          <p:cNvSpPr txBox="1">
            <a:spLocks/>
          </p:cNvSpPr>
          <p:nvPr userDrawn="1"/>
        </p:nvSpPr>
        <p:spPr>
          <a:xfrm>
            <a:off x="0" y="2794000"/>
            <a:ext cx="9143999" cy="1295400"/>
          </a:xfrm>
          <a:prstGeom prst="rect">
            <a:avLst/>
          </a:prstGeom>
          <a:solidFill>
            <a:srgbClr val="F0EADC"/>
          </a:solidFill>
        </p:spPr>
        <p:txBody>
          <a:bodyPr tIns="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tx2"/>
              </a:solidFill>
              <a:effectLst/>
              <a:uLnTx/>
              <a:uFillTx/>
              <a:latin typeface="+mj-lt"/>
              <a:ea typeface="+mj-ea"/>
              <a:cs typeface="+mj-cs"/>
            </a:endParaRPr>
          </a:p>
        </p:txBody>
      </p:sp>
      <p:sp>
        <p:nvSpPr>
          <p:cNvPr id="2" name="Title 1"/>
          <p:cNvSpPr>
            <a:spLocks noGrp="1"/>
          </p:cNvSpPr>
          <p:nvPr>
            <p:ph type="title" hasCustomPrompt="1"/>
          </p:nvPr>
        </p:nvSpPr>
        <p:spPr>
          <a:xfrm>
            <a:off x="241301" y="2806700"/>
            <a:ext cx="8686800" cy="1274826"/>
          </a:xfrm>
          <a:prstGeom prst="rect">
            <a:avLst/>
          </a:prstGeom>
        </p:spPr>
        <p:txBody>
          <a:bodyPr tIns="0" anchor="ctr">
            <a:normAutofit/>
          </a:bodyPr>
          <a:lstStyle>
            <a:lvl1pPr algn="ctr">
              <a:defRPr sz="3200" b="0" cap="none">
                <a:solidFill>
                  <a:schemeClr val="tx2"/>
                </a:solidFill>
              </a:defRPr>
            </a:lvl1pPr>
          </a:lstStyle>
          <a:p>
            <a:r>
              <a:rPr lang="en-US" dirty="0" smtClean="0"/>
              <a:t>Click To Edit Title</a:t>
            </a:r>
            <a:endParaRPr lang="en-US" dirty="0"/>
          </a:p>
        </p:txBody>
      </p:sp>
      <p:cxnSp>
        <p:nvCxnSpPr>
          <p:cNvPr id="15" name="Straight Connector 14"/>
          <p:cNvCxnSpPr/>
          <p:nvPr userDrawn="1"/>
        </p:nvCxnSpPr>
        <p:spPr>
          <a:xfrm>
            <a:off x="1" y="5040312"/>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1" y="1822978"/>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nvGrpSpPr>
          <p:cNvPr id="8" name="Group 7"/>
          <p:cNvGrpSpPr/>
          <p:nvPr userDrawn="1"/>
        </p:nvGrpSpPr>
        <p:grpSpPr>
          <a:xfrm>
            <a:off x="7740233" y="6336972"/>
            <a:ext cx="1399539" cy="494594"/>
            <a:chOff x="7740233" y="6336972"/>
            <a:chExt cx="1399539" cy="494594"/>
          </a:xfrm>
        </p:grpSpPr>
        <p:sp>
          <p:nvSpPr>
            <p:cNvPr id="9" name="Rectangle 8"/>
            <p:cNvSpPr/>
            <p:nvPr/>
          </p:nvSpPr>
          <p:spPr>
            <a:xfrm>
              <a:off x="7994114" y="6336972"/>
              <a:ext cx="1136904"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b="0" dirty="0" smtClean="0">
                  <a:solidFill>
                    <a:srgbClr val="FFFFFF"/>
                  </a:solidFill>
                  <a:latin typeface="Myriad Pro"/>
                  <a:cs typeface="Myriad Pro"/>
                </a:rPr>
                <a:t>Hepatitis</a:t>
              </a:r>
              <a:endParaRPr lang="en-US" sz="1800" b="0" dirty="0">
                <a:solidFill>
                  <a:srgbClr val="FFFFFF"/>
                </a:solidFill>
                <a:latin typeface="Myriad Pro"/>
                <a:cs typeface="Myriad Pro"/>
              </a:endParaRPr>
            </a:p>
          </p:txBody>
        </p:sp>
        <p:sp>
          <p:nvSpPr>
            <p:cNvPr id="10" name="Rectangle 9"/>
            <p:cNvSpPr/>
            <p:nvPr/>
          </p:nvSpPr>
          <p:spPr>
            <a:xfrm>
              <a:off x="8102609" y="6526766"/>
              <a:ext cx="1037163"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rgbClr val="C25858"/>
                  </a:solidFill>
                  <a:latin typeface="Myriad Pro"/>
                  <a:cs typeface="Myriad Pro"/>
                </a:rPr>
                <a:t>web study</a:t>
              </a:r>
              <a:endParaRPr lang="en-US" sz="1300" dirty="0">
                <a:solidFill>
                  <a:srgbClr val="C25858"/>
                </a:solidFill>
                <a:latin typeface="Myriad Pro"/>
                <a:cs typeface="Myriad Pro"/>
              </a:endParaRPr>
            </a:p>
          </p:txBody>
        </p:sp>
        <p:grpSp>
          <p:nvGrpSpPr>
            <p:cNvPr id="11" name="Group 10"/>
            <p:cNvGrpSpPr/>
            <p:nvPr/>
          </p:nvGrpSpPr>
          <p:grpSpPr>
            <a:xfrm>
              <a:off x="7740233" y="6413546"/>
              <a:ext cx="354457" cy="350649"/>
              <a:chOff x="7752933" y="6426246"/>
              <a:chExt cx="354457" cy="350649"/>
            </a:xfrm>
          </p:grpSpPr>
          <p:sp>
            <p:nvSpPr>
              <p:cNvPr id="17" name="Dodecagon 16"/>
              <p:cNvSpPr>
                <a:spLocks noChangeAspect="1"/>
              </p:cNvSpPr>
              <p:nvPr/>
            </p:nvSpPr>
            <p:spPr>
              <a:xfrm>
                <a:off x="7921208" y="64262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 name="Dodecagon 17"/>
              <p:cNvSpPr>
                <a:spLocks noChangeAspect="1"/>
              </p:cNvSpPr>
              <p:nvPr/>
            </p:nvSpPr>
            <p:spPr>
              <a:xfrm>
                <a:off x="785770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Dodecagon 18"/>
              <p:cNvSpPr>
                <a:spLocks noChangeAspect="1"/>
              </p:cNvSpPr>
              <p:nvPr/>
            </p:nvSpPr>
            <p:spPr>
              <a:xfrm>
                <a:off x="797835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Dodecagon 19"/>
              <p:cNvSpPr>
                <a:spLocks noChangeAspect="1"/>
              </p:cNvSpPr>
              <p:nvPr/>
            </p:nvSpPr>
            <p:spPr>
              <a:xfrm>
                <a:off x="8032333" y="64719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Dodecagon 20"/>
              <p:cNvSpPr>
                <a:spLocks noChangeAspect="1"/>
              </p:cNvSpPr>
              <p:nvPr/>
            </p:nvSpPr>
            <p:spPr>
              <a:xfrm>
                <a:off x="8068529" y="6525942"/>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 name="Dodecagon 21"/>
              <p:cNvSpPr>
                <a:spLocks noChangeAspect="1"/>
              </p:cNvSpPr>
              <p:nvPr/>
            </p:nvSpPr>
            <p:spPr>
              <a:xfrm>
                <a:off x="8079958" y="65862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Dodecagon 22"/>
              <p:cNvSpPr>
                <a:spLocks noChangeAspect="1"/>
              </p:cNvSpPr>
              <p:nvPr/>
            </p:nvSpPr>
            <p:spPr>
              <a:xfrm>
                <a:off x="7806908" y="64738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Dodecagon 23"/>
              <p:cNvSpPr>
                <a:spLocks noChangeAspect="1"/>
              </p:cNvSpPr>
              <p:nvPr/>
            </p:nvSpPr>
            <p:spPr>
              <a:xfrm>
                <a:off x="8067258" y="66516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Dodecagon 24"/>
              <p:cNvSpPr>
                <a:spLocks noChangeAspect="1"/>
              </p:cNvSpPr>
              <p:nvPr/>
            </p:nvSpPr>
            <p:spPr>
              <a:xfrm>
                <a:off x="7768808" y="65278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Dodecagon 25"/>
              <p:cNvSpPr>
                <a:spLocks noChangeAspect="1"/>
              </p:cNvSpPr>
              <p:nvPr/>
            </p:nvSpPr>
            <p:spPr>
              <a:xfrm>
                <a:off x="8035508" y="67056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Dodecagon 26"/>
              <p:cNvSpPr>
                <a:spLocks noChangeAspect="1"/>
              </p:cNvSpPr>
              <p:nvPr/>
            </p:nvSpPr>
            <p:spPr>
              <a:xfrm>
                <a:off x="7981533" y="67386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Dodecagon 27"/>
              <p:cNvSpPr>
                <a:spLocks noChangeAspect="1"/>
              </p:cNvSpPr>
              <p:nvPr/>
            </p:nvSpPr>
            <p:spPr>
              <a:xfrm>
                <a:off x="7921208" y="6749463"/>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Dodecagon 28"/>
              <p:cNvSpPr>
                <a:spLocks noChangeAspect="1"/>
              </p:cNvSpPr>
              <p:nvPr/>
            </p:nvSpPr>
            <p:spPr>
              <a:xfrm>
                <a:off x="7857708" y="67405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Dodecagon 29"/>
              <p:cNvSpPr>
                <a:spLocks noChangeAspect="1"/>
              </p:cNvSpPr>
              <p:nvPr/>
            </p:nvSpPr>
            <p:spPr>
              <a:xfrm>
                <a:off x="7803733" y="6703104"/>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Dodecagon 30"/>
              <p:cNvSpPr>
                <a:spLocks noChangeAspect="1"/>
              </p:cNvSpPr>
              <p:nvPr/>
            </p:nvSpPr>
            <p:spPr>
              <a:xfrm>
                <a:off x="7752933" y="65913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Dodecagon 31"/>
              <p:cNvSpPr>
                <a:spLocks noChangeAspect="1"/>
              </p:cNvSpPr>
              <p:nvPr/>
            </p:nvSpPr>
            <p:spPr>
              <a:xfrm>
                <a:off x="7768808" y="664849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Dodecagon 32"/>
              <p:cNvSpPr>
                <a:spLocks noChangeAspect="1"/>
              </p:cNvSpPr>
              <p:nvPr/>
            </p:nvSpPr>
            <p:spPr>
              <a:xfrm>
                <a:off x="7886283"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Dodecagon 33"/>
              <p:cNvSpPr>
                <a:spLocks noChangeAspect="1"/>
              </p:cNvSpPr>
              <p:nvPr/>
            </p:nvSpPr>
            <p:spPr>
              <a:xfrm>
                <a:off x="7952958"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Oval 34"/>
              <p:cNvSpPr>
                <a:spLocks noChangeAspect="1"/>
              </p:cNvSpPr>
              <p:nvPr/>
            </p:nvSpPr>
            <p:spPr>
              <a:xfrm rot="2305559" flipH="1" flipV="1">
                <a:off x="7916243" y="6531622"/>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Oval 35"/>
              <p:cNvSpPr>
                <a:spLocks noChangeAspect="1"/>
              </p:cNvSpPr>
              <p:nvPr/>
            </p:nvSpPr>
            <p:spPr>
              <a:xfrm rot="2305559" flipH="1" flipV="1">
                <a:off x="7919418" y="6635339"/>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Oval 36"/>
              <p:cNvSpPr>
                <a:spLocks noChangeAspect="1"/>
              </p:cNvSpPr>
              <p:nvPr/>
            </p:nvSpPr>
            <p:spPr>
              <a:xfrm rot="2305559" flipH="1" flipV="1">
                <a:off x="7984834" y="6622301"/>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Oval 37"/>
              <p:cNvSpPr>
                <a:spLocks noChangeAspect="1"/>
              </p:cNvSpPr>
              <p:nvPr/>
            </p:nvSpPr>
            <p:spPr>
              <a:xfrm rot="2305559" flipH="1" flipV="1">
                <a:off x="7861009" y="6628063"/>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Oval 38"/>
              <p:cNvSpPr>
                <a:spLocks noChangeAspect="1"/>
              </p:cNvSpPr>
              <p:nvPr/>
            </p:nvSpPr>
            <p:spPr>
              <a:xfrm rot="2305559" flipH="1" flipV="1">
                <a:off x="7948196" y="66901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Oval 39"/>
              <p:cNvSpPr>
                <a:spLocks noChangeAspect="1"/>
              </p:cNvSpPr>
              <p:nvPr/>
            </p:nvSpPr>
            <p:spPr>
              <a:xfrm rot="2305559" flipH="1" flipV="1">
                <a:off x="7948196" y="66897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Oval 40"/>
              <p:cNvSpPr>
                <a:spLocks noChangeAspect="1"/>
              </p:cNvSpPr>
              <p:nvPr/>
            </p:nvSpPr>
            <p:spPr>
              <a:xfrm rot="2305559" flipH="1" flipV="1">
                <a:off x="7884228" y="6691174"/>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Oval 41"/>
              <p:cNvSpPr>
                <a:spLocks noChangeAspect="1"/>
              </p:cNvSpPr>
              <p:nvPr/>
            </p:nvSpPr>
            <p:spPr>
              <a:xfrm rot="2305559" flipH="1" flipV="1">
                <a:off x="7884228" y="6690827"/>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Oval 42"/>
              <p:cNvSpPr>
                <a:spLocks noChangeAspect="1"/>
              </p:cNvSpPr>
              <p:nvPr/>
            </p:nvSpPr>
            <p:spPr>
              <a:xfrm rot="2305559" flipH="1" flipV="1">
                <a:off x="7826609" y="6660480"/>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p:nvSpPr>
            <p:spPr>
              <a:xfrm rot="2305559" flipH="1" flipV="1">
                <a:off x="7826609" y="6660133"/>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p:nvSpPr>
            <p:spPr>
              <a:xfrm rot="2305559" flipH="1" flipV="1">
                <a:off x="7806844" y="6601211"/>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p:nvSpPr>
            <p:spPr>
              <a:xfrm rot="2305559" flipH="1" flipV="1">
                <a:off x="7806844" y="6600864"/>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p:nvSpPr>
            <p:spPr>
              <a:xfrm rot="2305559" flipH="1" flipV="1">
                <a:off x="7822719" y="6548292"/>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p:nvSpPr>
            <p:spPr>
              <a:xfrm rot="2305559" flipH="1" flipV="1">
                <a:off x="7822719" y="6547945"/>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p:nvSpPr>
            <p:spPr>
              <a:xfrm rot="2305559" flipH="1" flipV="1">
                <a:off x="7859761" y="6504897"/>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p:nvSpPr>
            <p:spPr>
              <a:xfrm rot="2305559" flipH="1" flipV="1">
                <a:off x="7859761" y="6504550"/>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p:nvSpPr>
            <p:spPr>
              <a:xfrm rot="2305559" flipH="1" flipV="1">
                <a:off x="7916446" y="64742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2" name="Oval 51"/>
              <p:cNvSpPr>
                <a:spLocks noChangeAspect="1"/>
              </p:cNvSpPr>
              <p:nvPr/>
            </p:nvSpPr>
            <p:spPr>
              <a:xfrm rot="2305559" flipH="1" flipV="1">
                <a:off x="7916446" y="64738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Oval 52"/>
              <p:cNvSpPr>
                <a:spLocks noChangeAspect="1"/>
              </p:cNvSpPr>
              <p:nvPr/>
            </p:nvSpPr>
            <p:spPr>
              <a:xfrm rot="2305559" flipH="1" flipV="1">
                <a:off x="7981597" y="6504909"/>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4" name="Oval 53"/>
              <p:cNvSpPr>
                <a:spLocks noChangeAspect="1"/>
              </p:cNvSpPr>
              <p:nvPr/>
            </p:nvSpPr>
            <p:spPr>
              <a:xfrm rot="2305559" flipH="1" flipV="1">
                <a:off x="7981597" y="6504562"/>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Oval 54"/>
              <p:cNvSpPr>
                <a:spLocks noChangeAspect="1"/>
              </p:cNvSpPr>
              <p:nvPr/>
            </p:nvSpPr>
            <p:spPr>
              <a:xfrm rot="2305559" flipH="1" flipV="1">
                <a:off x="8007591" y="6551476"/>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6" name="Oval 55"/>
              <p:cNvSpPr>
                <a:spLocks noChangeAspect="1"/>
              </p:cNvSpPr>
              <p:nvPr/>
            </p:nvSpPr>
            <p:spPr>
              <a:xfrm rot="2305559" flipH="1" flipV="1">
                <a:off x="8007591" y="6551129"/>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Oval 56"/>
              <p:cNvSpPr>
                <a:spLocks noChangeAspect="1"/>
              </p:cNvSpPr>
              <p:nvPr/>
            </p:nvSpPr>
            <p:spPr>
              <a:xfrm rot="2305559" flipH="1" flipV="1">
                <a:off x="8006870" y="66647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8" name="Oval 57"/>
              <p:cNvSpPr>
                <a:spLocks noChangeAspect="1"/>
              </p:cNvSpPr>
              <p:nvPr/>
            </p:nvSpPr>
            <p:spPr>
              <a:xfrm rot="2305559" flipH="1" flipV="1">
                <a:off x="8006870" y="66643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Oval 58"/>
              <p:cNvSpPr>
                <a:spLocks noChangeAspect="1"/>
              </p:cNvSpPr>
              <p:nvPr/>
            </p:nvSpPr>
            <p:spPr>
              <a:xfrm rot="2305559" flipH="1" flipV="1">
                <a:off x="8030746" y="6610743"/>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0" name="Oval 59"/>
              <p:cNvSpPr>
                <a:spLocks noChangeAspect="1"/>
              </p:cNvSpPr>
              <p:nvPr/>
            </p:nvSpPr>
            <p:spPr>
              <a:xfrm rot="2305559" flipH="1" flipV="1">
                <a:off x="8030746" y="6610396"/>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224487319"/>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Divider D">
    <p:spTree>
      <p:nvGrpSpPr>
        <p:cNvPr id="1" name=""/>
        <p:cNvGrpSpPr/>
        <p:nvPr/>
      </p:nvGrpSpPr>
      <p:grpSpPr>
        <a:xfrm>
          <a:off x="0" y="0"/>
          <a:ext cx="0" cy="0"/>
          <a:chOff x="0" y="0"/>
          <a:chExt cx="0" cy="0"/>
        </a:xfrm>
      </p:grpSpPr>
      <p:pic>
        <p:nvPicPr>
          <p:cNvPr id="13" name="Picture 12"/>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828798"/>
          </a:xfrm>
          <a:prstGeom prst="rect">
            <a:avLst/>
          </a:prstGeom>
        </p:spPr>
      </p:pic>
      <p:pic>
        <p:nvPicPr>
          <p:cNvPr id="14" name="Picture 13"/>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flipH="1">
            <a:off x="0" y="5029202"/>
            <a:ext cx="9157371" cy="1828798"/>
          </a:xfrm>
          <a:prstGeom prst="rect">
            <a:avLst/>
          </a:prstGeom>
        </p:spPr>
      </p:pic>
      <p:sp>
        <p:nvSpPr>
          <p:cNvPr id="12" name="Title 4"/>
          <p:cNvSpPr txBox="1">
            <a:spLocks/>
          </p:cNvSpPr>
          <p:nvPr userDrawn="1"/>
        </p:nvSpPr>
        <p:spPr>
          <a:xfrm>
            <a:off x="0" y="1828800"/>
            <a:ext cx="9143999" cy="3200400"/>
          </a:xfrm>
          <a:prstGeom prst="rect">
            <a:avLst/>
          </a:prstGeom>
          <a:solidFill>
            <a:srgbClr val="F0EADC"/>
          </a:solidFill>
        </p:spPr>
        <p:txBody>
          <a:bodyPr tIns="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tx2"/>
              </a:solidFill>
              <a:effectLst/>
              <a:uLnTx/>
              <a:uFillTx/>
              <a:latin typeface="+mj-lt"/>
              <a:ea typeface="+mj-ea"/>
              <a:cs typeface="+mj-cs"/>
            </a:endParaRPr>
          </a:p>
        </p:txBody>
      </p:sp>
      <p:sp>
        <p:nvSpPr>
          <p:cNvPr id="2" name="Title 1"/>
          <p:cNvSpPr>
            <a:spLocks noGrp="1"/>
          </p:cNvSpPr>
          <p:nvPr>
            <p:ph type="title" hasCustomPrompt="1"/>
          </p:nvPr>
        </p:nvSpPr>
        <p:spPr>
          <a:xfrm>
            <a:off x="241301" y="2705100"/>
            <a:ext cx="8686800" cy="1457706"/>
          </a:xfrm>
          <a:prstGeom prst="rect">
            <a:avLst/>
          </a:prstGeom>
        </p:spPr>
        <p:txBody>
          <a:bodyPr tIns="0" anchor="ctr">
            <a:normAutofit/>
          </a:bodyPr>
          <a:lstStyle>
            <a:lvl1pPr algn="ctr">
              <a:lnSpc>
                <a:spcPts val="3600"/>
              </a:lnSpc>
              <a:spcBef>
                <a:spcPts val="800"/>
              </a:spcBef>
              <a:defRPr sz="3200" b="0" cap="none">
                <a:solidFill>
                  <a:schemeClr val="tx2"/>
                </a:solidFill>
              </a:defRPr>
            </a:lvl1pPr>
          </a:lstStyle>
          <a:p>
            <a:r>
              <a:rPr lang="en-US" dirty="0" smtClean="0"/>
              <a:t>Click To Edit Title</a:t>
            </a:r>
            <a:endParaRPr lang="en-US" dirty="0"/>
          </a:p>
        </p:txBody>
      </p:sp>
      <p:cxnSp>
        <p:nvCxnSpPr>
          <p:cNvPr id="15" name="Straight Connector 14"/>
          <p:cNvCxnSpPr/>
          <p:nvPr userDrawn="1"/>
        </p:nvCxnSpPr>
        <p:spPr>
          <a:xfrm>
            <a:off x="1" y="5040312"/>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1" y="1822978"/>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nvGrpSpPr>
          <p:cNvPr id="8" name="Group 7"/>
          <p:cNvGrpSpPr/>
          <p:nvPr userDrawn="1"/>
        </p:nvGrpSpPr>
        <p:grpSpPr>
          <a:xfrm>
            <a:off x="7740233" y="6336972"/>
            <a:ext cx="1399539" cy="494594"/>
            <a:chOff x="7740233" y="6336972"/>
            <a:chExt cx="1399539" cy="494594"/>
          </a:xfrm>
        </p:grpSpPr>
        <p:sp>
          <p:nvSpPr>
            <p:cNvPr id="9" name="Rectangle 8"/>
            <p:cNvSpPr/>
            <p:nvPr/>
          </p:nvSpPr>
          <p:spPr>
            <a:xfrm>
              <a:off x="7994114" y="6336972"/>
              <a:ext cx="1136904"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b="0" dirty="0" smtClean="0">
                  <a:solidFill>
                    <a:srgbClr val="FFFFFF"/>
                  </a:solidFill>
                  <a:latin typeface="Myriad Pro"/>
                  <a:cs typeface="Myriad Pro"/>
                </a:rPr>
                <a:t>Hepatitis</a:t>
              </a:r>
              <a:endParaRPr lang="en-US" sz="1800" b="0" dirty="0">
                <a:solidFill>
                  <a:srgbClr val="FFFFFF"/>
                </a:solidFill>
                <a:latin typeface="Myriad Pro"/>
                <a:cs typeface="Myriad Pro"/>
              </a:endParaRPr>
            </a:p>
          </p:txBody>
        </p:sp>
        <p:sp>
          <p:nvSpPr>
            <p:cNvPr id="10" name="Rectangle 9"/>
            <p:cNvSpPr/>
            <p:nvPr/>
          </p:nvSpPr>
          <p:spPr>
            <a:xfrm>
              <a:off x="8102609" y="6526766"/>
              <a:ext cx="1037163"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rgbClr val="C25858"/>
                  </a:solidFill>
                  <a:latin typeface="Myriad Pro"/>
                  <a:cs typeface="Myriad Pro"/>
                </a:rPr>
                <a:t>web study</a:t>
              </a:r>
              <a:endParaRPr lang="en-US" sz="1300" dirty="0">
                <a:solidFill>
                  <a:srgbClr val="C25858"/>
                </a:solidFill>
                <a:latin typeface="Myriad Pro"/>
                <a:cs typeface="Myriad Pro"/>
              </a:endParaRPr>
            </a:p>
          </p:txBody>
        </p:sp>
        <p:grpSp>
          <p:nvGrpSpPr>
            <p:cNvPr id="11" name="Group 10"/>
            <p:cNvGrpSpPr/>
            <p:nvPr/>
          </p:nvGrpSpPr>
          <p:grpSpPr>
            <a:xfrm>
              <a:off x="7740233" y="6413546"/>
              <a:ext cx="354457" cy="350649"/>
              <a:chOff x="7752933" y="6426246"/>
              <a:chExt cx="354457" cy="350649"/>
            </a:xfrm>
          </p:grpSpPr>
          <p:sp>
            <p:nvSpPr>
              <p:cNvPr id="17" name="Dodecagon 16"/>
              <p:cNvSpPr>
                <a:spLocks noChangeAspect="1"/>
              </p:cNvSpPr>
              <p:nvPr/>
            </p:nvSpPr>
            <p:spPr>
              <a:xfrm>
                <a:off x="7921208" y="64262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 name="Dodecagon 17"/>
              <p:cNvSpPr>
                <a:spLocks noChangeAspect="1"/>
              </p:cNvSpPr>
              <p:nvPr/>
            </p:nvSpPr>
            <p:spPr>
              <a:xfrm>
                <a:off x="785770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Dodecagon 18"/>
              <p:cNvSpPr>
                <a:spLocks noChangeAspect="1"/>
              </p:cNvSpPr>
              <p:nvPr/>
            </p:nvSpPr>
            <p:spPr>
              <a:xfrm>
                <a:off x="797835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Dodecagon 19"/>
              <p:cNvSpPr>
                <a:spLocks noChangeAspect="1"/>
              </p:cNvSpPr>
              <p:nvPr/>
            </p:nvSpPr>
            <p:spPr>
              <a:xfrm>
                <a:off x="8032333" y="64719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Dodecagon 20"/>
              <p:cNvSpPr>
                <a:spLocks noChangeAspect="1"/>
              </p:cNvSpPr>
              <p:nvPr/>
            </p:nvSpPr>
            <p:spPr>
              <a:xfrm>
                <a:off x="8068529" y="6525942"/>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 name="Dodecagon 21"/>
              <p:cNvSpPr>
                <a:spLocks noChangeAspect="1"/>
              </p:cNvSpPr>
              <p:nvPr/>
            </p:nvSpPr>
            <p:spPr>
              <a:xfrm>
                <a:off x="8079958" y="65862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Dodecagon 22"/>
              <p:cNvSpPr>
                <a:spLocks noChangeAspect="1"/>
              </p:cNvSpPr>
              <p:nvPr/>
            </p:nvSpPr>
            <p:spPr>
              <a:xfrm>
                <a:off x="7806908" y="64738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Dodecagon 23"/>
              <p:cNvSpPr>
                <a:spLocks noChangeAspect="1"/>
              </p:cNvSpPr>
              <p:nvPr/>
            </p:nvSpPr>
            <p:spPr>
              <a:xfrm>
                <a:off x="8067258" y="66516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Dodecagon 24"/>
              <p:cNvSpPr>
                <a:spLocks noChangeAspect="1"/>
              </p:cNvSpPr>
              <p:nvPr/>
            </p:nvSpPr>
            <p:spPr>
              <a:xfrm>
                <a:off x="7768808" y="65278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Dodecagon 25"/>
              <p:cNvSpPr>
                <a:spLocks noChangeAspect="1"/>
              </p:cNvSpPr>
              <p:nvPr/>
            </p:nvSpPr>
            <p:spPr>
              <a:xfrm>
                <a:off x="8035508" y="67056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Dodecagon 26"/>
              <p:cNvSpPr>
                <a:spLocks noChangeAspect="1"/>
              </p:cNvSpPr>
              <p:nvPr/>
            </p:nvSpPr>
            <p:spPr>
              <a:xfrm>
                <a:off x="7981533" y="67386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Dodecagon 27"/>
              <p:cNvSpPr>
                <a:spLocks noChangeAspect="1"/>
              </p:cNvSpPr>
              <p:nvPr/>
            </p:nvSpPr>
            <p:spPr>
              <a:xfrm>
                <a:off x="7921208" y="6749463"/>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Dodecagon 28"/>
              <p:cNvSpPr>
                <a:spLocks noChangeAspect="1"/>
              </p:cNvSpPr>
              <p:nvPr/>
            </p:nvSpPr>
            <p:spPr>
              <a:xfrm>
                <a:off x="7857708" y="67405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Dodecagon 29"/>
              <p:cNvSpPr>
                <a:spLocks noChangeAspect="1"/>
              </p:cNvSpPr>
              <p:nvPr/>
            </p:nvSpPr>
            <p:spPr>
              <a:xfrm>
                <a:off x="7803733" y="6703104"/>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Dodecagon 30"/>
              <p:cNvSpPr>
                <a:spLocks noChangeAspect="1"/>
              </p:cNvSpPr>
              <p:nvPr/>
            </p:nvSpPr>
            <p:spPr>
              <a:xfrm>
                <a:off x="7752933" y="65913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Dodecagon 31"/>
              <p:cNvSpPr>
                <a:spLocks noChangeAspect="1"/>
              </p:cNvSpPr>
              <p:nvPr/>
            </p:nvSpPr>
            <p:spPr>
              <a:xfrm>
                <a:off x="7768808" y="664849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Dodecagon 32"/>
              <p:cNvSpPr>
                <a:spLocks noChangeAspect="1"/>
              </p:cNvSpPr>
              <p:nvPr/>
            </p:nvSpPr>
            <p:spPr>
              <a:xfrm>
                <a:off x="7886283"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Dodecagon 33"/>
              <p:cNvSpPr>
                <a:spLocks noChangeAspect="1"/>
              </p:cNvSpPr>
              <p:nvPr/>
            </p:nvSpPr>
            <p:spPr>
              <a:xfrm>
                <a:off x="7952958"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Oval 34"/>
              <p:cNvSpPr>
                <a:spLocks noChangeAspect="1"/>
              </p:cNvSpPr>
              <p:nvPr/>
            </p:nvSpPr>
            <p:spPr>
              <a:xfrm rot="2305559" flipH="1" flipV="1">
                <a:off x="7916243" y="6531622"/>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Oval 35"/>
              <p:cNvSpPr>
                <a:spLocks noChangeAspect="1"/>
              </p:cNvSpPr>
              <p:nvPr/>
            </p:nvSpPr>
            <p:spPr>
              <a:xfrm rot="2305559" flipH="1" flipV="1">
                <a:off x="7919418" y="6635339"/>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Oval 36"/>
              <p:cNvSpPr>
                <a:spLocks noChangeAspect="1"/>
              </p:cNvSpPr>
              <p:nvPr/>
            </p:nvSpPr>
            <p:spPr>
              <a:xfrm rot="2305559" flipH="1" flipV="1">
                <a:off x="7984834" y="6622301"/>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Oval 37"/>
              <p:cNvSpPr>
                <a:spLocks noChangeAspect="1"/>
              </p:cNvSpPr>
              <p:nvPr/>
            </p:nvSpPr>
            <p:spPr>
              <a:xfrm rot="2305559" flipH="1" flipV="1">
                <a:off x="7861009" y="6628063"/>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Oval 38"/>
              <p:cNvSpPr>
                <a:spLocks noChangeAspect="1"/>
              </p:cNvSpPr>
              <p:nvPr/>
            </p:nvSpPr>
            <p:spPr>
              <a:xfrm rot="2305559" flipH="1" flipV="1">
                <a:off x="7948196" y="66901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Oval 39"/>
              <p:cNvSpPr>
                <a:spLocks noChangeAspect="1"/>
              </p:cNvSpPr>
              <p:nvPr/>
            </p:nvSpPr>
            <p:spPr>
              <a:xfrm rot="2305559" flipH="1" flipV="1">
                <a:off x="7948196" y="66897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Oval 40"/>
              <p:cNvSpPr>
                <a:spLocks noChangeAspect="1"/>
              </p:cNvSpPr>
              <p:nvPr/>
            </p:nvSpPr>
            <p:spPr>
              <a:xfrm rot="2305559" flipH="1" flipV="1">
                <a:off x="7884228" y="6691174"/>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Oval 41"/>
              <p:cNvSpPr>
                <a:spLocks noChangeAspect="1"/>
              </p:cNvSpPr>
              <p:nvPr/>
            </p:nvSpPr>
            <p:spPr>
              <a:xfrm rot="2305559" flipH="1" flipV="1">
                <a:off x="7884228" y="6690827"/>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Oval 42"/>
              <p:cNvSpPr>
                <a:spLocks noChangeAspect="1"/>
              </p:cNvSpPr>
              <p:nvPr/>
            </p:nvSpPr>
            <p:spPr>
              <a:xfrm rot="2305559" flipH="1" flipV="1">
                <a:off x="7826609" y="6660480"/>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p:nvSpPr>
            <p:spPr>
              <a:xfrm rot="2305559" flipH="1" flipV="1">
                <a:off x="7826609" y="6660133"/>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p:nvSpPr>
            <p:spPr>
              <a:xfrm rot="2305559" flipH="1" flipV="1">
                <a:off x="7806844" y="6601211"/>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p:nvSpPr>
            <p:spPr>
              <a:xfrm rot="2305559" flipH="1" flipV="1">
                <a:off x="7806844" y="6600864"/>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p:nvSpPr>
            <p:spPr>
              <a:xfrm rot="2305559" flipH="1" flipV="1">
                <a:off x="7822719" y="6548292"/>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p:nvSpPr>
            <p:spPr>
              <a:xfrm rot="2305559" flipH="1" flipV="1">
                <a:off x="7822719" y="6547945"/>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p:nvSpPr>
            <p:spPr>
              <a:xfrm rot="2305559" flipH="1" flipV="1">
                <a:off x="7859761" y="6504897"/>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p:nvSpPr>
            <p:spPr>
              <a:xfrm rot="2305559" flipH="1" flipV="1">
                <a:off x="7859761" y="6504550"/>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p:nvSpPr>
            <p:spPr>
              <a:xfrm rot="2305559" flipH="1" flipV="1">
                <a:off x="7916446" y="64742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2" name="Oval 51"/>
              <p:cNvSpPr>
                <a:spLocks noChangeAspect="1"/>
              </p:cNvSpPr>
              <p:nvPr/>
            </p:nvSpPr>
            <p:spPr>
              <a:xfrm rot="2305559" flipH="1" flipV="1">
                <a:off x="7916446" y="64738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Oval 52"/>
              <p:cNvSpPr>
                <a:spLocks noChangeAspect="1"/>
              </p:cNvSpPr>
              <p:nvPr/>
            </p:nvSpPr>
            <p:spPr>
              <a:xfrm rot="2305559" flipH="1" flipV="1">
                <a:off x="7981597" y="6504909"/>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4" name="Oval 53"/>
              <p:cNvSpPr>
                <a:spLocks noChangeAspect="1"/>
              </p:cNvSpPr>
              <p:nvPr/>
            </p:nvSpPr>
            <p:spPr>
              <a:xfrm rot="2305559" flipH="1" flipV="1">
                <a:off x="7981597" y="6504562"/>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Oval 54"/>
              <p:cNvSpPr>
                <a:spLocks noChangeAspect="1"/>
              </p:cNvSpPr>
              <p:nvPr/>
            </p:nvSpPr>
            <p:spPr>
              <a:xfrm rot="2305559" flipH="1" flipV="1">
                <a:off x="8007591" y="6551476"/>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6" name="Oval 55"/>
              <p:cNvSpPr>
                <a:spLocks noChangeAspect="1"/>
              </p:cNvSpPr>
              <p:nvPr/>
            </p:nvSpPr>
            <p:spPr>
              <a:xfrm rot="2305559" flipH="1" flipV="1">
                <a:off x="8007591" y="6551129"/>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Oval 56"/>
              <p:cNvSpPr>
                <a:spLocks noChangeAspect="1"/>
              </p:cNvSpPr>
              <p:nvPr/>
            </p:nvSpPr>
            <p:spPr>
              <a:xfrm rot="2305559" flipH="1" flipV="1">
                <a:off x="8006870" y="66647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8" name="Oval 57"/>
              <p:cNvSpPr>
                <a:spLocks noChangeAspect="1"/>
              </p:cNvSpPr>
              <p:nvPr/>
            </p:nvSpPr>
            <p:spPr>
              <a:xfrm rot="2305559" flipH="1" flipV="1">
                <a:off x="8006870" y="66643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Oval 58"/>
              <p:cNvSpPr>
                <a:spLocks noChangeAspect="1"/>
              </p:cNvSpPr>
              <p:nvPr/>
            </p:nvSpPr>
            <p:spPr>
              <a:xfrm rot="2305559" flipH="1" flipV="1">
                <a:off x="8030746" y="6610743"/>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0" name="Oval 59"/>
              <p:cNvSpPr>
                <a:spLocks noChangeAspect="1"/>
              </p:cNvSpPr>
              <p:nvPr/>
            </p:nvSpPr>
            <p:spPr>
              <a:xfrm rot="2305559" flipH="1" flipV="1">
                <a:off x="8030746" y="6610396"/>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
        <p:nvSpPr>
          <p:cNvPr id="64"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65" name="Title 1"/>
          <p:cNvSpPr txBox="1">
            <a:spLocks/>
          </p:cNvSpPr>
          <p:nvPr userDrawn="1"/>
        </p:nvSpPr>
        <p:spPr>
          <a:xfrm>
            <a:off x="228600" y="-4763"/>
            <a:ext cx="8610600" cy="309563"/>
          </a:xfrm>
          <a:prstGeom prst="rect">
            <a:avLst/>
          </a:prstGeom>
        </p:spPr>
        <p:txBody>
          <a:bodyPr tIns="0" anchor="ctr">
            <a:noAutofit/>
          </a:bodyPr>
          <a:lstStyle>
            <a:lvl1pPr algn="ctr" defTabSz="914400" rtl="0" eaLnBrk="1" latinLnBrk="0" hangingPunct="1">
              <a:spcBef>
                <a:spcPct val="0"/>
              </a:spcBef>
              <a:buNone/>
              <a:defRPr sz="3200" b="0" kern="1200" cap="none">
                <a:solidFill>
                  <a:schemeClr val="tx2"/>
                </a:solidFill>
                <a:latin typeface="+mj-lt"/>
                <a:ea typeface="+mj-ea"/>
                <a:cs typeface="+mj-cs"/>
              </a:defRPr>
            </a:lvl1pPr>
          </a:lstStyle>
          <a:p>
            <a:pPr algn="l"/>
            <a:endParaRPr lang="en-US" sz="1600" dirty="0">
              <a:solidFill>
                <a:srgbClr val="D3E5FF"/>
              </a:solidFill>
            </a:endParaRPr>
          </a:p>
        </p:txBody>
      </p:sp>
      <p:sp>
        <p:nvSpPr>
          <p:cNvPr id="66" name="Text Placeholder 2"/>
          <p:cNvSpPr>
            <a:spLocks noGrp="1"/>
          </p:cNvSpPr>
          <p:nvPr>
            <p:ph type="body" idx="1" hasCustomPrompt="1"/>
          </p:nvPr>
        </p:nvSpPr>
        <p:spPr>
          <a:xfrm>
            <a:off x="0" y="-9525"/>
            <a:ext cx="8839200" cy="304800"/>
          </a:xfrm>
          <a:prstGeom prst="rect">
            <a:avLst/>
          </a:prstGeom>
        </p:spPr>
        <p:txBody>
          <a:bodyPr lIns="274320" anchor="b">
            <a:normAutofit/>
          </a:bodyPr>
          <a:lstStyle>
            <a:lvl1pPr marL="0" indent="0">
              <a:buNone/>
              <a:defRPr sz="1200" b="0" baseline="0">
                <a:solidFill>
                  <a:srgbClr val="D3E5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ADD SECTION TOPIC (OPTIONAL)</a:t>
            </a:r>
          </a:p>
        </p:txBody>
      </p:sp>
    </p:spTree>
    <p:extLst>
      <p:ext uri="{BB962C8B-B14F-4D97-AF65-F5344CB8AC3E}">
        <p14:creationId xmlns:p14="http://schemas.microsoft.com/office/powerpoint/2010/main" val="1444224999"/>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ection Divider D">
    <p:spTree>
      <p:nvGrpSpPr>
        <p:cNvPr id="1" name=""/>
        <p:cNvGrpSpPr/>
        <p:nvPr/>
      </p:nvGrpSpPr>
      <p:grpSpPr>
        <a:xfrm>
          <a:off x="0" y="0"/>
          <a:ext cx="0" cy="0"/>
          <a:chOff x="0" y="0"/>
          <a:chExt cx="0" cy="0"/>
        </a:xfrm>
      </p:grpSpPr>
      <p:pic>
        <p:nvPicPr>
          <p:cNvPr id="13" name="Picture 12"/>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828798"/>
          </a:xfrm>
          <a:prstGeom prst="rect">
            <a:avLst/>
          </a:prstGeom>
        </p:spPr>
      </p:pic>
      <p:pic>
        <p:nvPicPr>
          <p:cNvPr id="14" name="Picture 13"/>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flipH="1">
            <a:off x="0" y="5029202"/>
            <a:ext cx="9157371" cy="1828798"/>
          </a:xfrm>
          <a:prstGeom prst="rect">
            <a:avLst/>
          </a:prstGeom>
        </p:spPr>
      </p:pic>
      <p:sp>
        <p:nvSpPr>
          <p:cNvPr id="12" name="Title 4"/>
          <p:cNvSpPr txBox="1">
            <a:spLocks/>
          </p:cNvSpPr>
          <p:nvPr userDrawn="1"/>
        </p:nvSpPr>
        <p:spPr>
          <a:xfrm>
            <a:off x="0" y="1828800"/>
            <a:ext cx="9143999" cy="3200400"/>
          </a:xfrm>
          <a:prstGeom prst="rect">
            <a:avLst/>
          </a:prstGeom>
          <a:solidFill>
            <a:srgbClr val="F0EADC"/>
          </a:solidFill>
        </p:spPr>
        <p:txBody>
          <a:bodyPr tIns="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tx2"/>
              </a:solidFill>
              <a:effectLst/>
              <a:uLnTx/>
              <a:uFillTx/>
              <a:latin typeface="+mj-lt"/>
              <a:ea typeface="+mj-ea"/>
              <a:cs typeface="+mj-cs"/>
            </a:endParaRPr>
          </a:p>
        </p:txBody>
      </p:sp>
      <p:sp>
        <p:nvSpPr>
          <p:cNvPr id="2" name="Title 1"/>
          <p:cNvSpPr>
            <a:spLocks noGrp="1"/>
          </p:cNvSpPr>
          <p:nvPr>
            <p:ph type="title" hasCustomPrompt="1"/>
          </p:nvPr>
        </p:nvSpPr>
        <p:spPr>
          <a:xfrm>
            <a:off x="241301" y="2705100"/>
            <a:ext cx="8686800" cy="1640586"/>
          </a:xfrm>
          <a:prstGeom prst="rect">
            <a:avLst/>
          </a:prstGeom>
        </p:spPr>
        <p:txBody>
          <a:bodyPr tIns="0" anchor="ctr">
            <a:normAutofit/>
          </a:bodyPr>
          <a:lstStyle>
            <a:lvl1pPr algn="ctr">
              <a:lnSpc>
                <a:spcPts val="2800"/>
              </a:lnSpc>
              <a:spcBef>
                <a:spcPts val="1800"/>
              </a:spcBef>
              <a:defRPr sz="3200" b="0" cap="none">
                <a:solidFill>
                  <a:schemeClr val="tx2"/>
                </a:solidFill>
              </a:defRPr>
            </a:lvl1pPr>
          </a:lstStyle>
          <a:p>
            <a:r>
              <a:rPr lang="en-US" dirty="0" smtClean="0"/>
              <a:t>Two-Line Title</a:t>
            </a:r>
            <a:endParaRPr lang="en-US" dirty="0"/>
          </a:p>
        </p:txBody>
      </p:sp>
      <p:cxnSp>
        <p:nvCxnSpPr>
          <p:cNvPr id="15" name="Straight Connector 14"/>
          <p:cNvCxnSpPr/>
          <p:nvPr userDrawn="1"/>
        </p:nvCxnSpPr>
        <p:spPr>
          <a:xfrm>
            <a:off x="1" y="5040312"/>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1" y="1822978"/>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nvGrpSpPr>
          <p:cNvPr id="8" name="Group 7"/>
          <p:cNvGrpSpPr/>
          <p:nvPr userDrawn="1"/>
        </p:nvGrpSpPr>
        <p:grpSpPr>
          <a:xfrm>
            <a:off x="7740233" y="6336972"/>
            <a:ext cx="1399539" cy="494594"/>
            <a:chOff x="7740233" y="6336972"/>
            <a:chExt cx="1399539" cy="494594"/>
          </a:xfrm>
        </p:grpSpPr>
        <p:sp>
          <p:nvSpPr>
            <p:cNvPr id="9" name="Rectangle 8"/>
            <p:cNvSpPr/>
            <p:nvPr/>
          </p:nvSpPr>
          <p:spPr>
            <a:xfrm>
              <a:off x="7994114" y="6336972"/>
              <a:ext cx="1136904"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b="0" dirty="0" smtClean="0">
                  <a:solidFill>
                    <a:srgbClr val="FFFFFF"/>
                  </a:solidFill>
                  <a:latin typeface="Myriad Pro"/>
                  <a:cs typeface="Myriad Pro"/>
                </a:rPr>
                <a:t>Hepatitis</a:t>
              </a:r>
              <a:endParaRPr lang="en-US" sz="1800" b="0" dirty="0">
                <a:solidFill>
                  <a:srgbClr val="FFFFFF"/>
                </a:solidFill>
                <a:latin typeface="Myriad Pro"/>
                <a:cs typeface="Myriad Pro"/>
              </a:endParaRPr>
            </a:p>
          </p:txBody>
        </p:sp>
        <p:sp>
          <p:nvSpPr>
            <p:cNvPr id="10" name="Rectangle 9"/>
            <p:cNvSpPr/>
            <p:nvPr/>
          </p:nvSpPr>
          <p:spPr>
            <a:xfrm>
              <a:off x="8102609" y="6526766"/>
              <a:ext cx="1037163"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rgbClr val="C25858"/>
                  </a:solidFill>
                  <a:latin typeface="Myriad Pro"/>
                  <a:cs typeface="Myriad Pro"/>
                </a:rPr>
                <a:t>web study</a:t>
              </a:r>
              <a:endParaRPr lang="en-US" sz="1300" dirty="0">
                <a:solidFill>
                  <a:srgbClr val="C25858"/>
                </a:solidFill>
                <a:latin typeface="Myriad Pro"/>
                <a:cs typeface="Myriad Pro"/>
              </a:endParaRPr>
            </a:p>
          </p:txBody>
        </p:sp>
        <p:grpSp>
          <p:nvGrpSpPr>
            <p:cNvPr id="11" name="Group 10"/>
            <p:cNvGrpSpPr/>
            <p:nvPr/>
          </p:nvGrpSpPr>
          <p:grpSpPr>
            <a:xfrm>
              <a:off x="7740233" y="6413546"/>
              <a:ext cx="354457" cy="350649"/>
              <a:chOff x="7752933" y="6426246"/>
              <a:chExt cx="354457" cy="350649"/>
            </a:xfrm>
          </p:grpSpPr>
          <p:sp>
            <p:nvSpPr>
              <p:cNvPr id="17" name="Dodecagon 16"/>
              <p:cNvSpPr>
                <a:spLocks noChangeAspect="1"/>
              </p:cNvSpPr>
              <p:nvPr/>
            </p:nvSpPr>
            <p:spPr>
              <a:xfrm>
                <a:off x="7921208" y="64262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 name="Dodecagon 17"/>
              <p:cNvSpPr>
                <a:spLocks noChangeAspect="1"/>
              </p:cNvSpPr>
              <p:nvPr/>
            </p:nvSpPr>
            <p:spPr>
              <a:xfrm>
                <a:off x="785770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Dodecagon 18"/>
              <p:cNvSpPr>
                <a:spLocks noChangeAspect="1"/>
              </p:cNvSpPr>
              <p:nvPr/>
            </p:nvSpPr>
            <p:spPr>
              <a:xfrm>
                <a:off x="797835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Dodecagon 19"/>
              <p:cNvSpPr>
                <a:spLocks noChangeAspect="1"/>
              </p:cNvSpPr>
              <p:nvPr/>
            </p:nvSpPr>
            <p:spPr>
              <a:xfrm>
                <a:off x="8032333" y="64719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Dodecagon 20"/>
              <p:cNvSpPr>
                <a:spLocks noChangeAspect="1"/>
              </p:cNvSpPr>
              <p:nvPr/>
            </p:nvSpPr>
            <p:spPr>
              <a:xfrm>
                <a:off x="8068529" y="6525942"/>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 name="Dodecagon 21"/>
              <p:cNvSpPr>
                <a:spLocks noChangeAspect="1"/>
              </p:cNvSpPr>
              <p:nvPr/>
            </p:nvSpPr>
            <p:spPr>
              <a:xfrm>
                <a:off x="8079958" y="65862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Dodecagon 22"/>
              <p:cNvSpPr>
                <a:spLocks noChangeAspect="1"/>
              </p:cNvSpPr>
              <p:nvPr/>
            </p:nvSpPr>
            <p:spPr>
              <a:xfrm>
                <a:off x="7806908" y="64738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Dodecagon 23"/>
              <p:cNvSpPr>
                <a:spLocks noChangeAspect="1"/>
              </p:cNvSpPr>
              <p:nvPr/>
            </p:nvSpPr>
            <p:spPr>
              <a:xfrm>
                <a:off x="8067258" y="66516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Dodecagon 24"/>
              <p:cNvSpPr>
                <a:spLocks noChangeAspect="1"/>
              </p:cNvSpPr>
              <p:nvPr/>
            </p:nvSpPr>
            <p:spPr>
              <a:xfrm>
                <a:off x="7768808" y="65278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Dodecagon 25"/>
              <p:cNvSpPr>
                <a:spLocks noChangeAspect="1"/>
              </p:cNvSpPr>
              <p:nvPr/>
            </p:nvSpPr>
            <p:spPr>
              <a:xfrm>
                <a:off x="8035508" y="67056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Dodecagon 26"/>
              <p:cNvSpPr>
                <a:spLocks noChangeAspect="1"/>
              </p:cNvSpPr>
              <p:nvPr/>
            </p:nvSpPr>
            <p:spPr>
              <a:xfrm>
                <a:off x="7981533" y="67386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Dodecagon 27"/>
              <p:cNvSpPr>
                <a:spLocks noChangeAspect="1"/>
              </p:cNvSpPr>
              <p:nvPr/>
            </p:nvSpPr>
            <p:spPr>
              <a:xfrm>
                <a:off x="7921208" y="6749463"/>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Dodecagon 28"/>
              <p:cNvSpPr>
                <a:spLocks noChangeAspect="1"/>
              </p:cNvSpPr>
              <p:nvPr/>
            </p:nvSpPr>
            <p:spPr>
              <a:xfrm>
                <a:off x="7857708" y="67405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Dodecagon 29"/>
              <p:cNvSpPr>
                <a:spLocks noChangeAspect="1"/>
              </p:cNvSpPr>
              <p:nvPr/>
            </p:nvSpPr>
            <p:spPr>
              <a:xfrm>
                <a:off x="7803733" y="6703104"/>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Dodecagon 30"/>
              <p:cNvSpPr>
                <a:spLocks noChangeAspect="1"/>
              </p:cNvSpPr>
              <p:nvPr/>
            </p:nvSpPr>
            <p:spPr>
              <a:xfrm>
                <a:off x="7752933" y="65913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Dodecagon 31"/>
              <p:cNvSpPr>
                <a:spLocks noChangeAspect="1"/>
              </p:cNvSpPr>
              <p:nvPr/>
            </p:nvSpPr>
            <p:spPr>
              <a:xfrm>
                <a:off x="7768808" y="664849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Dodecagon 32"/>
              <p:cNvSpPr>
                <a:spLocks noChangeAspect="1"/>
              </p:cNvSpPr>
              <p:nvPr/>
            </p:nvSpPr>
            <p:spPr>
              <a:xfrm>
                <a:off x="7886283"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Dodecagon 33"/>
              <p:cNvSpPr>
                <a:spLocks noChangeAspect="1"/>
              </p:cNvSpPr>
              <p:nvPr/>
            </p:nvSpPr>
            <p:spPr>
              <a:xfrm>
                <a:off x="7952958"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Oval 34"/>
              <p:cNvSpPr>
                <a:spLocks noChangeAspect="1"/>
              </p:cNvSpPr>
              <p:nvPr/>
            </p:nvSpPr>
            <p:spPr>
              <a:xfrm rot="2305559" flipH="1" flipV="1">
                <a:off x="7916243" y="6531622"/>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Oval 35"/>
              <p:cNvSpPr>
                <a:spLocks noChangeAspect="1"/>
              </p:cNvSpPr>
              <p:nvPr/>
            </p:nvSpPr>
            <p:spPr>
              <a:xfrm rot="2305559" flipH="1" flipV="1">
                <a:off x="7919418" y="6635339"/>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Oval 36"/>
              <p:cNvSpPr>
                <a:spLocks noChangeAspect="1"/>
              </p:cNvSpPr>
              <p:nvPr/>
            </p:nvSpPr>
            <p:spPr>
              <a:xfrm rot="2305559" flipH="1" flipV="1">
                <a:off x="7984834" y="6622301"/>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Oval 37"/>
              <p:cNvSpPr>
                <a:spLocks noChangeAspect="1"/>
              </p:cNvSpPr>
              <p:nvPr/>
            </p:nvSpPr>
            <p:spPr>
              <a:xfrm rot="2305559" flipH="1" flipV="1">
                <a:off x="7861009" y="6628063"/>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Oval 38"/>
              <p:cNvSpPr>
                <a:spLocks noChangeAspect="1"/>
              </p:cNvSpPr>
              <p:nvPr/>
            </p:nvSpPr>
            <p:spPr>
              <a:xfrm rot="2305559" flipH="1" flipV="1">
                <a:off x="7948196" y="66901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Oval 39"/>
              <p:cNvSpPr>
                <a:spLocks noChangeAspect="1"/>
              </p:cNvSpPr>
              <p:nvPr/>
            </p:nvSpPr>
            <p:spPr>
              <a:xfrm rot="2305559" flipH="1" flipV="1">
                <a:off x="7948196" y="66897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Oval 40"/>
              <p:cNvSpPr>
                <a:spLocks noChangeAspect="1"/>
              </p:cNvSpPr>
              <p:nvPr/>
            </p:nvSpPr>
            <p:spPr>
              <a:xfrm rot="2305559" flipH="1" flipV="1">
                <a:off x="7884228" y="6691174"/>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Oval 41"/>
              <p:cNvSpPr>
                <a:spLocks noChangeAspect="1"/>
              </p:cNvSpPr>
              <p:nvPr/>
            </p:nvSpPr>
            <p:spPr>
              <a:xfrm rot="2305559" flipH="1" flipV="1">
                <a:off x="7884228" y="6690827"/>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Oval 42"/>
              <p:cNvSpPr>
                <a:spLocks noChangeAspect="1"/>
              </p:cNvSpPr>
              <p:nvPr/>
            </p:nvSpPr>
            <p:spPr>
              <a:xfrm rot="2305559" flipH="1" flipV="1">
                <a:off x="7826609" y="6660480"/>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p:nvSpPr>
            <p:spPr>
              <a:xfrm rot="2305559" flipH="1" flipV="1">
                <a:off x="7826609" y="6660133"/>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p:nvSpPr>
            <p:spPr>
              <a:xfrm rot="2305559" flipH="1" flipV="1">
                <a:off x="7806844" y="6601211"/>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p:nvSpPr>
            <p:spPr>
              <a:xfrm rot="2305559" flipH="1" flipV="1">
                <a:off x="7806844" y="6600864"/>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p:nvSpPr>
            <p:spPr>
              <a:xfrm rot="2305559" flipH="1" flipV="1">
                <a:off x="7822719" y="6548292"/>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p:nvSpPr>
            <p:spPr>
              <a:xfrm rot="2305559" flipH="1" flipV="1">
                <a:off x="7822719" y="6547945"/>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p:nvSpPr>
            <p:spPr>
              <a:xfrm rot="2305559" flipH="1" flipV="1">
                <a:off x="7859761" y="6504897"/>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p:nvSpPr>
            <p:spPr>
              <a:xfrm rot="2305559" flipH="1" flipV="1">
                <a:off x="7859761" y="6504550"/>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p:nvSpPr>
            <p:spPr>
              <a:xfrm rot="2305559" flipH="1" flipV="1">
                <a:off x="7916446" y="64742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2" name="Oval 51"/>
              <p:cNvSpPr>
                <a:spLocks noChangeAspect="1"/>
              </p:cNvSpPr>
              <p:nvPr/>
            </p:nvSpPr>
            <p:spPr>
              <a:xfrm rot="2305559" flipH="1" flipV="1">
                <a:off x="7916446" y="64738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Oval 52"/>
              <p:cNvSpPr>
                <a:spLocks noChangeAspect="1"/>
              </p:cNvSpPr>
              <p:nvPr/>
            </p:nvSpPr>
            <p:spPr>
              <a:xfrm rot="2305559" flipH="1" flipV="1">
                <a:off x="7981597" y="6504909"/>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4" name="Oval 53"/>
              <p:cNvSpPr>
                <a:spLocks noChangeAspect="1"/>
              </p:cNvSpPr>
              <p:nvPr/>
            </p:nvSpPr>
            <p:spPr>
              <a:xfrm rot="2305559" flipH="1" flipV="1">
                <a:off x="7981597" y="6504562"/>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Oval 54"/>
              <p:cNvSpPr>
                <a:spLocks noChangeAspect="1"/>
              </p:cNvSpPr>
              <p:nvPr/>
            </p:nvSpPr>
            <p:spPr>
              <a:xfrm rot="2305559" flipH="1" flipV="1">
                <a:off x="8007591" y="6551476"/>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6" name="Oval 55"/>
              <p:cNvSpPr>
                <a:spLocks noChangeAspect="1"/>
              </p:cNvSpPr>
              <p:nvPr/>
            </p:nvSpPr>
            <p:spPr>
              <a:xfrm rot="2305559" flipH="1" flipV="1">
                <a:off x="8007591" y="6551129"/>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Oval 56"/>
              <p:cNvSpPr>
                <a:spLocks noChangeAspect="1"/>
              </p:cNvSpPr>
              <p:nvPr/>
            </p:nvSpPr>
            <p:spPr>
              <a:xfrm rot="2305559" flipH="1" flipV="1">
                <a:off x="8006870" y="66647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8" name="Oval 57"/>
              <p:cNvSpPr>
                <a:spLocks noChangeAspect="1"/>
              </p:cNvSpPr>
              <p:nvPr/>
            </p:nvSpPr>
            <p:spPr>
              <a:xfrm rot="2305559" flipH="1" flipV="1">
                <a:off x="8006870" y="66643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Oval 58"/>
              <p:cNvSpPr>
                <a:spLocks noChangeAspect="1"/>
              </p:cNvSpPr>
              <p:nvPr/>
            </p:nvSpPr>
            <p:spPr>
              <a:xfrm rot="2305559" flipH="1" flipV="1">
                <a:off x="8030746" y="6610743"/>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0" name="Oval 59"/>
              <p:cNvSpPr>
                <a:spLocks noChangeAspect="1"/>
              </p:cNvSpPr>
              <p:nvPr/>
            </p:nvSpPr>
            <p:spPr>
              <a:xfrm rot="2305559" flipH="1" flipV="1">
                <a:off x="8030746" y="6610396"/>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
        <p:nvSpPr>
          <p:cNvPr id="61"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62"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64" name="Text Placeholder 2"/>
          <p:cNvSpPr>
            <a:spLocks noGrp="1"/>
          </p:cNvSpPr>
          <p:nvPr>
            <p:ph type="body" idx="1" hasCustomPrompt="1"/>
          </p:nvPr>
        </p:nvSpPr>
        <p:spPr>
          <a:xfrm>
            <a:off x="0" y="-9525"/>
            <a:ext cx="8839200" cy="304800"/>
          </a:xfrm>
          <a:prstGeom prst="rect">
            <a:avLst/>
          </a:prstGeom>
        </p:spPr>
        <p:txBody>
          <a:bodyPr lIns="274320" anchor="b">
            <a:normAutofit/>
          </a:bodyPr>
          <a:lstStyle>
            <a:lvl1pPr marL="0" indent="0">
              <a:buNone/>
              <a:defRPr sz="1200" b="0" baseline="0">
                <a:solidFill>
                  <a:srgbClr val="D3E5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ADD SECTION TOPIC (OPTIONAL)</a:t>
            </a:r>
          </a:p>
        </p:txBody>
      </p:sp>
    </p:spTree>
    <p:extLst>
      <p:ext uri="{BB962C8B-B14F-4D97-AF65-F5344CB8AC3E}">
        <p14:creationId xmlns:p14="http://schemas.microsoft.com/office/powerpoint/2010/main" val="1179923076"/>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pic>
        <p:nvPicPr>
          <p:cNvPr id="16" name="Picture 15"/>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280160"/>
          </a:xfrm>
          <a:prstGeom prst="rect">
            <a:avLst/>
          </a:prstGeom>
        </p:spPr>
      </p:pic>
      <p:sp>
        <p:nvSpPr>
          <p:cNvPr id="14"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2" name="Title 1"/>
          <p:cNvSpPr>
            <a:spLocks noGrp="1"/>
          </p:cNvSpPr>
          <p:nvPr>
            <p:ph type="title" hasCustomPrompt="1"/>
          </p:nvPr>
        </p:nvSpPr>
        <p:spPr>
          <a:xfrm>
            <a:off x="323850" y="304800"/>
            <a:ext cx="8515350" cy="990600"/>
          </a:xfrm>
          <a:prstGeom prst="rect">
            <a:avLst/>
          </a:prstGeom>
        </p:spPr>
        <p:txBody>
          <a:bodyPr anchor="ctr" anchorCtr="0">
            <a:normAutofit/>
          </a:bodyPr>
          <a:lstStyle>
            <a:lvl1pPr>
              <a:defRPr sz="2800" baseline="0">
                <a:solidFill>
                  <a:schemeClr val="bg1"/>
                </a:solidFill>
              </a:defRPr>
            </a:lvl1pPr>
          </a:lstStyle>
          <a:p>
            <a:r>
              <a:rPr lang="en-US" dirty="0" smtClean="0"/>
              <a:t>Text Slide: click to add title</a:t>
            </a:r>
            <a:endParaRPr lang="en-US" dirty="0"/>
          </a:p>
        </p:txBody>
      </p:sp>
      <p:sp>
        <p:nvSpPr>
          <p:cNvPr id="4" name="Content Placeholder 3"/>
          <p:cNvSpPr>
            <a:spLocks noGrp="1"/>
          </p:cNvSpPr>
          <p:nvPr>
            <p:ph sz="half" idx="2" hasCustomPrompt="1"/>
          </p:nvPr>
        </p:nvSpPr>
        <p:spPr>
          <a:xfrm>
            <a:off x="323850" y="1587500"/>
            <a:ext cx="8515350" cy="4800600"/>
          </a:xfrm>
          <a:prstGeom prst="rect">
            <a:avLst/>
          </a:prstGeom>
        </p:spPr>
        <p:txBody>
          <a:bodyPr anchor="t" anchorCtr="0">
            <a:normAutofit/>
          </a:bodyPr>
          <a:lstStyle>
            <a:lvl1pPr marL="228600" indent="-228600">
              <a:lnSpc>
                <a:spcPts val="2800"/>
              </a:lnSpc>
              <a:spcBef>
                <a:spcPts val="800"/>
              </a:spcBef>
              <a:buClr>
                <a:schemeClr val="tx2"/>
              </a:buClr>
              <a:defRPr sz="2400">
                <a:solidFill>
                  <a:srgbClr val="000000"/>
                </a:solidFill>
              </a:defRPr>
            </a:lvl1pPr>
            <a:lvl2pPr marL="400050" indent="-171450">
              <a:lnSpc>
                <a:spcPts val="2800"/>
              </a:lnSpc>
              <a:spcBef>
                <a:spcPts val="800"/>
              </a:spcBef>
              <a:buClr>
                <a:schemeClr val="tx2"/>
              </a:buClr>
              <a:buFont typeface="Arial" pitchFamily="34" charset="0"/>
              <a:buChar char="-"/>
              <a:defRPr sz="2400">
                <a:solidFill>
                  <a:srgbClr val="000000"/>
                </a:solidFill>
              </a:defRPr>
            </a:lvl2pPr>
            <a:lvl3pPr>
              <a:lnSpc>
                <a:spcPts val="2800"/>
              </a:lnSpc>
              <a:spcBef>
                <a:spcPts val="800"/>
              </a:spcBef>
              <a:defRPr sz="1600">
                <a:solidFill>
                  <a:srgbClr val="000000"/>
                </a:solidFill>
              </a:defRPr>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first level text</a:t>
            </a:r>
          </a:p>
          <a:p>
            <a:pPr lvl="1"/>
            <a:r>
              <a:rPr lang="en-US" dirty="0" smtClean="0"/>
              <a:t>Second level</a:t>
            </a:r>
          </a:p>
        </p:txBody>
      </p:sp>
      <p:sp>
        <p:nvSpPr>
          <p:cNvPr id="9" name="Content Placeholder 4"/>
          <p:cNvSpPr>
            <a:spLocks noGrp="1"/>
          </p:cNvSpPr>
          <p:nvPr>
            <p:ph sz="quarter" idx="13" hasCustomPrompt="1"/>
          </p:nvPr>
        </p:nvSpPr>
        <p:spPr>
          <a:xfrm>
            <a:off x="304801" y="6461760"/>
            <a:ext cx="7382254" cy="320040"/>
          </a:xfrm>
          <a:prstGeom prst="rect">
            <a:avLst/>
          </a:prstGeom>
        </p:spPr>
        <p:txBody>
          <a:bodyPr vert="horz" anchor="ctr"/>
          <a:lstStyle>
            <a:lvl1pPr marL="0" indent="0">
              <a:buNone/>
              <a:defRPr sz="1400" b="1">
                <a:solidFill>
                  <a:srgbClr val="285078"/>
                </a:solidFill>
                <a:latin typeface="Arial"/>
                <a:cs typeface="Arial"/>
              </a:defRPr>
            </a:lvl1pPr>
          </a:lstStyle>
          <a:p>
            <a:pPr lvl="0"/>
            <a:r>
              <a:rPr lang="en-US" dirty="0" smtClean="0"/>
              <a:t>Click to Add Source</a:t>
            </a:r>
            <a:endParaRPr lang="en-US" dirty="0"/>
          </a:p>
        </p:txBody>
      </p:sp>
      <p:cxnSp>
        <p:nvCxnSpPr>
          <p:cNvPr id="17" name="Straight Connector 16"/>
          <p:cNvCxnSpPr/>
          <p:nvPr userDrawn="1"/>
        </p:nvCxnSpPr>
        <p:spPr>
          <a:xfrm>
            <a:off x="1" y="1282700"/>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nd Data/Image">
    <p:spTree>
      <p:nvGrpSpPr>
        <p:cNvPr id="1" name=""/>
        <p:cNvGrpSpPr/>
        <p:nvPr/>
      </p:nvGrpSpPr>
      <p:grpSpPr>
        <a:xfrm>
          <a:off x="0" y="0"/>
          <a:ext cx="0" cy="0"/>
          <a:chOff x="0" y="0"/>
          <a:chExt cx="0" cy="0"/>
        </a:xfrm>
      </p:grpSpPr>
      <p:pic>
        <p:nvPicPr>
          <p:cNvPr id="16" name="Picture 15"/>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280160"/>
          </a:xfrm>
          <a:prstGeom prst="rect">
            <a:avLst/>
          </a:prstGeom>
        </p:spPr>
      </p:pic>
      <p:sp>
        <p:nvSpPr>
          <p:cNvPr id="14"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2" name="Title 1"/>
          <p:cNvSpPr>
            <a:spLocks noGrp="1"/>
          </p:cNvSpPr>
          <p:nvPr>
            <p:ph type="title" hasCustomPrompt="1"/>
          </p:nvPr>
        </p:nvSpPr>
        <p:spPr>
          <a:xfrm>
            <a:off x="323850" y="304800"/>
            <a:ext cx="8515350" cy="990600"/>
          </a:xfrm>
          <a:prstGeom prst="rect">
            <a:avLst/>
          </a:prstGeom>
        </p:spPr>
        <p:txBody>
          <a:bodyPr anchor="ctr" anchorCtr="0">
            <a:normAutofit/>
          </a:bodyPr>
          <a:lstStyle>
            <a:lvl1pPr>
              <a:defRPr sz="2800" baseline="0">
                <a:solidFill>
                  <a:schemeClr val="bg1"/>
                </a:solidFill>
              </a:defRPr>
            </a:lvl1pPr>
          </a:lstStyle>
          <a:p>
            <a:r>
              <a:rPr lang="en-US" dirty="0" smtClean="0"/>
              <a:t>Text and Data/Image Slide: click to add title</a:t>
            </a:r>
            <a:endParaRPr lang="en-US" dirty="0"/>
          </a:p>
        </p:txBody>
      </p:sp>
      <p:sp>
        <p:nvSpPr>
          <p:cNvPr id="4" name="Content Placeholder 3"/>
          <p:cNvSpPr>
            <a:spLocks noGrp="1"/>
          </p:cNvSpPr>
          <p:nvPr>
            <p:ph sz="half" idx="2" hasCustomPrompt="1"/>
          </p:nvPr>
        </p:nvSpPr>
        <p:spPr>
          <a:xfrm>
            <a:off x="323850" y="1587500"/>
            <a:ext cx="4095750" cy="4800600"/>
          </a:xfrm>
          <a:prstGeom prst="rect">
            <a:avLst/>
          </a:prstGeom>
        </p:spPr>
        <p:txBody>
          <a:bodyPr anchor="t" anchorCtr="0">
            <a:normAutofit/>
          </a:bodyPr>
          <a:lstStyle>
            <a:lvl1pPr marL="228600" indent="-228600">
              <a:lnSpc>
                <a:spcPts val="2800"/>
              </a:lnSpc>
              <a:spcBef>
                <a:spcPts val="800"/>
              </a:spcBef>
              <a:buClr>
                <a:schemeClr val="tx2"/>
              </a:buClr>
              <a:defRPr sz="2400">
                <a:solidFill>
                  <a:srgbClr val="000000"/>
                </a:solidFill>
              </a:defRPr>
            </a:lvl1pPr>
            <a:lvl2pPr marL="400050" indent="-171450">
              <a:lnSpc>
                <a:spcPts val="2800"/>
              </a:lnSpc>
              <a:spcBef>
                <a:spcPts val="800"/>
              </a:spcBef>
              <a:buClr>
                <a:schemeClr val="tx2"/>
              </a:buClr>
              <a:buFont typeface="Arial" pitchFamily="34" charset="0"/>
              <a:buChar char="-"/>
              <a:defRPr sz="2400">
                <a:solidFill>
                  <a:srgbClr val="000000"/>
                </a:solidFill>
              </a:defRPr>
            </a:lvl2pPr>
            <a:lvl3pPr>
              <a:lnSpc>
                <a:spcPts val="2800"/>
              </a:lnSpc>
              <a:spcBef>
                <a:spcPts val="800"/>
              </a:spcBef>
              <a:defRPr sz="1600">
                <a:solidFill>
                  <a:srgbClr val="000000"/>
                </a:solidFill>
              </a:defRPr>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first level text</a:t>
            </a:r>
          </a:p>
          <a:p>
            <a:pPr lvl="1"/>
            <a:r>
              <a:rPr lang="en-US" dirty="0" smtClean="0"/>
              <a:t>Second level</a:t>
            </a:r>
          </a:p>
        </p:txBody>
      </p:sp>
      <p:sp>
        <p:nvSpPr>
          <p:cNvPr id="9" name="Content Placeholder 4"/>
          <p:cNvSpPr>
            <a:spLocks noGrp="1"/>
          </p:cNvSpPr>
          <p:nvPr>
            <p:ph sz="quarter" idx="13" hasCustomPrompt="1"/>
          </p:nvPr>
        </p:nvSpPr>
        <p:spPr>
          <a:xfrm>
            <a:off x="304801" y="6461760"/>
            <a:ext cx="7382254" cy="320040"/>
          </a:xfrm>
          <a:prstGeom prst="rect">
            <a:avLst/>
          </a:prstGeom>
        </p:spPr>
        <p:txBody>
          <a:bodyPr vert="horz" anchor="ctr"/>
          <a:lstStyle>
            <a:lvl1pPr marL="0" indent="0">
              <a:buNone/>
              <a:defRPr sz="1400" b="1">
                <a:solidFill>
                  <a:srgbClr val="285078"/>
                </a:solidFill>
                <a:latin typeface="Arial"/>
                <a:cs typeface="Arial"/>
              </a:defRPr>
            </a:lvl1pPr>
          </a:lstStyle>
          <a:p>
            <a:pPr lvl="0"/>
            <a:r>
              <a:rPr lang="en-US" dirty="0" smtClean="0"/>
              <a:t>Click to Add Source</a:t>
            </a:r>
            <a:endParaRPr lang="en-US" dirty="0"/>
          </a:p>
        </p:txBody>
      </p:sp>
      <p:cxnSp>
        <p:nvCxnSpPr>
          <p:cNvPr id="17" name="Straight Connector 16"/>
          <p:cNvCxnSpPr/>
          <p:nvPr userDrawn="1"/>
        </p:nvCxnSpPr>
        <p:spPr>
          <a:xfrm>
            <a:off x="1" y="1282700"/>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54260036"/>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phic 1 Line Title">
    <p:spTree>
      <p:nvGrpSpPr>
        <p:cNvPr id="1" name=""/>
        <p:cNvGrpSpPr/>
        <p:nvPr/>
      </p:nvGrpSpPr>
      <p:grpSpPr>
        <a:xfrm>
          <a:off x="0" y="0"/>
          <a:ext cx="0" cy="0"/>
          <a:chOff x="0" y="0"/>
          <a:chExt cx="0" cy="0"/>
        </a:xfrm>
      </p:grpSpPr>
      <p:pic>
        <p:nvPicPr>
          <p:cNvPr id="8" name="Picture 7"/>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280160"/>
          </a:xfrm>
          <a:prstGeom prst="rect">
            <a:avLst/>
          </a:prstGeom>
        </p:spPr>
      </p:pic>
      <p:sp>
        <p:nvSpPr>
          <p:cNvPr id="5" name="Content Placeholder 4"/>
          <p:cNvSpPr>
            <a:spLocks noGrp="1"/>
          </p:cNvSpPr>
          <p:nvPr>
            <p:ph sz="quarter" idx="13" hasCustomPrompt="1"/>
          </p:nvPr>
        </p:nvSpPr>
        <p:spPr>
          <a:xfrm>
            <a:off x="304801" y="6461760"/>
            <a:ext cx="7382254" cy="320040"/>
          </a:xfrm>
          <a:prstGeom prst="rect">
            <a:avLst/>
          </a:prstGeom>
        </p:spPr>
        <p:txBody>
          <a:bodyPr vert="horz" anchor="ctr"/>
          <a:lstStyle>
            <a:lvl1pPr marL="0" indent="0">
              <a:buNone/>
              <a:defRPr sz="1400" b="1">
                <a:solidFill>
                  <a:srgbClr val="285078"/>
                </a:solidFill>
                <a:latin typeface="Arial"/>
                <a:cs typeface="Arial"/>
              </a:defRPr>
            </a:lvl1pPr>
          </a:lstStyle>
          <a:p>
            <a:pPr lvl="0"/>
            <a:r>
              <a:rPr lang="en-US" dirty="0" smtClean="0"/>
              <a:t>Click to Add Source</a:t>
            </a:r>
            <a:endParaRPr lang="en-US" dirty="0"/>
          </a:p>
        </p:txBody>
      </p:sp>
      <p:sp>
        <p:nvSpPr>
          <p:cNvPr id="9"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2" name="Title 1"/>
          <p:cNvSpPr>
            <a:spLocks noGrp="1"/>
          </p:cNvSpPr>
          <p:nvPr>
            <p:ph type="title" hasCustomPrompt="1"/>
          </p:nvPr>
        </p:nvSpPr>
        <p:spPr>
          <a:xfrm>
            <a:off x="323850" y="304800"/>
            <a:ext cx="8515350" cy="990600"/>
          </a:xfrm>
          <a:prstGeom prst="rect">
            <a:avLst/>
          </a:prstGeom>
        </p:spPr>
        <p:txBody>
          <a:bodyPr anchor="ctr" anchorCtr="0">
            <a:normAutofit/>
          </a:bodyPr>
          <a:lstStyle>
            <a:lvl1pPr>
              <a:defRPr sz="2800">
                <a:solidFill>
                  <a:schemeClr val="bg1"/>
                </a:solidFill>
              </a:defRPr>
            </a:lvl1pPr>
          </a:lstStyle>
          <a:p>
            <a:r>
              <a:rPr lang="en-US" dirty="0" smtClean="0"/>
              <a:t>Data/Image Slide One Line Title: click to add title</a:t>
            </a:r>
            <a:endParaRPr lang="en-US" dirty="0"/>
          </a:p>
        </p:txBody>
      </p:sp>
      <p:cxnSp>
        <p:nvCxnSpPr>
          <p:cNvPr id="10" name="Straight Connector 9"/>
          <p:cNvCxnSpPr/>
          <p:nvPr userDrawn="1"/>
        </p:nvCxnSpPr>
        <p:spPr>
          <a:xfrm>
            <a:off x="1" y="1282700"/>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 name="Group 3"/>
          <p:cNvGrpSpPr/>
          <p:nvPr userDrawn="1"/>
        </p:nvGrpSpPr>
        <p:grpSpPr>
          <a:xfrm>
            <a:off x="7740233" y="6336972"/>
            <a:ext cx="1399539" cy="494594"/>
            <a:chOff x="7752933" y="6349672"/>
            <a:chExt cx="1399539" cy="494594"/>
          </a:xfrm>
        </p:grpSpPr>
        <p:sp>
          <p:nvSpPr>
            <p:cNvPr id="5" name="Rectangle 4"/>
            <p:cNvSpPr/>
            <p:nvPr/>
          </p:nvSpPr>
          <p:spPr>
            <a:xfrm>
              <a:off x="8006814" y="6349672"/>
              <a:ext cx="1136904"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dirty="0" smtClean="0">
                  <a:solidFill>
                    <a:srgbClr val="1B2328"/>
                  </a:solidFill>
                  <a:latin typeface="Myriad Pro"/>
                  <a:cs typeface="Myriad Pro"/>
                </a:rPr>
                <a:t>Hepatitis</a:t>
              </a:r>
              <a:endParaRPr lang="en-US" sz="1800" dirty="0">
                <a:solidFill>
                  <a:srgbClr val="1B2328"/>
                </a:solidFill>
                <a:latin typeface="Myriad Pro"/>
                <a:cs typeface="Myriad Pro"/>
              </a:endParaRPr>
            </a:p>
          </p:txBody>
        </p:sp>
        <p:sp>
          <p:nvSpPr>
            <p:cNvPr id="6" name="Rectangle 5"/>
            <p:cNvSpPr/>
            <p:nvPr/>
          </p:nvSpPr>
          <p:spPr>
            <a:xfrm>
              <a:off x="8115309" y="6539466"/>
              <a:ext cx="1037163"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rgbClr val="CE3729"/>
                  </a:solidFill>
                  <a:latin typeface="Myriad Pro"/>
                  <a:cs typeface="Myriad Pro"/>
                </a:rPr>
                <a:t>web study</a:t>
              </a:r>
              <a:endParaRPr lang="en-US" sz="1300" dirty="0">
                <a:solidFill>
                  <a:srgbClr val="CE3729"/>
                </a:solidFill>
                <a:latin typeface="Myriad Pro"/>
                <a:cs typeface="Myriad Pro"/>
              </a:endParaRPr>
            </a:p>
          </p:txBody>
        </p:sp>
        <p:grpSp>
          <p:nvGrpSpPr>
            <p:cNvPr id="7" name="Group 6"/>
            <p:cNvGrpSpPr/>
            <p:nvPr/>
          </p:nvGrpSpPr>
          <p:grpSpPr>
            <a:xfrm>
              <a:off x="7752933" y="6426246"/>
              <a:ext cx="354457" cy="350649"/>
              <a:chOff x="7752933" y="6426246"/>
              <a:chExt cx="354457" cy="350649"/>
            </a:xfrm>
          </p:grpSpPr>
          <p:sp>
            <p:nvSpPr>
              <p:cNvPr id="8" name="Dodecagon 7"/>
              <p:cNvSpPr>
                <a:spLocks noChangeAspect="1"/>
              </p:cNvSpPr>
              <p:nvPr/>
            </p:nvSpPr>
            <p:spPr>
              <a:xfrm>
                <a:off x="7921208" y="64262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Dodecagon 8"/>
              <p:cNvSpPr>
                <a:spLocks noChangeAspect="1"/>
              </p:cNvSpPr>
              <p:nvPr/>
            </p:nvSpPr>
            <p:spPr>
              <a:xfrm>
                <a:off x="785770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Dodecagon 9"/>
              <p:cNvSpPr>
                <a:spLocks noChangeAspect="1"/>
              </p:cNvSpPr>
              <p:nvPr/>
            </p:nvSpPr>
            <p:spPr>
              <a:xfrm>
                <a:off x="797835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Dodecagon 10"/>
              <p:cNvSpPr>
                <a:spLocks noChangeAspect="1"/>
              </p:cNvSpPr>
              <p:nvPr/>
            </p:nvSpPr>
            <p:spPr>
              <a:xfrm>
                <a:off x="8032333" y="64719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Dodecagon 11"/>
              <p:cNvSpPr>
                <a:spLocks noChangeAspect="1"/>
              </p:cNvSpPr>
              <p:nvPr/>
            </p:nvSpPr>
            <p:spPr>
              <a:xfrm>
                <a:off x="8068529" y="6525942"/>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Dodecagon 12"/>
              <p:cNvSpPr>
                <a:spLocks noChangeAspect="1"/>
              </p:cNvSpPr>
              <p:nvPr/>
            </p:nvSpPr>
            <p:spPr>
              <a:xfrm>
                <a:off x="8079958" y="65862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Dodecagon 13"/>
              <p:cNvSpPr>
                <a:spLocks noChangeAspect="1"/>
              </p:cNvSpPr>
              <p:nvPr/>
            </p:nvSpPr>
            <p:spPr>
              <a:xfrm>
                <a:off x="7806908" y="64738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Dodecagon 14"/>
              <p:cNvSpPr>
                <a:spLocks noChangeAspect="1"/>
              </p:cNvSpPr>
              <p:nvPr/>
            </p:nvSpPr>
            <p:spPr>
              <a:xfrm>
                <a:off x="8067258" y="66516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Dodecagon 15"/>
              <p:cNvSpPr>
                <a:spLocks noChangeAspect="1"/>
              </p:cNvSpPr>
              <p:nvPr/>
            </p:nvSpPr>
            <p:spPr>
              <a:xfrm>
                <a:off x="7768808" y="65278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 name="Dodecagon 16"/>
              <p:cNvSpPr>
                <a:spLocks noChangeAspect="1"/>
              </p:cNvSpPr>
              <p:nvPr/>
            </p:nvSpPr>
            <p:spPr>
              <a:xfrm>
                <a:off x="8035508" y="67056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 name="Dodecagon 17"/>
              <p:cNvSpPr>
                <a:spLocks noChangeAspect="1"/>
              </p:cNvSpPr>
              <p:nvPr/>
            </p:nvSpPr>
            <p:spPr>
              <a:xfrm>
                <a:off x="7981533" y="67386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Dodecagon 18"/>
              <p:cNvSpPr>
                <a:spLocks noChangeAspect="1"/>
              </p:cNvSpPr>
              <p:nvPr/>
            </p:nvSpPr>
            <p:spPr>
              <a:xfrm>
                <a:off x="7921208" y="6749463"/>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Dodecagon 19"/>
              <p:cNvSpPr>
                <a:spLocks noChangeAspect="1"/>
              </p:cNvSpPr>
              <p:nvPr/>
            </p:nvSpPr>
            <p:spPr>
              <a:xfrm>
                <a:off x="7857708" y="67405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Dodecagon 20"/>
              <p:cNvSpPr>
                <a:spLocks noChangeAspect="1"/>
              </p:cNvSpPr>
              <p:nvPr/>
            </p:nvSpPr>
            <p:spPr>
              <a:xfrm>
                <a:off x="7803733" y="6703104"/>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 name="Dodecagon 21"/>
              <p:cNvSpPr>
                <a:spLocks noChangeAspect="1"/>
              </p:cNvSpPr>
              <p:nvPr/>
            </p:nvSpPr>
            <p:spPr>
              <a:xfrm>
                <a:off x="7752933" y="65913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Dodecagon 22"/>
              <p:cNvSpPr>
                <a:spLocks noChangeAspect="1"/>
              </p:cNvSpPr>
              <p:nvPr/>
            </p:nvSpPr>
            <p:spPr>
              <a:xfrm>
                <a:off x="7768808" y="664849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Dodecagon 23"/>
              <p:cNvSpPr>
                <a:spLocks noChangeAspect="1"/>
              </p:cNvSpPr>
              <p:nvPr/>
            </p:nvSpPr>
            <p:spPr>
              <a:xfrm>
                <a:off x="7886283"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Dodecagon 24"/>
              <p:cNvSpPr>
                <a:spLocks noChangeAspect="1"/>
              </p:cNvSpPr>
              <p:nvPr/>
            </p:nvSpPr>
            <p:spPr>
              <a:xfrm>
                <a:off x="7952958"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Oval 25"/>
              <p:cNvSpPr>
                <a:spLocks noChangeAspect="1"/>
              </p:cNvSpPr>
              <p:nvPr/>
            </p:nvSpPr>
            <p:spPr>
              <a:xfrm rot="2305559" flipH="1" flipV="1">
                <a:off x="7916243" y="6531622"/>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Oval 26"/>
              <p:cNvSpPr>
                <a:spLocks noChangeAspect="1"/>
              </p:cNvSpPr>
              <p:nvPr/>
            </p:nvSpPr>
            <p:spPr>
              <a:xfrm rot="2305559" flipH="1" flipV="1">
                <a:off x="7919418" y="6635339"/>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Oval 27"/>
              <p:cNvSpPr>
                <a:spLocks noChangeAspect="1"/>
              </p:cNvSpPr>
              <p:nvPr/>
            </p:nvSpPr>
            <p:spPr>
              <a:xfrm rot="2305559" flipH="1" flipV="1">
                <a:off x="7984834" y="6622301"/>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Oval 28"/>
              <p:cNvSpPr>
                <a:spLocks noChangeAspect="1"/>
              </p:cNvSpPr>
              <p:nvPr/>
            </p:nvSpPr>
            <p:spPr>
              <a:xfrm rot="2305559" flipH="1" flipV="1">
                <a:off x="7861009" y="6628063"/>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Oval 29"/>
              <p:cNvSpPr>
                <a:spLocks noChangeAspect="1"/>
              </p:cNvSpPr>
              <p:nvPr/>
            </p:nvSpPr>
            <p:spPr>
              <a:xfrm rot="2305559" flipH="1" flipV="1">
                <a:off x="7948196" y="66901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Oval 30"/>
              <p:cNvSpPr>
                <a:spLocks noChangeAspect="1"/>
              </p:cNvSpPr>
              <p:nvPr/>
            </p:nvSpPr>
            <p:spPr>
              <a:xfrm rot="2305559" flipH="1" flipV="1">
                <a:off x="7948196" y="66897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Oval 31"/>
              <p:cNvSpPr>
                <a:spLocks noChangeAspect="1"/>
              </p:cNvSpPr>
              <p:nvPr/>
            </p:nvSpPr>
            <p:spPr>
              <a:xfrm rot="2305559" flipH="1" flipV="1">
                <a:off x="7884228" y="6691174"/>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Oval 32"/>
              <p:cNvSpPr>
                <a:spLocks noChangeAspect="1"/>
              </p:cNvSpPr>
              <p:nvPr/>
            </p:nvSpPr>
            <p:spPr>
              <a:xfrm rot="2305559" flipH="1" flipV="1">
                <a:off x="7884228" y="6690827"/>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Oval 33"/>
              <p:cNvSpPr>
                <a:spLocks noChangeAspect="1"/>
              </p:cNvSpPr>
              <p:nvPr/>
            </p:nvSpPr>
            <p:spPr>
              <a:xfrm rot="2305559" flipH="1" flipV="1">
                <a:off x="7826609" y="6660480"/>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Oval 34"/>
              <p:cNvSpPr>
                <a:spLocks noChangeAspect="1"/>
              </p:cNvSpPr>
              <p:nvPr/>
            </p:nvSpPr>
            <p:spPr>
              <a:xfrm rot="2305559" flipH="1" flipV="1">
                <a:off x="7826609" y="6660133"/>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Oval 35"/>
              <p:cNvSpPr>
                <a:spLocks noChangeAspect="1"/>
              </p:cNvSpPr>
              <p:nvPr/>
            </p:nvSpPr>
            <p:spPr>
              <a:xfrm rot="2305559" flipH="1" flipV="1">
                <a:off x="7806844" y="6601211"/>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Oval 36"/>
              <p:cNvSpPr>
                <a:spLocks noChangeAspect="1"/>
              </p:cNvSpPr>
              <p:nvPr/>
            </p:nvSpPr>
            <p:spPr>
              <a:xfrm rot="2305559" flipH="1" flipV="1">
                <a:off x="7806844" y="6600864"/>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Oval 37"/>
              <p:cNvSpPr>
                <a:spLocks noChangeAspect="1"/>
              </p:cNvSpPr>
              <p:nvPr/>
            </p:nvSpPr>
            <p:spPr>
              <a:xfrm rot="2305559" flipH="1" flipV="1">
                <a:off x="7822719" y="6548292"/>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Oval 38"/>
              <p:cNvSpPr>
                <a:spLocks noChangeAspect="1"/>
              </p:cNvSpPr>
              <p:nvPr/>
            </p:nvSpPr>
            <p:spPr>
              <a:xfrm rot="2305559" flipH="1" flipV="1">
                <a:off x="7822719" y="6547945"/>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Oval 39"/>
              <p:cNvSpPr>
                <a:spLocks noChangeAspect="1"/>
              </p:cNvSpPr>
              <p:nvPr/>
            </p:nvSpPr>
            <p:spPr>
              <a:xfrm rot="2305559" flipH="1" flipV="1">
                <a:off x="7859761" y="6504897"/>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Oval 40"/>
              <p:cNvSpPr>
                <a:spLocks noChangeAspect="1"/>
              </p:cNvSpPr>
              <p:nvPr/>
            </p:nvSpPr>
            <p:spPr>
              <a:xfrm rot="2305559" flipH="1" flipV="1">
                <a:off x="7859761" y="6504550"/>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Oval 41"/>
              <p:cNvSpPr>
                <a:spLocks noChangeAspect="1"/>
              </p:cNvSpPr>
              <p:nvPr/>
            </p:nvSpPr>
            <p:spPr>
              <a:xfrm rot="2305559" flipH="1" flipV="1">
                <a:off x="7916446" y="64742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Oval 42"/>
              <p:cNvSpPr>
                <a:spLocks noChangeAspect="1"/>
              </p:cNvSpPr>
              <p:nvPr/>
            </p:nvSpPr>
            <p:spPr>
              <a:xfrm rot="2305559" flipH="1" flipV="1">
                <a:off x="7916446" y="64738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p:nvSpPr>
            <p:spPr>
              <a:xfrm rot="2305559" flipH="1" flipV="1">
                <a:off x="7981597" y="6504909"/>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p:nvSpPr>
            <p:spPr>
              <a:xfrm rot="2305559" flipH="1" flipV="1">
                <a:off x="7981597" y="6504562"/>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p:nvSpPr>
            <p:spPr>
              <a:xfrm rot="2305559" flipH="1" flipV="1">
                <a:off x="8007591" y="6551476"/>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p:nvSpPr>
            <p:spPr>
              <a:xfrm rot="2305559" flipH="1" flipV="1">
                <a:off x="8007591" y="6551129"/>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p:nvSpPr>
            <p:spPr>
              <a:xfrm rot="2305559" flipH="1" flipV="1">
                <a:off x="8006870" y="66647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p:nvSpPr>
            <p:spPr>
              <a:xfrm rot="2305559" flipH="1" flipV="1">
                <a:off x="8006870" y="66643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p:nvSpPr>
            <p:spPr>
              <a:xfrm rot="2305559" flipH="1" flipV="1">
                <a:off x="8030746" y="6610743"/>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p:nvSpPr>
            <p:spPr>
              <a:xfrm rot="2305559" flipH="1" flipV="1">
                <a:off x="8030746" y="6610396"/>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Tree>
  </p:cSld>
  <p:clrMap bg1="lt1" tx1="dk1" bg2="lt2" tx2="dk2" accent1="accent1" accent2="accent2" accent3="accent3" accent4="accent4" accent5="accent5" accent6="accent6" hlink="hlink" folHlink="folHlink"/>
  <p:sldLayoutIdLst>
    <p:sldLayoutId id="2147483697" r:id="rId1"/>
    <p:sldLayoutId id="2147483663" r:id="rId2"/>
    <p:sldLayoutId id="2147483664" r:id="rId3"/>
    <p:sldLayoutId id="2147483686" r:id="rId4"/>
    <p:sldLayoutId id="2147483691" r:id="rId5"/>
    <p:sldLayoutId id="2147483695" r:id="rId6"/>
    <p:sldLayoutId id="2147483665" r:id="rId7"/>
    <p:sldLayoutId id="2147483689" r:id="rId8"/>
    <p:sldLayoutId id="2147483666" r:id="rId9"/>
    <p:sldLayoutId id="2147483668" r:id="rId10"/>
    <p:sldLayoutId id="2147483688" r:id="rId11"/>
    <p:sldLayoutId id="2147483687" r:id="rId12"/>
    <p:sldLayoutId id="2147483690" r:id="rId13"/>
  </p:sldLayoutIdLst>
  <p:transition spd="slow"/>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hyperlink" Target="http://depts.washington.edu/hepstudy/" TargetMode="External"/><Relationship Id="rId2" Type="http://schemas.openxmlformats.org/officeDocument/2006/relationships/hyperlink" Target="http://www.hepatitisc.uw.edu"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pPr>
              <a:lnSpc>
                <a:spcPts val="4000"/>
              </a:lnSpc>
            </a:pPr>
            <a:r>
              <a:rPr lang="en-US" sz="2400" dirty="0"/>
              <a:t>Daclatasvir </a:t>
            </a:r>
            <a:r>
              <a:rPr lang="en-US" sz="2400" dirty="0" smtClean="0"/>
              <a:t>+ Asunaprevir in Genotype 1</a:t>
            </a:r>
            <a:r>
              <a:rPr lang="en-US" sz="2400" dirty="0"/>
              <a:t>b</a:t>
            </a:r>
            <a:br>
              <a:rPr lang="en-US" sz="2400" dirty="0"/>
            </a:br>
            <a:r>
              <a:rPr lang="en-US" dirty="0" smtClean="0"/>
              <a:t>HALLMARK-DUAL Study</a:t>
            </a:r>
            <a:endParaRPr lang="en-US" sz="2000" dirty="0"/>
          </a:p>
        </p:txBody>
      </p:sp>
      <p:sp>
        <p:nvSpPr>
          <p:cNvPr id="3" name="Text Placeholder 2"/>
          <p:cNvSpPr>
            <a:spLocks noGrp="1"/>
          </p:cNvSpPr>
          <p:nvPr>
            <p:ph type="body" idx="1"/>
          </p:nvPr>
        </p:nvSpPr>
        <p:spPr/>
        <p:txBody>
          <a:bodyPr/>
          <a:lstStyle/>
          <a:p>
            <a:r>
              <a:rPr lang="en-US" b="1" dirty="0">
                <a:solidFill>
                  <a:schemeClr val="accent5">
                    <a:lumMod val="20000"/>
                    <a:lumOff val="80000"/>
                  </a:schemeClr>
                </a:solidFill>
              </a:rPr>
              <a:t>Phase 3</a:t>
            </a:r>
            <a:r>
              <a:rPr lang="en-US" b="1" dirty="0" smtClean="0">
                <a:solidFill>
                  <a:schemeClr val="accent5">
                    <a:lumMod val="20000"/>
                    <a:lumOff val="80000"/>
                  </a:schemeClr>
                </a:solidFill>
              </a:rPr>
              <a:t> </a:t>
            </a:r>
            <a:endParaRPr lang="en-US" b="1" dirty="0">
              <a:solidFill>
                <a:schemeClr val="accent5">
                  <a:lumMod val="20000"/>
                  <a:lumOff val="80000"/>
                </a:schemeClr>
              </a:solidFill>
            </a:endParaRPr>
          </a:p>
        </p:txBody>
      </p:sp>
      <p:sp>
        <p:nvSpPr>
          <p:cNvPr id="7" name="Rectangle 6"/>
          <p:cNvSpPr/>
          <p:nvPr/>
        </p:nvSpPr>
        <p:spPr>
          <a:xfrm>
            <a:off x="-13512" y="1828801"/>
            <a:ext cx="9180577" cy="371855"/>
          </a:xfrm>
          <a:prstGeom prst="rect">
            <a:avLst/>
          </a:prstGeom>
          <a:solidFill>
            <a:srgbClr val="8B8E5E"/>
          </a:solidFill>
          <a:ln w="6350">
            <a:noFill/>
          </a:ln>
          <a:effectLst/>
        </p:spPr>
        <p:style>
          <a:lnRef idx="1">
            <a:schemeClr val="accent1"/>
          </a:lnRef>
          <a:fillRef idx="3">
            <a:schemeClr val="accent1"/>
          </a:fillRef>
          <a:effectRef idx="2">
            <a:schemeClr val="accent1"/>
          </a:effectRef>
          <a:fontRef idx="minor">
            <a:schemeClr val="lt1"/>
          </a:fontRef>
        </p:style>
        <p:txBody>
          <a:bodyPr lIns="274320" rtlCol="0" anchor="ctr"/>
          <a:lstStyle/>
          <a:p>
            <a:r>
              <a:rPr lang="en-US" sz="1400" dirty="0" smtClean="0">
                <a:solidFill>
                  <a:schemeClr val="bg1"/>
                </a:solidFill>
                <a:latin typeface="Arial"/>
                <a:cs typeface="Arial"/>
              </a:rPr>
              <a:t>Treatment</a:t>
            </a:r>
            <a:r>
              <a:rPr lang="en-US" sz="1400" dirty="0">
                <a:solidFill>
                  <a:schemeClr val="bg1"/>
                </a:solidFill>
                <a:latin typeface="Arial"/>
                <a:cs typeface="Arial"/>
              </a:rPr>
              <a:t>-</a:t>
            </a:r>
            <a:r>
              <a:rPr lang="en-US" sz="1400" dirty="0" smtClean="0">
                <a:solidFill>
                  <a:schemeClr val="bg1"/>
                </a:solidFill>
                <a:latin typeface="Arial"/>
                <a:cs typeface="Arial"/>
              </a:rPr>
              <a:t>Naïve </a:t>
            </a:r>
            <a:r>
              <a:rPr lang="en-US" sz="1400" dirty="0">
                <a:solidFill>
                  <a:schemeClr val="bg1"/>
                </a:solidFill>
                <a:latin typeface="Arial"/>
                <a:cs typeface="Arial"/>
              </a:rPr>
              <a:t>and </a:t>
            </a:r>
            <a:r>
              <a:rPr lang="en-US" sz="1400" dirty="0" smtClean="0">
                <a:solidFill>
                  <a:schemeClr val="bg1"/>
                </a:solidFill>
                <a:latin typeface="Arial"/>
                <a:cs typeface="Arial"/>
              </a:rPr>
              <a:t>Treatment-Experienced</a:t>
            </a:r>
            <a:endParaRPr lang="en-US" sz="1400" dirty="0">
              <a:solidFill>
                <a:schemeClr val="bg1"/>
              </a:solidFill>
              <a:latin typeface="Arial"/>
              <a:cs typeface="Arial"/>
            </a:endParaRPr>
          </a:p>
        </p:txBody>
      </p:sp>
      <p:sp>
        <p:nvSpPr>
          <p:cNvPr id="9" name="Rectangle 8"/>
          <p:cNvSpPr/>
          <p:nvPr/>
        </p:nvSpPr>
        <p:spPr>
          <a:xfrm>
            <a:off x="-13512" y="4659540"/>
            <a:ext cx="9180577" cy="371855"/>
          </a:xfrm>
          <a:prstGeom prst="rect">
            <a:avLst/>
          </a:prstGeom>
          <a:solidFill>
            <a:srgbClr val="8B8E5E"/>
          </a:solidFill>
          <a:ln w="6350">
            <a:noFill/>
          </a:ln>
          <a:effectLst/>
        </p:spPr>
        <p:style>
          <a:lnRef idx="1">
            <a:schemeClr val="accent1"/>
          </a:lnRef>
          <a:fillRef idx="3">
            <a:schemeClr val="accent1"/>
          </a:fillRef>
          <a:effectRef idx="2">
            <a:schemeClr val="accent1"/>
          </a:effectRef>
          <a:fontRef idx="minor">
            <a:schemeClr val="lt1"/>
          </a:fontRef>
        </p:style>
        <p:txBody>
          <a:bodyPr lIns="274320" rtlCol="0" anchor="ctr"/>
          <a:lstStyle/>
          <a:p>
            <a:r>
              <a:rPr lang="en-US" sz="1400" dirty="0" smtClean="0">
                <a:latin typeface="Arial"/>
                <a:cs typeface="Arial"/>
              </a:rPr>
              <a:t>Manns M, </a:t>
            </a:r>
            <a:r>
              <a:rPr lang="en-US" sz="1400" dirty="0">
                <a:latin typeface="Arial"/>
                <a:cs typeface="Arial"/>
              </a:rPr>
              <a:t>et al. </a:t>
            </a:r>
            <a:r>
              <a:rPr lang="en-US" sz="1400" dirty="0" smtClean="0">
                <a:latin typeface="Arial"/>
                <a:cs typeface="Arial"/>
              </a:rPr>
              <a:t>Lancet. 2014;384:1597-605.</a:t>
            </a:r>
            <a:endParaRPr lang="en-US" sz="1400" dirty="0">
              <a:latin typeface="Arial"/>
              <a:cs typeface="Arial"/>
            </a:endParaRPr>
          </a:p>
        </p:txBody>
      </p:sp>
    </p:spTree>
    <p:extLst>
      <p:ext uri="{BB962C8B-B14F-4D97-AF65-F5344CB8AC3E}">
        <p14:creationId xmlns:p14="http://schemas.microsoft.com/office/powerpoint/2010/main" val="936437664"/>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3"/>
          </p:nvPr>
        </p:nvSpPr>
        <p:spPr/>
        <p:txBody>
          <a:bodyPr/>
          <a:lstStyle/>
          <a:p>
            <a:r>
              <a:rPr lang="en-US" dirty="0"/>
              <a:t>Source: </a:t>
            </a:r>
            <a:r>
              <a:rPr lang="en-US" dirty="0" smtClean="0"/>
              <a:t>Manns M, et al. </a:t>
            </a:r>
            <a:r>
              <a:rPr lang="en-US" dirty="0"/>
              <a:t>Lancet. 2014;384:1597-605.</a:t>
            </a:r>
          </a:p>
        </p:txBody>
      </p:sp>
      <p:sp>
        <p:nvSpPr>
          <p:cNvPr id="2" name="Title 1"/>
          <p:cNvSpPr>
            <a:spLocks noGrp="1"/>
          </p:cNvSpPr>
          <p:nvPr>
            <p:ph type="title"/>
          </p:nvPr>
        </p:nvSpPr>
        <p:spPr/>
        <p:txBody>
          <a:bodyPr>
            <a:normAutofit/>
          </a:bodyPr>
          <a:lstStyle/>
          <a:p>
            <a:r>
              <a:rPr lang="en-US" sz="2400" dirty="0" smtClean="0">
                <a:solidFill>
                  <a:schemeClr val="accent5">
                    <a:lumMod val="20000"/>
                    <a:lumOff val="80000"/>
                  </a:schemeClr>
                </a:solidFill>
              </a:rPr>
              <a:t>Daclatasvir + Asunaprevir </a:t>
            </a:r>
            <a:r>
              <a:rPr lang="en-US" sz="2400" dirty="0">
                <a:solidFill>
                  <a:schemeClr val="accent5">
                    <a:lumMod val="20000"/>
                    <a:lumOff val="80000"/>
                  </a:schemeClr>
                </a:solidFill>
              </a:rPr>
              <a:t>for </a:t>
            </a:r>
            <a:r>
              <a:rPr lang="en-US" sz="2400" dirty="0" smtClean="0">
                <a:solidFill>
                  <a:schemeClr val="accent5">
                    <a:lumMod val="20000"/>
                    <a:lumOff val="80000"/>
                  </a:schemeClr>
                </a:solidFill>
              </a:rPr>
              <a:t>HCV</a:t>
            </a:r>
            <a:r>
              <a:rPr lang="en-US" sz="2400" dirty="0">
                <a:solidFill>
                  <a:schemeClr val="accent5">
                    <a:lumMod val="20000"/>
                    <a:lumOff val="80000"/>
                  </a:schemeClr>
                </a:solidFill>
              </a:rPr>
              <a:t> </a:t>
            </a:r>
            <a:r>
              <a:rPr lang="en-US" sz="2400" dirty="0" smtClean="0">
                <a:solidFill>
                  <a:schemeClr val="accent5">
                    <a:lumMod val="20000"/>
                    <a:lumOff val="80000"/>
                  </a:schemeClr>
                </a:solidFill>
              </a:rPr>
              <a:t>GT 1</a:t>
            </a:r>
            <a:r>
              <a:rPr lang="en-US" sz="2400" dirty="0">
                <a:solidFill>
                  <a:schemeClr val="accent5">
                    <a:lumMod val="20000"/>
                    <a:lumOff val="80000"/>
                  </a:schemeClr>
                </a:solidFill>
              </a:rPr>
              <a:t>b</a:t>
            </a:r>
            <a:r>
              <a:rPr lang="en-US" sz="2400" dirty="0"/>
              <a:t/>
            </a:r>
            <a:br>
              <a:rPr lang="en-US" sz="2400" dirty="0"/>
            </a:br>
            <a:r>
              <a:rPr lang="en-US" sz="2400" dirty="0" smtClean="0"/>
              <a:t>HALLMARK-DUAL: Study Features</a:t>
            </a:r>
            <a:endParaRPr lang="en-US" sz="2400" dirty="0"/>
          </a:p>
        </p:txBody>
      </p:sp>
      <p:graphicFrame>
        <p:nvGraphicFramePr>
          <p:cNvPr id="30" name="Group 31"/>
          <p:cNvGraphicFramePr>
            <a:graphicFrameLocks noGrp="1"/>
          </p:cNvGraphicFramePr>
          <p:nvPr>
            <p:extLst>
              <p:ext uri="{D42A27DB-BD31-4B8C-83A1-F6EECF244321}">
                <p14:modId xmlns:p14="http://schemas.microsoft.com/office/powerpoint/2010/main" val="2278895731"/>
              </p:ext>
            </p:extLst>
          </p:nvPr>
        </p:nvGraphicFramePr>
        <p:xfrm>
          <a:off x="361950" y="1371600"/>
          <a:ext cx="8420100" cy="4923239"/>
        </p:xfrm>
        <a:graphic>
          <a:graphicData uri="http://schemas.openxmlformats.org/drawingml/2006/table">
            <a:tbl>
              <a:tblPr>
                <a:effectLst/>
              </a:tblPr>
              <a:tblGrid>
                <a:gridCol w="8420100">
                  <a:extLst>
                    <a:ext uri="{9D8B030D-6E8A-4147-A177-3AD203B41FA5}">
                      <a16:colId xmlns:a16="http://schemas.microsoft.com/office/drawing/2014/main" val="20000"/>
                    </a:ext>
                  </a:extLst>
                </a:gridCol>
              </a:tblGrid>
              <a:tr h="301976">
                <a:tc>
                  <a:txBody>
                    <a:bodyPr/>
                    <a:lstStyle/>
                    <a:p>
                      <a:pPr marL="0" marR="0" lvl="0" indent="0" algn="l" defTabSz="457200" rtl="0" eaLnBrk="0" fontAlgn="base" latinLnBrk="0" hangingPunct="0">
                        <a:lnSpc>
                          <a:spcPts val="2100"/>
                        </a:lnSpc>
                        <a:spcBef>
                          <a:spcPts val="400"/>
                        </a:spcBef>
                        <a:spcAft>
                          <a:spcPct val="0"/>
                        </a:spcAft>
                        <a:buClr>
                          <a:srgbClr val="7592A4"/>
                        </a:buClr>
                        <a:buSzPct val="80000"/>
                        <a:buFontTx/>
                        <a:buNone/>
                        <a:tabLst/>
                      </a:pPr>
                      <a:r>
                        <a:rPr kumimoji="0" lang="en-US" sz="1800" b="1" i="0" u="none" strike="noStrike" cap="none" normalizeH="0" baseline="0" dirty="0" smtClean="0">
                          <a:ln>
                            <a:noFill/>
                          </a:ln>
                          <a:solidFill>
                            <a:srgbClr val="FFFFFF"/>
                          </a:solidFill>
                          <a:effectLst/>
                          <a:latin typeface="Arial"/>
                          <a:ea typeface="ＭＳ Ｐゴシック" pitchFamily="-108" charset="-128"/>
                          <a:cs typeface="Arial"/>
                        </a:rPr>
                        <a:t>Daclatasvir + Sofosbuvir Trial: Features</a:t>
                      </a:r>
                      <a:endParaRPr kumimoji="0" lang="en-US" sz="1800" b="1" i="0" u="none" strike="noStrike" cap="none" normalizeH="0" baseline="0" dirty="0">
                        <a:ln>
                          <a:noFill/>
                        </a:ln>
                        <a:solidFill>
                          <a:srgbClr val="FFFFFF"/>
                        </a:solidFill>
                        <a:effectLst/>
                        <a:latin typeface="Arial"/>
                        <a:ea typeface="ＭＳ Ｐゴシック" pitchFamily="-108" charset="-128"/>
                        <a:cs typeface="Arial"/>
                      </a:endParaRPr>
                    </a:p>
                  </a:txBody>
                  <a:tcPr marL="182880" marR="88898" marT="50005" marB="50005"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F4951"/>
                    </a:solidFill>
                  </a:tcPr>
                </a:tc>
                <a:extLst>
                  <a:ext uri="{0D108BD9-81ED-4DB2-BD59-A6C34878D82A}">
                    <a16:rowId xmlns:a16="http://schemas.microsoft.com/office/drawing/2014/main" val="10000"/>
                  </a:ext>
                </a:extLst>
              </a:tr>
              <a:tr h="4556529">
                <a:tc>
                  <a:txBody>
                    <a:bodyPr/>
                    <a:lstStyle/>
                    <a:p>
                      <a:pPr marL="192024" marR="0" lvl="0" indent="-192024" algn="l" defTabSz="457200" rtl="0" eaLnBrk="1" fontAlgn="base" latinLnBrk="0" hangingPunct="1">
                        <a:lnSpc>
                          <a:spcPts val="2100"/>
                        </a:lnSpc>
                        <a:spcBef>
                          <a:spcPts val="800"/>
                        </a:spcBef>
                        <a:spcAft>
                          <a:spcPct val="0"/>
                        </a:spcAft>
                        <a:buClr>
                          <a:srgbClr val="126B8F"/>
                        </a:buClr>
                        <a:buSzPct val="90000"/>
                        <a:buFont typeface="Wingdings" charset="2"/>
                        <a:buChar char="§"/>
                        <a:tabLst/>
                        <a:defRPr/>
                      </a:pPr>
                      <a:r>
                        <a:rPr lang="en-US" sz="1800" b="1" dirty="0" smtClean="0">
                          <a:solidFill>
                            <a:srgbClr val="000000"/>
                          </a:solidFill>
                          <a:latin typeface="Arial" pitchFamily="22" charset="0"/>
                          <a:cs typeface="+mn-cs"/>
                        </a:rPr>
                        <a:t>Design</a:t>
                      </a:r>
                      <a:r>
                        <a:rPr lang="en-US" sz="1800" dirty="0" smtClean="0">
                          <a:solidFill>
                            <a:srgbClr val="000000"/>
                          </a:solidFill>
                          <a:latin typeface="Arial" pitchFamily="22" charset="0"/>
                          <a:cs typeface="+mn-cs"/>
                        </a:rPr>
                        <a:t>:</a:t>
                      </a:r>
                      <a:r>
                        <a:rPr lang="en-US" sz="1800" baseline="0" dirty="0" smtClean="0">
                          <a:solidFill>
                            <a:srgbClr val="000000"/>
                          </a:solidFill>
                          <a:latin typeface="Arial" pitchFamily="22" charset="0"/>
                          <a:cs typeface="+mn-cs"/>
                        </a:rPr>
                        <a:t> Phase 3 open-label multi-cohort study of daclatasvir (DCV) plus asunaprevir in treatment-</a:t>
                      </a:r>
                      <a:r>
                        <a:rPr lang="en-US" sz="1800" baseline="0" dirty="0" smtClean="0">
                          <a:solidFill>
                            <a:srgbClr val="000000"/>
                          </a:solidFill>
                          <a:latin typeface="Arial" pitchFamily="22" charset="0"/>
                        </a:rPr>
                        <a:t>naïve or experienced, chronic HCV GT 1b</a:t>
                      </a:r>
                    </a:p>
                    <a:p>
                      <a:pPr marL="192024" marR="0" lvl="0" indent="-192024" algn="l" defTabSz="457200" rtl="0" eaLnBrk="1" fontAlgn="base" latinLnBrk="0" hangingPunct="1">
                        <a:lnSpc>
                          <a:spcPts val="2100"/>
                        </a:lnSpc>
                        <a:spcBef>
                          <a:spcPts val="800"/>
                        </a:spcBef>
                        <a:spcAft>
                          <a:spcPct val="0"/>
                        </a:spcAft>
                        <a:buClr>
                          <a:srgbClr val="126B8F"/>
                        </a:buClr>
                        <a:buSzPct val="90000"/>
                        <a:buFont typeface="Wingdings" charset="2"/>
                        <a:buChar char="§"/>
                        <a:tabLst/>
                        <a:defRPr/>
                      </a:pPr>
                      <a:r>
                        <a:rPr lang="en-US" sz="1800" b="1" baseline="0" dirty="0" smtClean="0">
                          <a:solidFill>
                            <a:srgbClr val="000000"/>
                          </a:solidFill>
                          <a:latin typeface="Arial" pitchFamily="22" charset="0"/>
                        </a:rPr>
                        <a:t>Setting</a:t>
                      </a:r>
                      <a:r>
                        <a:rPr lang="en-US" sz="1800" baseline="0" dirty="0" smtClean="0">
                          <a:solidFill>
                            <a:srgbClr val="000000"/>
                          </a:solidFill>
                          <a:latin typeface="Arial" pitchFamily="22" charset="0"/>
                        </a:rPr>
                        <a:t>: 18 countries in North &amp; South America, Europe and Asia</a:t>
                      </a:r>
                    </a:p>
                    <a:p>
                      <a:pPr marL="192024" marR="0" lvl="0" indent="-192024" algn="l" defTabSz="457200" rtl="0" eaLnBrk="1" fontAlgn="base" latinLnBrk="0" hangingPunct="1">
                        <a:lnSpc>
                          <a:spcPts val="2000"/>
                        </a:lnSpc>
                        <a:spcBef>
                          <a:spcPts val="800"/>
                        </a:spcBef>
                        <a:spcAft>
                          <a:spcPct val="0"/>
                        </a:spcAft>
                        <a:buClr>
                          <a:srgbClr val="126B8F"/>
                        </a:buClr>
                        <a:buSzPct val="90000"/>
                        <a:buFont typeface="Wingdings" charset="2"/>
                        <a:buChar char="§"/>
                        <a:tabLst/>
                        <a:defRPr/>
                      </a:pPr>
                      <a:r>
                        <a:rPr lang="en-US" sz="1800" b="1" baseline="0" dirty="0" smtClean="0">
                          <a:solidFill>
                            <a:srgbClr val="000000"/>
                          </a:solidFill>
                          <a:latin typeface="Arial" pitchFamily="22" charset="0"/>
                        </a:rPr>
                        <a:t>Entry Criteria </a:t>
                      </a:r>
                      <a:r>
                        <a:rPr lang="en-US" sz="1800" baseline="0" dirty="0" smtClean="0">
                          <a:solidFill>
                            <a:srgbClr val="000000"/>
                          </a:solidFill>
                          <a:latin typeface="Arial" pitchFamily="22" charset="0"/>
                        </a:rPr>
                        <a:t/>
                      </a:r>
                      <a:br>
                        <a:rPr lang="en-US" sz="1800" baseline="0" dirty="0" smtClean="0">
                          <a:solidFill>
                            <a:srgbClr val="000000"/>
                          </a:solidFill>
                          <a:latin typeface="Arial" pitchFamily="22" charset="0"/>
                        </a:rPr>
                      </a:br>
                      <a:r>
                        <a:rPr lang="en-US" sz="1800" baseline="0" dirty="0" smtClean="0">
                          <a:solidFill>
                            <a:srgbClr val="000000"/>
                          </a:solidFill>
                          <a:latin typeface="Arial" pitchFamily="22" charset="0"/>
                        </a:rPr>
                        <a:t>- Chronic HCV Genotype 1b</a:t>
                      </a:r>
                      <a:br>
                        <a:rPr lang="en-US" sz="1800" baseline="0" dirty="0" smtClean="0">
                          <a:solidFill>
                            <a:srgbClr val="000000"/>
                          </a:solidFill>
                          <a:latin typeface="Arial" pitchFamily="22" charset="0"/>
                        </a:rPr>
                      </a:br>
                      <a:r>
                        <a:rPr lang="en-US" sz="1800" baseline="0" dirty="0" smtClean="0">
                          <a:solidFill>
                            <a:srgbClr val="000000"/>
                          </a:solidFill>
                          <a:latin typeface="Arial" pitchFamily="22" charset="0"/>
                        </a:rPr>
                        <a:t>- Treatment-naïve or treatment-experienced (prior null or partial responder to</a:t>
                      </a:r>
                      <a:br>
                        <a:rPr lang="en-US" sz="1800" baseline="0" dirty="0" smtClean="0">
                          <a:solidFill>
                            <a:srgbClr val="000000"/>
                          </a:solidFill>
                          <a:latin typeface="Arial" pitchFamily="22" charset="0"/>
                        </a:rPr>
                      </a:br>
                      <a:r>
                        <a:rPr lang="en-US" sz="1800" baseline="0" dirty="0" smtClean="0">
                          <a:solidFill>
                            <a:srgbClr val="000000"/>
                          </a:solidFill>
                          <a:latin typeface="Arial" pitchFamily="22" charset="0"/>
                        </a:rPr>
                        <a:t>  peginterferon + ribavirin) </a:t>
                      </a:r>
                      <a:br>
                        <a:rPr lang="en-US" sz="1800" baseline="0" dirty="0" smtClean="0">
                          <a:solidFill>
                            <a:srgbClr val="000000"/>
                          </a:solidFill>
                          <a:latin typeface="Arial" pitchFamily="22" charset="0"/>
                        </a:rPr>
                      </a:br>
                      <a:r>
                        <a:rPr lang="en-US" sz="1800" baseline="0" dirty="0" smtClean="0">
                          <a:solidFill>
                            <a:srgbClr val="000000"/>
                          </a:solidFill>
                          <a:latin typeface="Arial" pitchFamily="22" charset="0"/>
                        </a:rPr>
                        <a:t>- Ineligible or intolerant (or both) to peginterferon + ribavirin</a:t>
                      </a:r>
                      <a:br>
                        <a:rPr lang="en-US" sz="1800" baseline="0" dirty="0" smtClean="0">
                          <a:solidFill>
                            <a:srgbClr val="000000"/>
                          </a:solidFill>
                          <a:latin typeface="Arial" pitchFamily="22" charset="0"/>
                        </a:rPr>
                      </a:br>
                      <a:r>
                        <a:rPr lang="en-US" sz="1800" baseline="0" dirty="0" smtClean="0">
                          <a:solidFill>
                            <a:srgbClr val="000000"/>
                          </a:solidFill>
                          <a:latin typeface="Arial" pitchFamily="22" charset="0"/>
                        </a:rPr>
                        <a:t>- Compensated cirrhosis allowed</a:t>
                      </a:r>
                    </a:p>
                    <a:p>
                      <a:pPr marL="192024" marR="0" lvl="0" indent="-192024" algn="l" defTabSz="457200" rtl="0" eaLnBrk="1" fontAlgn="base" latinLnBrk="0" hangingPunct="1">
                        <a:lnSpc>
                          <a:spcPts val="2100"/>
                        </a:lnSpc>
                        <a:spcBef>
                          <a:spcPts val="800"/>
                        </a:spcBef>
                        <a:spcAft>
                          <a:spcPct val="0"/>
                        </a:spcAft>
                        <a:buClr>
                          <a:srgbClr val="126B8F"/>
                        </a:buClr>
                        <a:buSzPct val="90000"/>
                        <a:buFont typeface="Wingdings" charset="2"/>
                        <a:buChar char="§"/>
                        <a:tabLst/>
                        <a:defRPr/>
                      </a:pPr>
                      <a:r>
                        <a:rPr lang="en-US" sz="1800" b="1" baseline="0" dirty="0" smtClean="0">
                          <a:solidFill>
                            <a:srgbClr val="000000"/>
                          </a:solidFill>
                          <a:latin typeface="Arial" pitchFamily="22" charset="0"/>
                        </a:rPr>
                        <a:t>Patient Groups</a:t>
                      </a:r>
                      <a:br>
                        <a:rPr lang="en-US" sz="1800" b="1" baseline="0" dirty="0" smtClean="0">
                          <a:solidFill>
                            <a:srgbClr val="000000"/>
                          </a:solidFill>
                          <a:latin typeface="Arial" pitchFamily="22" charset="0"/>
                        </a:rPr>
                      </a:br>
                      <a:r>
                        <a:rPr lang="en-US" sz="1800" baseline="0" dirty="0" smtClean="0">
                          <a:solidFill>
                            <a:schemeClr val="tx1"/>
                          </a:solidFill>
                          <a:latin typeface="Arial" pitchFamily="22" charset="0"/>
                        </a:rPr>
                        <a:t>- N = 307 treatment-naïve randomized to DCV + asunaprevir x 24 weeks</a:t>
                      </a:r>
                      <a:br>
                        <a:rPr lang="en-US" sz="1800" baseline="0" dirty="0" smtClean="0">
                          <a:solidFill>
                            <a:schemeClr val="tx1"/>
                          </a:solidFill>
                          <a:latin typeface="Arial" pitchFamily="22" charset="0"/>
                        </a:rPr>
                      </a:br>
                      <a:r>
                        <a:rPr lang="en-US" sz="1800" baseline="0" dirty="0" smtClean="0">
                          <a:solidFill>
                            <a:schemeClr val="tx1"/>
                          </a:solidFill>
                          <a:latin typeface="Arial" pitchFamily="22" charset="0"/>
                        </a:rPr>
                        <a:t>  versus placebo (latter then enrolled in separate DCV study) </a:t>
                      </a:r>
                      <a:br>
                        <a:rPr lang="en-US" sz="1800" baseline="0" dirty="0" smtClean="0">
                          <a:solidFill>
                            <a:schemeClr val="tx1"/>
                          </a:solidFill>
                          <a:latin typeface="Arial" pitchFamily="22" charset="0"/>
                        </a:rPr>
                      </a:br>
                      <a:r>
                        <a:rPr lang="en-US" sz="1800" baseline="0" dirty="0" smtClean="0">
                          <a:solidFill>
                            <a:schemeClr val="tx1"/>
                          </a:solidFill>
                          <a:latin typeface="Arial" pitchFamily="22" charset="0"/>
                        </a:rPr>
                        <a:t>- N = 205 treatment-experienced: DCV + asunaprevir x 24 weeks</a:t>
                      </a:r>
                      <a:br>
                        <a:rPr lang="en-US" sz="1800" baseline="0" dirty="0" smtClean="0">
                          <a:solidFill>
                            <a:schemeClr val="tx1"/>
                          </a:solidFill>
                          <a:latin typeface="Arial" pitchFamily="22" charset="0"/>
                        </a:rPr>
                      </a:br>
                      <a:r>
                        <a:rPr lang="en-US" sz="1800" baseline="0" dirty="0" smtClean="0">
                          <a:solidFill>
                            <a:schemeClr val="tx1"/>
                          </a:solidFill>
                          <a:latin typeface="Arial" pitchFamily="22" charset="0"/>
                        </a:rPr>
                        <a:t>- N = 235 Peg/RBV intolerant +/- ineligible: DCV + asunaprevir x 24 weeks</a:t>
                      </a:r>
                    </a:p>
                    <a:p>
                      <a:pPr marL="192024" marR="0" lvl="0" indent="-192024" algn="l" defTabSz="457200" rtl="0" eaLnBrk="1" fontAlgn="base" latinLnBrk="0" hangingPunct="1">
                        <a:lnSpc>
                          <a:spcPts val="2100"/>
                        </a:lnSpc>
                        <a:spcBef>
                          <a:spcPts val="800"/>
                        </a:spcBef>
                        <a:spcAft>
                          <a:spcPct val="0"/>
                        </a:spcAft>
                        <a:buClr>
                          <a:srgbClr val="126B8F"/>
                        </a:buClr>
                        <a:buSzPct val="90000"/>
                        <a:buFont typeface="Wingdings" charset="2"/>
                        <a:buChar char="§"/>
                        <a:tabLst/>
                        <a:defRPr/>
                      </a:pPr>
                      <a:r>
                        <a:rPr lang="en-US" sz="1800" b="1" baseline="0" dirty="0" smtClean="0">
                          <a:solidFill>
                            <a:schemeClr val="tx1"/>
                          </a:solidFill>
                          <a:latin typeface="Arial" pitchFamily="22" charset="0"/>
                        </a:rPr>
                        <a:t>End-Points</a:t>
                      </a:r>
                      <a:r>
                        <a:rPr lang="en-US" sz="1800" baseline="0" dirty="0" smtClean="0">
                          <a:solidFill>
                            <a:schemeClr val="tx1"/>
                          </a:solidFill>
                          <a:latin typeface="Arial" pitchFamily="22" charset="0"/>
                        </a:rPr>
                        <a:t>: Primary = SVR12</a:t>
                      </a:r>
                    </a:p>
                  </a:txBody>
                  <a:tcPr marL="182880" marR="88898" marT="50005" marB="5000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6EBF2"/>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70903807"/>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8" name="Straight Connector 57"/>
          <p:cNvCxnSpPr/>
          <p:nvPr/>
        </p:nvCxnSpPr>
        <p:spPr>
          <a:xfrm>
            <a:off x="6324600" y="2323167"/>
            <a:ext cx="1862326"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Content Placeholder 5"/>
          <p:cNvSpPr>
            <a:spLocks noGrp="1"/>
          </p:cNvSpPr>
          <p:nvPr>
            <p:ph sz="quarter" idx="13"/>
          </p:nvPr>
        </p:nvSpPr>
        <p:spPr/>
        <p:txBody>
          <a:bodyPr/>
          <a:lstStyle/>
          <a:p>
            <a:r>
              <a:rPr lang="en-US" dirty="0"/>
              <a:t>Source: Manns M, et al. </a:t>
            </a:r>
            <a:r>
              <a:rPr lang="en-US" dirty="0" smtClean="0"/>
              <a:t>Lancet</a:t>
            </a:r>
            <a:r>
              <a:rPr lang="en-US" dirty="0"/>
              <a:t>. 2014;384:1597-605.</a:t>
            </a:r>
          </a:p>
        </p:txBody>
      </p:sp>
      <p:sp>
        <p:nvSpPr>
          <p:cNvPr id="49" name="Title 1"/>
          <p:cNvSpPr>
            <a:spLocks noGrp="1"/>
          </p:cNvSpPr>
          <p:nvPr>
            <p:ph type="title"/>
          </p:nvPr>
        </p:nvSpPr>
        <p:spPr>
          <a:xfrm>
            <a:off x="323850" y="304800"/>
            <a:ext cx="8515350" cy="990600"/>
          </a:xfrm>
        </p:spPr>
        <p:txBody>
          <a:bodyPr>
            <a:normAutofit/>
          </a:bodyPr>
          <a:lstStyle/>
          <a:p>
            <a:r>
              <a:rPr lang="en-US" sz="2400" dirty="0">
                <a:solidFill>
                  <a:schemeClr val="accent5">
                    <a:lumMod val="20000"/>
                    <a:lumOff val="80000"/>
                  </a:schemeClr>
                </a:solidFill>
              </a:rPr>
              <a:t>Daclatasvir + </a:t>
            </a:r>
            <a:r>
              <a:rPr lang="en-US" sz="2400" dirty="0" smtClean="0">
                <a:solidFill>
                  <a:schemeClr val="accent5">
                    <a:lumMod val="20000"/>
                    <a:lumOff val="80000"/>
                  </a:schemeClr>
                </a:solidFill>
              </a:rPr>
              <a:t>Asunaprevir </a:t>
            </a:r>
            <a:r>
              <a:rPr lang="en-US" sz="2400" dirty="0">
                <a:solidFill>
                  <a:schemeClr val="accent5">
                    <a:lumMod val="20000"/>
                    <a:lumOff val="80000"/>
                  </a:schemeClr>
                </a:solidFill>
              </a:rPr>
              <a:t>for HCV GT </a:t>
            </a:r>
            <a:r>
              <a:rPr lang="en-US" sz="2400" dirty="0" smtClean="0">
                <a:solidFill>
                  <a:schemeClr val="accent5">
                    <a:lumMod val="20000"/>
                    <a:lumOff val="80000"/>
                  </a:schemeClr>
                </a:solidFill>
              </a:rPr>
              <a:t>1</a:t>
            </a:r>
            <a:r>
              <a:rPr lang="en-US" sz="2400" dirty="0">
                <a:solidFill>
                  <a:schemeClr val="accent5">
                    <a:lumMod val="20000"/>
                    <a:lumOff val="80000"/>
                  </a:schemeClr>
                </a:solidFill>
              </a:rPr>
              <a:t>B</a:t>
            </a:r>
            <a:r>
              <a:rPr lang="en-US" sz="2400" dirty="0" smtClean="0">
                <a:solidFill>
                  <a:schemeClr val="accent5">
                    <a:lumMod val="20000"/>
                    <a:lumOff val="80000"/>
                  </a:schemeClr>
                </a:solidFill>
              </a:rPr>
              <a:t/>
            </a:r>
            <a:br>
              <a:rPr lang="en-US" sz="2400" dirty="0" smtClean="0">
                <a:solidFill>
                  <a:schemeClr val="accent5">
                    <a:lumMod val="20000"/>
                    <a:lumOff val="80000"/>
                  </a:schemeClr>
                </a:solidFill>
              </a:rPr>
            </a:br>
            <a:r>
              <a:rPr lang="en-US" sz="2400" dirty="0" smtClean="0"/>
              <a:t>HALLMARK-DUAL: Study Design</a:t>
            </a:r>
            <a:endParaRPr lang="en-US" sz="2400" dirty="0"/>
          </a:p>
        </p:txBody>
      </p:sp>
      <p:sp>
        <p:nvSpPr>
          <p:cNvPr id="64" name="Rectangle 5"/>
          <p:cNvSpPr>
            <a:spLocks noChangeArrowheads="1"/>
          </p:cNvSpPr>
          <p:nvPr/>
        </p:nvSpPr>
        <p:spPr bwMode="auto">
          <a:xfrm>
            <a:off x="2197105" y="2069051"/>
            <a:ext cx="4108692" cy="494723"/>
          </a:xfrm>
          <a:prstGeom prst="rect">
            <a:avLst/>
          </a:prstGeom>
          <a:solidFill>
            <a:schemeClr val="accent2">
              <a:lumMod val="40000"/>
              <a:lumOff val="6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Daclatasvir + </a:t>
            </a:r>
            <a:r>
              <a:rPr lang="en-US" sz="1400" b="1" dirty="0">
                <a:latin typeface="Arial"/>
                <a:cs typeface="Arial"/>
              </a:rPr>
              <a:t>A</a:t>
            </a:r>
            <a:r>
              <a:rPr lang="en-US" sz="1400" b="1" dirty="0" smtClean="0">
                <a:latin typeface="Arial"/>
                <a:cs typeface="Arial"/>
              </a:rPr>
              <a:t>sunaprevir</a:t>
            </a:r>
            <a:endParaRPr lang="en-US" sz="1400" b="1" dirty="0">
              <a:latin typeface="Arial"/>
              <a:cs typeface="Arial"/>
            </a:endParaRPr>
          </a:p>
        </p:txBody>
      </p:sp>
      <p:sp>
        <p:nvSpPr>
          <p:cNvPr id="66" name="Rectangle 65"/>
          <p:cNvSpPr/>
          <p:nvPr/>
        </p:nvSpPr>
        <p:spPr>
          <a:xfrm>
            <a:off x="8001000" y="2109220"/>
            <a:ext cx="838200" cy="4053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cs typeface="Arial"/>
              </a:rPr>
              <a:t>SVR12</a:t>
            </a:r>
            <a:endParaRPr lang="en-US" sz="1400" dirty="0">
              <a:solidFill>
                <a:srgbClr val="000000"/>
              </a:solidFill>
              <a:latin typeface="Arial"/>
              <a:cs typeface="Arial"/>
            </a:endParaRPr>
          </a:p>
        </p:txBody>
      </p:sp>
      <p:sp>
        <p:nvSpPr>
          <p:cNvPr id="90" name="Rectangle 89"/>
          <p:cNvSpPr/>
          <p:nvPr/>
        </p:nvSpPr>
        <p:spPr>
          <a:xfrm>
            <a:off x="152401" y="1922832"/>
            <a:ext cx="1219199" cy="1429967"/>
          </a:xfrm>
          <a:prstGeom prst="rect">
            <a:avLst/>
          </a:prstGeom>
          <a:solidFill>
            <a:srgbClr val="59595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FFFFFF"/>
                </a:solidFill>
                <a:latin typeface="Arial"/>
                <a:cs typeface="Arial"/>
              </a:rPr>
              <a:t>Treatment Naïve</a:t>
            </a:r>
          </a:p>
          <a:p>
            <a:pPr algn="ctr"/>
            <a:r>
              <a:rPr lang="en-US" sz="1400" b="1" dirty="0" smtClean="0">
                <a:solidFill>
                  <a:srgbClr val="FFFFFF"/>
                </a:solidFill>
                <a:latin typeface="Arial"/>
                <a:cs typeface="Arial"/>
              </a:rPr>
              <a:t>n = 307</a:t>
            </a:r>
            <a:endParaRPr lang="en-US" sz="1400" b="1" dirty="0">
              <a:solidFill>
                <a:srgbClr val="FFFFFF"/>
              </a:solidFill>
              <a:latin typeface="Arial"/>
              <a:cs typeface="Arial"/>
            </a:endParaRPr>
          </a:p>
        </p:txBody>
      </p:sp>
      <p:sp>
        <p:nvSpPr>
          <p:cNvPr id="29" name="Rectangle 28"/>
          <p:cNvSpPr/>
          <p:nvPr/>
        </p:nvSpPr>
        <p:spPr>
          <a:xfrm>
            <a:off x="1371600" y="2091387"/>
            <a:ext cx="8382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a:solidFill>
                  <a:srgbClr val="000000"/>
                </a:solidFill>
              </a:rPr>
              <a:t>n</a:t>
            </a:r>
            <a:r>
              <a:rPr lang="en-US" sz="1400" dirty="0" smtClean="0">
                <a:solidFill>
                  <a:srgbClr val="000000"/>
                </a:solidFill>
              </a:rPr>
              <a:t> =</a:t>
            </a:r>
            <a:r>
              <a:rPr lang="en-US" sz="1400" dirty="0">
                <a:solidFill>
                  <a:srgbClr val="000000"/>
                </a:solidFill>
              </a:rPr>
              <a:t> </a:t>
            </a:r>
            <a:r>
              <a:rPr lang="en-US" sz="1400" dirty="0" smtClean="0">
                <a:solidFill>
                  <a:srgbClr val="000000"/>
                </a:solidFill>
              </a:rPr>
              <a:t>205</a:t>
            </a:r>
            <a:endParaRPr lang="en-US" sz="1400" dirty="0">
              <a:solidFill>
                <a:srgbClr val="000000"/>
              </a:solidFill>
            </a:endParaRPr>
          </a:p>
        </p:txBody>
      </p:sp>
      <p:sp>
        <p:nvSpPr>
          <p:cNvPr id="36" name="Rectangle 35"/>
          <p:cNvSpPr/>
          <p:nvPr/>
        </p:nvSpPr>
        <p:spPr>
          <a:xfrm>
            <a:off x="1371600" y="2818322"/>
            <a:ext cx="8382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 102</a:t>
            </a:r>
            <a:endParaRPr lang="en-US" sz="1400" dirty="0">
              <a:solidFill>
                <a:srgbClr val="000000"/>
              </a:solidFill>
            </a:endParaRPr>
          </a:p>
        </p:txBody>
      </p:sp>
      <p:sp>
        <p:nvSpPr>
          <p:cNvPr id="37" name="Rectangle 5"/>
          <p:cNvSpPr>
            <a:spLocks noChangeArrowheads="1"/>
          </p:cNvSpPr>
          <p:nvPr/>
        </p:nvSpPr>
        <p:spPr bwMode="auto">
          <a:xfrm>
            <a:off x="2197099" y="2788558"/>
            <a:ext cx="2051813" cy="494723"/>
          </a:xfrm>
          <a:prstGeom prst="rect">
            <a:avLst/>
          </a:prstGeom>
          <a:solidFill>
            <a:schemeClr val="accent6">
              <a:lumMod val="20000"/>
              <a:lumOff val="8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Placebo</a:t>
            </a:r>
            <a:endParaRPr lang="en-US" sz="1400" b="1" dirty="0">
              <a:latin typeface="Arial"/>
              <a:cs typeface="Arial"/>
            </a:endParaRPr>
          </a:p>
        </p:txBody>
      </p:sp>
      <p:sp>
        <p:nvSpPr>
          <p:cNvPr id="60" name="Rectangle 59"/>
          <p:cNvSpPr/>
          <p:nvPr/>
        </p:nvSpPr>
        <p:spPr>
          <a:xfrm>
            <a:off x="152400" y="3641413"/>
            <a:ext cx="1371600" cy="854387"/>
          </a:xfrm>
          <a:prstGeom prst="rect">
            <a:avLst/>
          </a:prstGeom>
          <a:solidFill>
            <a:srgbClr val="59595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FFFFFF"/>
                </a:solidFill>
                <a:cs typeface="Arial"/>
              </a:rPr>
              <a:t>Prior Non-responder</a:t>
            </a:r>
          </a:p>
          <a:p>
            <a:pPr algn="ctr"/>
            <a:r>
              <a:rPr lang="en-US" sz="1400" b="1" dirty="0" smtClean="0">
                <a:solidFill>
                  <a:srgbClr val="FFFFFF"/>
                </a:solidFill>
                <a:latin typeface="Arial"/>
                <a:cs typeface="Arial"/>
              </a:rPr>
              <a:t>n = 205</a:t>
            </a:r>
            <a:endParaRPr lang="en-US" sz="1400" b="1" dirty="0">
              <a:solidFill>
                <a:srgbClr val="FFFFFF"/>
              </a:solidFill>
              <a:latin typeface="Arial"/>
              <a:cs typeface="Arial"/>
            </a:endParaRPr>
          </a:p>
        </p:txBody>
      </p:sp>
      <p:sp>
        <p:nvSpPr>
          <p:cNvPr id="65" name="Rectangle 5"/>
          <p:cNvSpPr>
            <a:spLocks noChangeArrowheads="1"/>
          </p:cNvSpPr>
          <p:nvPr/>
        </p:nvSpPr>
        <p:spPr bwMode="auto">
          <a:xfrm>
            <a:off x="2209809" y="3810000"/>
            <a:ext cx="4108686" cy="494723"/>
          </a:xfrm>
          <a:prstGeom prst="rect">
            <a:avLst/>
          </a:prstGeom>
          <a:solidFill>
            <a:schemeClr val="accent5">
              <a:lumMod val="40000"/>
              <a:lumOff val="6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Daclatasvir + </a:t>
            </a:r>
            <a:r>
              <a:rPr lang="en-US" sz="1400" b="1" dirty="0">
                <a:latin typeface="Arial"/>
                <a:cs typeface="Arial"/>
              </a:rPr>
              <a:t>A</a:t>
            </a:r>
            <a:r>
              <a:rPr lang="en-US" sz="1400" b="1" dirty="0" smtClean="0">
                <a:latin typeface="Arial"/>
                <a:cs typeface="Arial"/>
              </a:rPr>
              <a:t>sunaprevir</a:t>
            </a:r>
            <a:endParaRPr lang="en-US" sz="1400" b="1" dirty="0">
              <a:latin typeface="Arial"/>
              <a:cs typeface="Arial"/>
            </a:endParaRPr>
          </a:p>
        </p:txBody>
      </p:sp>
      <p:cxnSp>
        <p:nvCxnSpPr>
          <p:cNvPr id="75" name="Straight Connector 74"/>
          <p:cNvCxnSpPr/>
          <p:nvPr/>
        </p:nvCxnSpPr>
        <p:spPr>
          <a:xfrm>
            <a:off x="6324600" y="4062033"/>
            <a:ext cx="1862326"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7" name="Straight Connector 76"/>
          <p:cNvCxnSpPr/>
          <p:nvPr/>
        </p:nvCxnSpPr>
        <p:spPr>
          <a:xfrm>
            <a:off x="6324600" y="5030900"/>
            <a:ext cx="1862326"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25"/>
          <p:cNvSpPr>
            <a:spLocks noChangeArrowheads="1"/>
          </p:cNvSpPr>
          <p:nvPr/>
        </p:nvSpPr>
        <p:spPr bwMode="auto">
          <a:xfrm>
            <a:off x="-18289" y="5582603"/>
            <a:ext cx="9180577" cy="818197"/>
          </a:xfrm>
          <a:prstGeom prst="rect">
            <a:avLst/>
          </a:prstGeom>
          <a:solidFill>
            <a:schemeClr val="bg1">
              <a:lumMod val="95000"/>
            </a:schemeClr>
          </a:solidFill>
          <a:ln w="12700" cap="flat" cmpd="sng" algn="ctr">
            <a:solidFill>
              <a:schemeClr val="tx1"/>
            </a:solidFill>
            <a:prstDash val="sysDash"/>
            <a:miter lim="800000"/>
            <a:headEnd type="none" w="med" len="med"/>
            <a:tailEnd type="none" w="med" len="med"/>
          </a:ln>
          <a:effectLst/>
        </p:spPr>
        <p:txBody>
          <a:bodyPr lIns="457200" tIns="45431" rIns="92486" bIns="91440" anchor="ctr">
            <a:prstTxWarp prst="textNoShape">
              <a:avLst/>
            </a:prstTxWarp>
          </a:bodyPr>
          <a:lstStyle/>
          <a:p>
            <a:pPr defTabSz="935038">
              <a:lnSpc>
                <a:spcPts val="1800"/>
              </a:lnSpc>
              <a:spcBef>
                <a:spcPts val="600"/>
              </a:spcBef>
            </a:pPr>
            <a:r>
              <a:rPr lang="en-US" sz="1400" b="1" dirty="0">
                <a:solidFill>
                  <a:srgbClr val="000000"/>
                </a:solidFill>
                <a:latin typeface="Arial" pitchFamily="22" charset="0"/>
              </a:rPr>
              <a:t>Drug </a:t>
            </a:r>
            <a:r>
              <a:rPr lang="en-US" sz="1400" b="1" dirty="0" smtClean="0">
                <a:solidFill>
                  <a:srgbClr val="000000"/>
                </a:solidFill>
                <a:latin typeface="Arial" pitchFamily="22" charset="0"/>
              </a:rPr>
              <a:t>Dosing</a:t>
            </a:r>
            <a:r>
              <a:rPr lang="en-US" sz="1400" dirty="0">
                <a:solidFill>
                  <a:srgbClr val="000000"/>
                </a:solidFill>
                <a:latin typeface="Arial" pitchFamily="22" charset="0"/>
              </a:rPr>
              <a:t/>
            </a:r>
            <a:br>
              <a:rPr lang="en-US" sz="1400" dirty="0">
                <a:solidFill>
                  <a:srgbClr val="000000"/>
                </a:solidFill>
                <a:latin typeface="Arial" pitchFamily="22" charset="0"/>
              </a:rPr>
            </a:br>
            <a:r>
              <a:rPr lang="en-US" sz="1400" dirty="0" smtClean="0">
                <a:solidFill>
                  <a:srgbClr val="000000"/>
                </a:solidFill>
                <a:latin typeface="Arial" pitchFamily="22" charset="0"/>
              </a:rPr>
              <a:t>Daclatasvir: 60 </a:t>
            </a:r>
            <a:r>
              <a:rPr lang="en-US" sz="1400" dirty="0">
                <a:solidFill>
                  <a:srgbClr val="000000"/>
                </a:solidFill>
                <a:latin typeface="Arial" pitchFamily="22" charset="0"/>
              </a:rPr>
              <a:t>mg once </a:t>
            </a:r>
            <a:r>
              <a:rPr lang="en-US" sz="1400" dirty="0" smtClean="0">
                <a:solidFill>
                  <a:srgbClr val="000000"/>
                </a:solidFill>
                <a:latin typeface="Arial" pitchFamily="22" charset="0"/>
              </a:rPr>
              <a:t>daily</a:t>
            </a:r>
            <a:br>
              <a:rPr lang="en-US" sz="1400" dirty="0" smtClean="0">
                <a:solidFill>
                  <a:srgbClr val="000000"/>
                </a:solidFill>
                <a:latin typeface="Arial" pitchFamily="22" charset="0"/>
              </a:rPr>
            </a:br>
            <a:r>
              <a:rPr lang="en-US" sz="1400" dirty="0" smtClean="0">
                <a:solidFill>
                  <a:srgbClr val="000000"/>
                </a:solidFill>
                <a:latin typeface="Arial" pitchFamily="22" charset="0"/>
              </a:rPr>
              <a:t>Asunaprevir</a:t>
            </a:r>
            <a:r>
              <a:rPr lang="en-US" sz="1400" dirty="0">
                <a:solidFill>
                  <a:srgbClr val="000000"/>
                </a:solidFill>
                <a:latin typeface="Arial" pitchFamily="22" charset="0"/>
              </a:rPr>
              <a:t>:</a:t>
            </a:r>
            <a:r>
              <a:rPr lang="en-US" sz="1400" dirty="0" smtClean="0">
                <a:solidFill>
                  <a:srgbClr val="000000"/>
                </a:solidFill>
                <a:latin typeface="Arial" pitchFamily="22" charset="0"/>
              </a:rPr>
              <a:t> 100 </a:t>
            </a:r>
            <a:r>
              <a:rPr lang="en-US" sz="1400" dirty="0">
                <a:solidFill>
                  <a:srgbClr val="000000"/>
                </a:solidFill>
                <a:latin typeface="Arial" pitchFamily="22" charset="0"/>
              </a:rPr>
              <a:t>mg </a:t>
            </a:r>
            <a:r>
              <a:rPr lang="en-US" sz="1400" dirty="0" smtClean="0">
                <a:solidFill>
                  <a:srgbClr val="000000"/>
                </a:solidFill>
                <a:latin typeface="Arial" pitchFamily="22" charset="0"/>
              </a:rPr>
              <a:t>twice daily</a:t>
            </a:r>
            <a:endParaRPr lang="en-US" sz="1400" dirty="0">
              <a:solidFill>
                <a:srgbClr val="000000"/>
              </a:solidFill>
              <a:latin typeface="Arial" pitchFamily="22" charset="0"/>
            </a:endParaRPr>
          </a:p>
        </p:txBody>
      </p:sp>
      <p:sp>
        <p:nvSpPr>
          <p:cNvPr id="41" name="Rectangle 5"/>
          <p:cNvSpPr>
            <a:spLocks noChangeArrowheads="1"/>
          </p:cNvSpPr>
          <p:nvPr/>
        </p:nvSpPr>
        <p:spPr bwMode="auto">
          <a:xfrm>
            <a:off x="4254499" y="2791686"/>
            <a:ext cx="2106677" cy="491678"/>
          </a:xfrm>
          <a:prstGeom prst="rect">
            <a:avLst/>
          </a:prstGeom>
          <a:noFill/>
          <a:ln w="19050" cmpd="sng">
            <a:solidFill>
              <a:schemeClr val="tx1"/>
            </a:solidFill>
            <a:miter lim="800000"/>
            <a:headEnd/>
            <a:tailEnd/>
          </a:ln>
          <a:effectLst/>
          <a:extLst/>
        </p:spPr>
        <p:txBody>
          <a:bodyPr wrap="none" anchor="ctr"/>
          <a:lstStyle/>
          <a:p>
            <a:pPr algn="ctr"/>
            <a:r>
              <a:rPr lang="en-US" sz="1400" dirty="0">
                <a:latin typeface="Arial"/>
                <a:cs typeface="Arial"/>
              </a:rPr>
              <a:t>Separate </a:t>
            </a:r>
            <a:r>
              <a:rPr lang="en-US" sz="1400" dirty="0" smtClean="0">
                <a:latin typeface="Arial"/>
                <a:cs typeface="Arial"/>
              </a:rPr>
              <a:t/>
            </a:r>
            <a:br>
              <a:rPr lang="en-US" sz="1400" dirty="0" smtClean="0">
                <a:latin typeface="Arial"/>
                <a:cs typeface="Arial"/>
              </a:rPr>
            </a:br>
            <a:r>
              <a:rPr lang="en-US" sz="1400" dirty="0" smtClean="0">
                <a:latin typeface="Arial"/>
                <a:cs typeface="Arial"/>
              </a:rPr>
              <a:t>daclatasvir </a:t>
            </a:r>
            <a:r>
              <a:rPr lang="en-US" sz="1400" dirty="0">
                <a:latin typeface="Arial"/>
                <a:cs typeface="Arial"/>
              </a:rPr>
              <a:t>study</a:t>
            </a:r>
          </a:p>
        </p:txBody>
      </p:sp>
      <p:sp>
        <p:nvSpPr>
          <p:cNvPr id="47" name="Rectangle 46"/>
          <p:cNvSpPr/>
          <p:nvPr/>
        </p:nvSpPr>
        <p:spPr>
          <a:xfrm>
            <a:off x="8077200" y="3809053"/>
            <a:ext cx="838200" cy="4053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cs typeface="Arial"/>
              </a:rPr>
              <a:t>SVR12</a:t>
            </a:r>
            <a:endParaRPr lang="en-US" sz="1400" dirty="0">
              <a:solidFill>
                <a:srgbClr val="000000"/>
              </a:solidFill>
              <a:latin typeface="Arial"/>
              <a:cs typeface="Arial"/>
            </a:endParaRPr>
          </a:p>
        </p:txBody>
      </p:sp>
      <p:sp>
        <p:nvSpPr>
          <p:cNvPr id="48" name="Rectangle 47"/>
          <p:cNvSpPr/>
          <p:nvPr/>
        </p:nvSpPr>
        <p:spPr>
          <a:xfrm>
            <a:off x="152400" y="4632013"/>
            <a:ext cx="1371600" cy="854387"/>
          </a:xfrm>
          <a:prstGeom prst="rect">
            <a:avLst/>
          </a:prstGeom>
          <a:solidFill>
            <a:srgbClr val="59595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FFFFFF"/>
                </a:solidFill>
                <a:cs typeface="Arial"/>
              </a:rPr>
              <a:t>Intolerant +/-</a:t>
            </a:r>
          </a:p>
          <a:p>
            <a:pPr algn="ctr"/>
            <a:r>
              <a:rPr lang="en-US" sz="1400" b="1" dirty="0" smtClean="0">
                <a:solidFill>
                  <a:srgbClr val="FFFFFF"/>
                </a:solidFill>
                <a:latin typeface="Arial"/>
                <a:cs typeface="Arial"/>
              </a:rPr>
              <a:t>Ineligible</a:t>
            </a:r>
          </a:p>
          <a:p>
            <a:pPr algn="ctr"/>
            <a:r>
              <a:rPr lang="en-US" sz="1400" b="1" dirty="0" smtClean="0">
                <a:solidFill>
                  <a:srgbClr val="FFFFFF"/>
                </a:solidFill>
                <a:latin typeface="Arial"/>
                <a:cs typeface="Arial"/>
              </a:rPr>
              <a:t>n = 235</a:t>
            </a:r>
            <a:endParaRPr lang="en-US" sz="1400" b="1" dirty="0">
              <a:solidFill>
                <a:srgbClr val="FFFFFF"/>
              </a:solidFill>
              <a:latin typeface="Arial"/>
              <a:cs typeface="Arial"/>
            </a:endParaRPr>
          </a:p>
        </p:txBody>
      </p:sp>
      <p:sp>
        <p:nvSpPr>
          <p:cNvPr id="50" name="Rectangle 49"/>
          <p:cNvSpPr/>
          <p:nvPr/>
        </p:nvSpPr>
        <p:spPr>
          <a:xfrm>
            <a:off x="8077200" y="4800600"/>
            <a:ext cx="838200" cy="4053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cs typeface="Arial"/>
              </a:rPr>
              <a:t>SVR12</a:t>
            </a:r>
            <a:endParaRPr lang="en-US" sz="1400" dirty="0">
              <a:solidFill>
                <a:srgbClr val="000000"/>
              </a:solidFill>
              <a:latin typeface="Arial"/>
              <a:cs typeface="Arial"/>
            </a:endParaRPr>
          </a:p>
        </p:txBody>
      </p:sp>
      <p:sp>
        <p:nvSpPr>
          <p:cNvPr id="51" name="Rectangle 5"/>
          <p:cNvSpPr>
            <a:spLocks noChangeArrowheads="1"/>
          </p:cNvSpPr>
          <p:nvPr/>
        </p:nvSpPr>
        <p:spPr bwMode="auto">
          <a:xfrm>
            <a:off x="2209806" y="4788949"/>
            <a:ext cx="4108692" cy="494723"/>
          </a:xfrm>
          <a:prstGeom prst="rect">
            <a:avLst/>
          </a:prstGeom>
          <a:solidFill>
            <a:schemeClr val="accent4">
              <a:lumMod val="40000"/>
              <a:lumOff val="6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Daclatasvir + </a:t>
            </a:r>
            <a:r>
              <a:rPr lang="en-US" sz="1400" b="1" dirty="0">
                <a:latin typeface="Arial"/>
                <a:cs typeface="Arial"/>
              </a:rPr>
              <a:t>A</a:t>
            </a:r>
            <a:r>
              <a:rPr lang="en-US" sz="1400" b="1" dirty="0" smtClean="0">
                <a:latin typeface="Arial"/>
                <a:cs typeface="Arial"/>
              </a:rPr>
              <a:t>sunaprevir</a:t>
            </a:r>
            <a:endParaRPr lang="en-US" sz="1400" b="1" dirty="0">
              <a:latin typeface="Arial"/>
              <a:cs typeface="Arial"/>
            </a:endParaRPr>
          </a:p>
        </p:txBody>
      </p:sp>
      <p:grpSp>
        <p:nvGrpSpPr>
          <p:cNvPr id="30" name="Group 29"/>
          <p:cNvGrpSpPr/>
          <p:nvPr/>
        </p:nvGrpSpPr>
        <p:grpSpPr>
          <a:xfrm>
            <a:off x="-6113" y="1295400"/>
            <a:ext cx="9162291" cy="515104"/>
            <a:chOff x="-6113" y="1362488"/>
            <a:chExt cx="9162291" cy="515104"/>
          </a:xfrm>
        </p:grpSpPr>
        <p:sp>
          <p:nvSpPr>
            <p:cNvPr id="31" name="Rectangle 30"/>
            <p:cNvSpPr/>
            <p:nvPr/>
          </p:nvSpPr>
          <p:spPr>
            <a:xfrm>
              <a:off x="-6113" y="1447868"/>
              <a:ext cx="9162291" cy="410716"/>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1600" dirty="0">
                <a:solidFill>
                  <a:srgbClr val="000000"/>
                </a:solidFill>
                <a:latin typeface="Arial"/>
                <a:cs typeface="Arial"/>
              </a:endParaRPr>
            </a:p>
          </p:txBody>
        </p:sp>
        <p:sp>
          <p:nvSpPr>
            <p:cNvPr id="32" name="Rectangle 31"/>
            <p:cNvSpPr/>
            <p:nvPr/>
          </p:nvSpPr>
          <p:spPr>
            <a:xfrm>
              <a:off x="1066800" y="1411256"/>
              <a:ext cx="838200" cy="399298"/>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rPr>
                <a:t>Week</a:t>
              </a:r>
              <a:endParaRPr lang="en-US" sz="1400" dirty="0">
                <a:solidFill>
                  <a:srgbClr val="000000"/>
                </a:solidFill>
              </a:endParaRPr>
            </a:p>
          </p:txBody>
        </p:sp>
        <p:sp>
          <p:nvSpPr>
            <p:cNvPr id="33" name="Rectangle 32"/>
            <p:cNvSpPr/>
            <p:nvPr/>
          </p:nvSpPr>
          <p:spPr>
            <a:xfrm>
              <a:off x="2034720" y="1362488"/>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0</a:t>
              </a:r>
              <a:endParaRPr lang="en-US" sz="1400" dirty="0">
                <a:solidFill>
                  <a:srgbClr val="000000"/>
                </a:solidFill>
                <a:latin typeface="Arial"/>
                <a:cs typeface="Arial"/>
              </a:endParaRPr>
            </a:p>
          </p:txBody>
        </p:sp>
        <p:sp>
          <p:nvSpPr>
            <p:cNvPr id="35" name="Rectangle 34"/>
            <p:cNvSpPr/>
            <p:nvPr/>
          </p:nvSpPr>
          <p:spPr>
            <a:xfrm>
              <a:off x="6019800" y="1362488"/>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24</a:t>
              </a:r>
              <a:endParaRPr lang="en-US" sz="1400" dirty="0">
                <a:solidFill>
                  <a:srgbClr val="000000"/>
                </a:solidFill>
                <a:latin typeface="Arial"/>
                <a:cs typeface="Arial"/>
              </a:endParaRPr>
            </a:p>
          </p:txBody>
        </p:sp>
        <p:cxnSp>
          <p:nvCxnSpPr>
            <p:cNvPr id="38" name="Straight Connector 37"/>
            <p:cNvCxnSpPr/>
            <p:nvPr/>
          </p:nvCxnSpPr>
          <p:spPr>
            <a:xfrm flipV="1">
              <a:off x="-6113" y="1850184"/>
              <a:ext cx="9162291" cy="11472"/>
            </a:xfrm>
            <a:prstGeom prst="line">
              <a:avLst/>
            </a:prstGeom>
            <a:ln w="952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2305981" y="1770940"/>
              <a:ext cx="0" cy="8763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6292596" y="1770940"/>
              <a:ext cx="0" cy="81894"/>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3962400" y="1362488"/>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12</a:t>
              </a:r>
              <a:endParaRPr lang="en-US" sz="1400" dirty="0">
                <a:solidFill>
                  <a:srgbClr val="000000"/>
                </a:solidFill>
                <a:latin typeface="Arial"/>
                <a:cs typeface="Arial"/>
              </a:endParaRPr>
            </a:p>
          </p:txBody>
        </p:sp>
        <p:cxnSp>
          <p:nvCxnSpPr>
            <p:cNvPr id="44" name="Straight Connector 43"/>
            <p:cNvCxnSpPr/>
            <p:nvPr/>
          </p:nvCxnSpPr>
          <p:spPr>
            <a:xfrm flipV="1">
              <a:off x="4244422" y="1770940"/>
              <a:ext cx="0" cy="81894"/>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8141208" y="1362488"/>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36</a:t>
              </a:r>
              <a:endParaRPr lang="en-US" sz="1400" dirty="0">
                <a:solidFill>
                  <a:srgbClr val="000000"/>
                </a:solidFill>
                <a:latin typeface="Arial"/>
                <a:cs typeface="Arial"/>
              </a:endParaRPr>
            </a:p>
          </p:txBody>
        </p:sp>
        <p:cxnSp>
          <p:nvCxnSpPr>
            <p:cNvPr id="52" name="Straight Connector 51"/>
            <p:cNvCxnSpPr/>
            <p:nvPr/>
          </p:nvCxnSpPr>
          <p:spPr>
            <a:xfrm flipV="1">
              <a:off x="8414004" y="1770940"/>
              <a:ext cx="0" cy="81894"/>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0076354"/>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r>
              <a:rPr lang="en-US" dirty="0"/>
              <a:t>Source: Manns M, et al. Lancet. 2014;384:1597-</a:t>
            </a:r>
            <a:r>
              <a:rPr lang="en-US" dirty="0" smtClean="0"/>
              <a:t>605.</a:t>
            </a:r>
            <a:endParaRPr lang="en-US" dirty="0">
              <a:latin typeface="Arial" pitchFamily="22" charset="0"/>
            </a:endParaRPr>
          </a:p>
        </p:txBody>
      </p:sp>
      <p:sp>
        <p:nvSpPr>
          <p:cNvPr id="2" name="Title 1"/>
          <p:cNvSpPr>
            <a:spLocks noGrp="1"/>
          </p:cNvSpPr>
          <p:nvPr>
            <p:ph type="title"/>
          </p:nvPr>
        </p:nvSpPr>
        <p:spPr/>
        <p:txBody>
          <a:bodyPr>
            <a:noAutofit/>
          </a:bodyPr>
          <a:lstStyle/>
          <a:p>
            <a:r>
              <a:rPr lang="en-US" sz="2400" dirty="0">
                <a:solidFill>
                  <a:schemeClr val="accent5">
                    <a:lumMod val="20000"/>
                    <a:lumOff val="80000"/>
                  </a:schemeClr>
                </a:solidFill>
              </a:rPr>
              <a:t>Daclatasvir + Asunaprevir for HCV GT 1B</a:t>
            </a:r>
            <a:br>
              <a:rPr lang="en-US" sz="2400" dirty="0">
                <a:solidFill>
                  <a:schemeClr val="accent5">
                    <a:lumMod val="20000"/>
                    <a:lumOff val="80000"/>
                  </a:schemeClr>
                </a:solidFill>
              </a:rPr>
            </a:br>
            <a:r>
              <a:rPr lang="en-US" sz="2400" dirty="0" smtClean="0"/>
              <a:t>HALLMARK-DUAL: Patient Characteristics</a:t>
            </a:r>
            <a:endParaRPr lang="en-US" sz="2400" dirty="0"/>
          </a:p>
        </p:txBody>
      </p:sp>
      <p:sp>
        <p:nvSpPr>
          <p:cNvPr id="4" name="TextBox 3"/>
          <p:cNvSpPr txBox="1"/>
          <p:nvPr/>
        </p:nvSpPr>
        <p:spPr>
          <a:xfrm>
            <a:off x="381000" y="6172200"/>
            <a:ext cx="8044845" cy="307777"/>
          </a:xfrm>
          <a:prstGeom prst="rect">
            <a:avLst/>
          </a:prstGeom>
          <a:noFill/>
        </p:spPr>
        <p:txBody>
          <a:bodyPr wrap="none" rtlCol="0">
            <a:spAutoFit/>
          </a:bodyPr>
          <a:lstStyle/>
          <a:p>
            <a:r>
              <a:rPr lang="en-US" sz="1400" dirty="0" smtClean="0">
                <a:latin typeface="Arial"/>
                <a:cs typeface="Arial"/>
              </a:rPr>
              <a:t>DCV=daclatasvir; ASV=asunaprevir. </a:t>
            </a:r>
            <a:r>
              <a:rPr lang="en-US" sz="1400" baseline="30000" dirty="0" smtClean="0">
                <a:latin typeface="Arial"/>
                <a:cs typeface="Arial"/>
              </a:rPr>
              <a:t>a</a:t>
            </a:r>
            <a:r>
              <a:rPr lang="en-US" sz="1400" dirty="0" smtClean="0">
                <a:latin typeface="Arial"/>
                <a:cs typeface="Arial"/>
              </a:rPr>
              <a:t>Compensated (Child A) if cirrhotic but with thrombocytopenia.</a:t>
            </a:r>
            <a:endParaRPr lang="en-US" sz="1400" baseline="30000" dirty="0">
              <a:latin typeface="Arial"/>
              <a:cs typeface="Arial"/>
            </a:endParaRPr>
          </a:p>
        </p:txBody>
      </p:sp>
      <p:graphicFrame>
        <p:nvGraphicFramePr>
          <p:cNvPr id="8" name="Content Placeholder 6"/>
          <p:cNvGraphicFramePr>
            <a:graphicFrameLocks/>
          </p:cNvGraphicFramePr>
          <p:nvPr>
            <p:extLst>
              <p:ext uri="{D42A27DB-BD31-4B8C-83A1-F6EECF244321}">
                <p14:modId xmlns:p14="http://schemas.microsoft.com/office/powerpoint/2010/main" val="3638426998"/>
              </p:ext>
            </p:extLst>
          </p:nvPr>
        </p:nvGraphicFramePr>
        <p:xfrm>
          <a:off x="304800" y="1371600"/>
          <a:ext cx="8515351" cy="4805679"/>
        </p:xfrm>
        <a:graphic>
          <a:graphicData uri="http://schemas.openxmlformats.org/drawingml/2006/table">
            <a:tbl>
              <a:tblPr firstRow="1" bandRow="1">
                <a:tableStyleId>{5C22544A-7EE6-4342-B048-85BDC9FD1C3A}</a:tableStyleId>
              </a:tblPr>
              <a:tblGrid>
                <a:gridCol w="2276475">
                  <a:extLst>
                    <a:ext uri="{9D8B030D-6E8A-4147-A177-3AD203B41FA5}">
                      <a16:colId xmlns:a16="http://schemas.microsoft.com/office/drawing/2014/main" val="20000"/>
                    </a:ext>
                  </a:extLst>
                </a:gridCol>
                <a:gridCol w="1559719">
                  <a:extLst>
                    <a:ext uri="{9D8B030D-6E8A-4147-A177-3AD203B41FA5}">
                      <a16:colId xmlns:a16="http://schemas.microsoft.com/office/drawing/2014/main" val="20001"/>
                    </a:ext>
                  </a:extLst>
                </a:gridCol>
                <a:gridCol w="1559719">
                  <a:extLst>
                    <a:ext uri="{9D8B030D-6E8A-4147-A177-3AD203B41FA5}">
                      <a16:colId xmlns:a16="http://schemas.microsoft.com/office/drawing/2014/main" val="20002"/>
                    </a:ext>
                  </a:extLst>
                </a:gridCol>
                <a:gridCol w="1559719">
                  <a:extLst>
                    <a:ext uri="{9D8B030D-6E8A-4147-A177-3AD203B41FA5}">
                      <a16:colId xmlns:a16="http://schemas.microsoft.com/office/drawing/2014/main" val="20003"/>
                    </a:ext>
                  </a:extLst>
                </a:gridCol>
                <a:gridCol w="1559719">
                  <a:extLst>
                    <a:ext uri="{9D8B030D-6E8A-4147-A177-3AD203B41FA5}">
                      <a16:colId xmlns:a16="http://schemas.microsoft.com/office/drawing/2014/main" val="20004"/>
                    </a:ext>
                  </a:extLst>
                </a:gridCol>
              </a:tblGrid>
              <a:tr h="685800">
                <a:tc>
                  <a:txBody>
                    <a:bodyPr/>
                    <a:lstStyle/>
                    <a:p>
                      <a:r>
                        <a:rPr lang="en-US" sz="1400" dirty="0" smtClean="0"/>
                        <a:t>Characteristic </a:t>
                      </a:r>
                      <a:endParaRPr lang="en-US" sz="1400" dirty="0"/>
                    </a:p>
                  </a:txBody>
                  <a:tcPr anchor="ctr">
                    <a:lnL w="9525" cap="flat" cmpd="sng" algn="ctr">
                      <a:solidFill>
                        <a:prstClr val="white">
                          <a:lumMod val="75000"/>
                        </a:prstClr>
                      </a:solidFill>
                      <a:prstDash val="solid"/>
                      <a:round/>
                      <a:headEnd type="none" w="med" len="med"/>
                      <a:tailEnd type="none" w="med" len="med"/>
                    </a:lnL>
                    <a:lnT w="9525" cap="flat" cmpd="sng" algn="ctr">
                      <a:solidFill>
                        <a:prstClr val="white">
                          <a:lumMod val="75000"/>
                        </a:prstClr>
                      </a:solidFill>
                      <a:prstDash val="solid"/>
                      <a:round/>
                      <a:headEnd type="none" w="med" len="med"/>
                      <a:tailEnd type="none" w="med" len="med"/>
                    </a:lnT>
                    <a:solidFill>
                      <a:schemeClr val="tx1">
                        <a:lumMod val="75000"/>
                        <a:lumOff val="25000"/>
                      </a:schemeClr>
                    </a:solidFill>
                  </a:tcPr>
                </a:tc>
                <a:tc>
                  <a:txBody>
                    <a:bodyPr/>
                    <a:lstStyle/>
                    <a:p>
                      <a:pPr algn="ctr"/>
                      <a:r>
                        <a:rPr lang="en-US" sz="1400" dirty="0" smtClean="0"/>
                        <a:t>Treatment-naïve</a:t>
                      </a:r>
                      <a:r>
                        <a:rPr lang="en-US" sz="1400" baseline="0" dirty="0" smtClean="0"/>
                        <a:t> on DCV + ASV</a:t>
                      </a:r>
                    </a:p>
                    <a:p>
                      <a:pPr algn="ctr"/>
                      <a:r>
                        <a:rPr lang="en-US" sz="1200" b="0" dirty="0" smtClean="0"/>
                        <a:t>(n=205)</a:t>
                      </a:r>
                      <a:endParaRPr lang="en-US" sz="1200" dirty="0"/>
                    </a:p>
                  </a:txBody>
                  <a:tcPr>
                    <a:lnT w="9525" cap="flat" cmpd="sng" algn="ctr">
                      <a:solidFill>
                        <a:prstClr val="white">
                          <a:lumMod val="75000"/>
                        </a:prstClr>
                      </a:solidFill>
                      <a:prstDash val="solid"/>
                      <a:round/>
                      <a:headEnd type="none" w="med" len="med"/>
                      <a:tailEnd type="none" w="med" len="med"/>
                    </a:lnT>
                    <a:solidFill>
                      <a:srgbClr val="586F1D"/>
                    </a:solidFill>
                  </a:tcPr>
                </a:tc>
                <a:tc>
                  <a:txBody>
                    <a:bodyPr/>
                    <a:lstStyle/>
                    <a:p>
                      <a:pPr algn="ctr"/>
                      <a:r>
                        <a:rPr lang="en-US" sz="1400" b="1" dirty="0" smtClean="0"/>
                        <a:t>Treatment-naïve on Placebo</a:t>
                      </a:r>
                    </a:p>
                    <a:p>
                      <a:pPr algn="ctr"/>
                      <a:r>
                        <a:rPr lang="en-US" sz="1200" b="0" dirty="0" smtClean="0"/>
                        <a:t>(n=102)</a:t>
                      </a:r>
                      <a:endParaRPr lang="en-US" sz="1200" b="0" dirty="0"/>
                    </a:p>
                  </a:txBody>
                  <a:tcPr>
                    <a:lnT w="9525" cap="flat" cmpd="sng" algn="ctr">
                      <a:solidFill>
                        <a:prstClr val="white">
                          <a:lumMod val="75000"/>
                        </a:prstClr>
                      </a:solidFill>
                      <a:prstDash val="solid"/>
                      <a:round/>
                      <a:headEnd type="none" w="med" len="med"/>
                      <a:tailEnd type="none" w="med" len="med"/>
                    </a:lnT>
                    <a:solidFill>
                      <a:schemeClr val="accent6"/>
                    </a:solidFill>
                  </a:tcPr>
                </a:tc>
                <a:tc>
                  <a:txBody>
                    <a:bodyPr/>
                    <a:lstStyle/>
                    <a:p>
                      <a:pPr algn="ctr"/>
                      <a:r>
                        <a:rPr lang="en-US" sz="1400" dirty="0" smtClean="0"/>
                        <a:t>Prior Non-responder</a:t>
                      </a:r>
                    </a:p>
                    <a:p>
                      <a:pPr algn="ctr"/>
                      <a:r>
                        <a:rPr lang="en-US" sz="1200" b="0" dirty="0" smtClean="0"/>
                        <a:t>(n=205)</a:t>
                      </a:r>
                      <a:endParaRPr lang="en-US" sz="1200" dirty="0"/>
                    </a:p>
                  </a:txBody>
                  <a:tcPr>
                    <a:lnT w="9525" cap="flat" cmpd="sng" algn="ctr">
                      <a:solidFill>
                        <a:prstClr val="white">
                          <a:lumMod val="75000"/>
                        </a:prstClr>
                      </a:solidFill>
                      <a:prstDash val="solid"/>
                      <a:round/>
                      <a:headEnd type="none" w="med" len="med"/>
                      <a:tailEnd type="none" w="med" len="med"/>
                    </a:lnT>
                    <a:solidFill>
                      <a:schemeClr val="accent5">
                        <a:lumMod val="75000"/>
                      </a:schemeClr>
                    </a:solidFill>
                  </a:tcPr>
                </a:tc>
                <a:tc>
                  <a:txBody>
                    <a:bodyPr/>
                    <a:lstStyle/>
                    <a:p>
                      <a:pPr algn="ctr"/>
                      <a:r>
                        <a:rPr lang="en-US" sz="1400" dirty="0" smtClean="0"/>
                        <a:t>Intolerant/</a:t>
                      </a:r>
                      <a:br>
                        <a:rPr lang="en-US" sz="1400" dirty="0" smtClean="0"/>
                      </a:br>
                      <a:r>
                        <a:rPr lang="en-US" sz="1400" dirty="0" smtClean="0"/>
                        <a:t>Ineligible</a:t>
                      </a:r>
                      <a:r>
                        <a:rPr lang="en-US" sz="1400" b="0" dirty="0" smtClean="0"/>
                        <a:t/>
                      </a:r>
                      <a:br>
                        <a:rPr lang="en-US" sz="1400" b="0" dirty="0" smtClean="0"/>
                      </a:br>
                      <a:r>
                        <a:rPr lang="en-US" sz="1200" b="0" dirty="0" smtClean="0"/>
                        <a:t>(n=235)</a:t>
                      </a:r>
                      <a:endParaRPr lang="en-US" sz="1200" dirty="0"/>
                    </a:p>
                  </a:txBody>
                  <a:tcPr>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solidFill>
                      <a:srgbClr val="624270"/>
                    </a:solidFill>
                  </a:tcPr>
                </a:tc>
                <a:extLst>
                  <a:ext uri="{0D108BD9-81ED-4DB2-BD59-A6C34878D82A}">
                    <a16:rowId xmlns:a16="http://schemas.microsoft.com/office/drawing/2014/main" val="10000"/>
                  </a:ext>
                </a:extLst>
              </a:tr>
              <a:tr h="370840">
                <a:tc>
                  <a:txBody>
                    <a:bodyPr/>
                    <a:lstStyle/>
                    <a:p>
                      <a:r>
                        <a:rPr lang="en-US" sz="1400" dirty="0" smtClean="0"/>
                        <a:t>Age (years)</a:t>
                      </a:r>
                      <a:endParaRPr lang="en-US" sz="1400" dirty="0"/>
                    </a:p>
                  </a:txBody>
                  <a:tcPr anchor="ctr">
                    <a:lnL w="9525" cap="flat" cmpd="sng" algn="ctr">
                      <a:solidFill>
                        <a:prstClr val="white">
                          <a:lumMod val="75000"/>
                        </a:prstClr>
                      </a:solidFill>
                      <a:prstDash val="solid"/>
                      <a:round/>
                      <a:headEnd type="none" w="med" len="med"/>
                      <a:tailEnd type="none" w="med" len="med"/>
                    </a:lnL>
                  </a:tcPr>
                </a:tc>
                <a:tc>
                  <a:txBody>
                    <a:bodyPr/>
                    <a:lstStyle/>
                    <a:p>
                      <a:pPr algn="ctr"/>
                      <a:r>
                        <a:rPr lang="en-US" sz="1400" dirty="0" smtClean="0"/>
                        <a:t>55 (20-79)</a:t>
                      </a:r>
                      <a:endParaRPr lang="en-US" sz="1400" dirty="0"/>
                    </a:p>
                  </a:txBody>
                  <a:tcPr anchor="ctr"/>
                </a:tc>
                <a:tc>
                  <a:txBody>
                    <a:bodyPr/>
                    <a:lstStyle/>
                    <a:p>
                      <a:pPr algn="ctr"/>
                      <a:r>
                        <a:rPr lang="en-US" sz="1400" dirty="0" smtClean="0"/>
                        <a:t>54 (22-83)</a:t>
                      </a:r>
                      <a:endParaRPr lang="en-US" sz="1400" dirty="0"/>
                    </a:p>
                  </a:txBody>
                  <a:tcPr anchor="ctr"/>
                </a:tc>
                <a:tc>
                  <a:txBody>
                    <a:bodyPr/>
                    <a:lstStyle/>
                    <a:p>
                      <a:pPr algn="ctr"/>
                      <a:r>
                        <a:rPr lang="en-US" sz="1400" dirty="0" smtClean="0"/>
                        <a:t>58 (23-77)</a:t>
                      </a:r>
                      <a:endParaRPr lang="en-US" sz="1400" dirty="0"/>
                    </a:p>
                  </a:txBody>
                  <a:tcPr anchor="ctr"/>
                </a:tc>
                <a:tc>
                  <a:txBody>
                    <a:bodyPr/>
                    <a:lstStyle/>
                    <a:p>
                      <a:pPr algn="ctr"/>
                      <a:r>
                        <a:rPr lang="en-US" sz="1400" dirty="0" smtClean="0"/>
                        <a:t>60 (24-77)</a:t>
                      </a:r>
                      <a:endParaRPr lang="en-US" sz="1400" dirty="0"/>
                    </a:p>
                  </a:txBody>
                  <a:tcPr anchor="ctr">
                    <a:lnR w="9525" cap="flat" cmpd="sng" algn="ctr">
                      <a:solidFill>
                        <a:prstClr val="white">
                          <a:lumMod val="75000"/>
                        </a:prstClr>
                      </a:solidFill>
                      <a:prstDash val="solid"/>
                      <a:round/>
                      <a:headEnd type="none" w="med" len="med"/>
                      <a:tailEnd type="none" w="med" len="med"/>
                    </a:lnR>
                  </a:tcPr>
                </a:tc>
                <a:extLst>
                  <a:ext uri="{0D108BD9-81ED-4DB2-BD59-A6C34878D82A}">
                    <a16:rowId xmlns:a16="http://schemas.microsoft.com/office/drawing/2014/main" val="10001"/>
                  </a:ext>
                </a:extLst>
              </a:tr>
              <a:tr h="370840">
                <a:tc>
                  <a:txBody>
                    <a:bodyPr/>
                    <a:lstStyle/>
                    <a:p>
                      <a:r>
                        <a:rPr lang="en-US" sz="1400" dirty="0" smtClean="0"/>
                        <a:t>Men</a:t>
                      </a:r>
                      <a:endParaRPr lang="en-US" sz="1400" dirty="0"/>
                    </a:p>
                  </a:txBody>
                  <a:tcPr anchor="ctr">
                    <a:lnL w="9525" cap="flat" cmpd="sng" algn="ctr">
                      <a:solidFill>
                        <a:prstClr val="white">
                          <a:lumMod val="75000"/>
                        </a:prstClr>
                      </a:solidFill>
                      <a:prstDash val="solid"/>
                      <a:round/>
                      <a:headEnd type="none" w="med" len="med"/>
                      <a:tailEnd type="none" w="med" len="med"/>
                    </a:lnL>
                  </a:tcPr>
                </a:tc>
                <a:tc>
                  <a:txBody>
                    <a:bodyPr/>
                    <a:lstStyle/>
                    <a:p>
                      <a:pPr algn="ctr"/>
                      <a:r>
                        <a:rPr lang="en-US" sz="1400" dirty="0" smtClean="0"/>
                        <a:t>101 (49%)</a:t>
                      </a:r>
                      <a:endParaRPr lang="en-US" sz="1400" dirty="0"/>
                    </a:p>
                  </a:txBody>
                  <a:tcPr anchor="ctr"/>
                </a:tc>
                <a:tc>
                  <a:txBody>
                    <a:bodyPr/>
                    <a:lstStyle/>
                    <a:p>
                      <a:pPr algn="ctr"/>
                      <a:r>
                        <a:rPr lang="en-US" sz="1400" dirty="0" smtClean="0"/>
                        <a:t>54 (53%)</a:t>
                      </a:r>
                      <a:endParaRPr lang="en-US" sz="1400" dirty="0"/>
                    </a:p>
                  </a:txBody>
                  <a:tcPr anchor="ctr"/>
                </a:tc>
                <a:tc>
                  <a:txBody>
                    <a:bodyPr/>
                    <a:lstStyle/>
                    <a:p>
                      <a:pPr algn="ctr"/>
                      <a:r>
                        <a:rPr lang="en-US" sz="1400" dirty="0" smtClean="0"/>
                        <a:t>111 (54%)</a:t>
                      </a:r>
                      <a:endParaRPr lang="en-US" sz="1400" dirty="0"/>
                    </a:p>
                  </a:txBody>
                  <a:tcPr anchor="ctr"/>
                </a:tc>
                <a:tc>
                  <a:txBody>
                    <a:bodyPr/>
                    <a:lstStyle/>
                    <a:p>
                      <a:pPr algn="ctr"/>
                      <a:r>
                        <a:rPr lang="en-US" sz="1400" dirty="0" smtClean="0"/>
                        <a:t>98 (42%)</a:t>
                      </a:r>
                      <a:endParaRPr lang="en-US" sz="1400" dirty="0"/>
                    </a:p>
                  </a:txBody>
                  <a:tcPr anchor="ctr">
                    <a:lnR w="9525" cap="flat" cmpd="sng" algn="ctr">
                      <a:solidFill>
                        <a:prstClr val="white">
                          <a:lumMod val="75000"/>
                        </a:prstClr>
                      </a:solidFill>
                      <a:prstDash val="solid"/>
                      <a:round/>
                      <a:headEnd type="none" w="med" len="med"/>
                      <a:tailEnd type="none" w="med" len="med"/>
                    </a:lnR>
                  </a:tcPr>
                </a:tc>
                <a:extLst>
                  <a:ext uri="{0D108BD9-81ED-4DB2-BD59-A6C34878D82A}">
                    <a16:rowId xmlns:a16="http://schemas.microsoft.com/office/drawing/2014/main" val="10002"/>
                  </a:ext>
                </a:extLst>
              </a:tr>
              <a:tr h="370840">
                <a:tc>
                  <a:txBody>
                    <a:bodyPr/>
                    <a:lstStyle/>
                    <a:p>
                      <a:r>
                        <a:rPr lang="en-US" sz="1400" dirty="0" smtClean="0"/>
                        <a:t>Race</a:t>
                      </a:r>
                    </a:p>
                    <a:p>
                      <a:r>
                        <a:rPr lang="en-US" sz="1400" dirty="0" smtClean="0"/>
                        <a:t>  White</a:t>
                      </a:r>
                    </a:p>
                    <a:p>
                      <a:r>
                        <a:rPr lang="en-US" sz="1400" dirty="0" smtClean="0"/>
                        <a:t>  Black</a:t>
                      </a:r>
                    </a:p>
                    <a:p>
                      <a:r>
                        <a:rPr lang="en-US" sz="1400" dirty="0" smtClean="0"/>
                        <a:t>  Asian</a:t>
                      </a:r>
                      <a:endParaRPr lang="en-US" sz="1400" dirty="0"/>
                    </a:p>
                  </a:txBody>
                  <a:tcPr anchor="ctr">
                    <a:lnL w="9525" cap="flat" cmpd="sng" algn="ctr">
                      <a:solidFill>
                        <a:prstClr val="white">
                          <a:lumMod val="75000"/>
                        </a:prstClr>
                      </a:solidFill>
                      <a:prstDash val="solid"/>
                      <a:round/>
                      <a:headEnd type="none" w="med" len="med"/>
                      <a:tailEnd type="none" w="med" len="med"/>
                    </a:lnL>
                  </a:tcPr>
                </a:tc>
                <a:tc>
                  <a:txBody>
                    <a:bodyPr/>
                    <a:lstStyle/>
                    <a:p>
                      <a:pPr algn="ctr"/>
                      <a:endParaRPr lang="en-US" sz="1400" dirty="0" smtClean="0"/>
                    </a:p>
                    <a:p>
                      <a:pPr algn="ctr"/>
                      <a:r>
                        <a:rPr lang="en-US" sz="1400" dirty="0" smtClean="0"/>
                        <a:t>135 (66%)</a:t>
                      </a:r>
                    </a:p>
                    <a:p>
                      <a:pPr algn="ctr"/>
                      <a:r>
                        <a:rPr lang="en-US" sz="1400" dirty="0" smtClean="0"/>
                        <a:t>14 (7%)</a:t>
                      </a:r>
                    </a:p>
                    <a:p>
                      <a:pPr algn="ctr"/>
                      <a:r>
                        <a:rPr lang="en-US" sz="1400" dirty="0" smtClean="0"/>
                        <a:t>52 (25%)</a:t>
                      </a:r>
                      <a:endParaRPr lang="en-US" sz="1400" dirty="0"/>
                    </a:p>
                  </a:txBody>
                  <a:tcPr anchor="ctr"/>
                </a:tc>
                <a:tc>
                  <a:txBody>
                    <a:bodyPr/>
                    <a:lstStyle/>
                    <a:p>
                      <a:pPr algn="ctr"/>
                      <a:endParaRPr lang="en-US" sz="1400" dirty="0" smtClean="0"/>
                    </a:p>
                    <a:p>
                      <a:pPr algn="ctr"/>
                      <a:r>
                        <a:rPr lang="en-US" sz="1400" dirty="0" smtClean="0"/>
                        <a:t>59 (58%)</a:t>
                      </a:r>
                    </a:p>
                    <a:p>
                      <a:pPr algn="ctr"/>
                      <a:r>
                        <a:rPr lang="en-US" sz="1400" dirty="0" smtClean="0"/>
                        <a:t>8 (8%)</a:t>
                      </a:r>
                    </a:p>
                    <a:p>
                      <a:pPr algn="ctr"/>
                      <a:r>
                        <a:rPr lang="en-US" sz="1400" dirty="0" smtClean="0"/>
                        <a:t>45 (22%)</a:t>
                      </a:r>
                    </a:p>
                  </a:txBody>
                  <a:tcPr anchor="ctr"/>
                </a:tc>
                <a:tc>
                  <a:txBody>
                    <a:bodyPr/>
                    <a:lstStyle/>
                    <a:p>
                      <a:pPr algn="ctr"/>
                      <a:endParaRPr lang="en-US" sz="1400" dirty="0" smtClean="0"/>
                    </a:p>
                    <a:p>
                      <a:pPr algn="ctr"/>
                      <a:r>
                        <a:rPr lang="en-US" sz="1400" dirty="0" smtClean="0"/>
                        <a:t>148 (72%)</a:t>
                      </a:r>
                    </a:p>
                    <a:p>
                      <a:pPr algn="ctr"/>
                      <a:r>
                        <a:rPr lang="en-US" sz="1400" dirty="0" smtClean="0"/>
                        <a:t>10 (5%)</a:t>
                      </a:r>
                    </a:p>
                    <a:p>
                      <a:pPr algn="ctr"/>
                      <a:r>
                        <a:rPr lang="en-US" sz="1400" dirty="0" smtClean="0"/>
                        <a:t>45 (22%)</a:t>
                      </a:r>
                      <a:endParaRPr lang="en-US" sz="1400" dirty="0"/>
                    </a:p>
                  </a:txBody>
                  <a:tcPr anchor="ctr"/>
                </a:tc>
                <a:tc>
                  <a:txBody>
                    <a:bodyPr/>
                    <a:lstStyle/>
                    <a:p>
                      <a:pPr algn="ctr"/>
                      <a:endParaRPr lang="en-US" sz="1400" dirty="0" smtClean="0"/>
                    </a:p>
                    <a:p>
                      <a:pPr algn="ctr"/>
                      <a:r>
                        <a:rPr lang="en-US" sz="1400" dirty="0" smtClean="0"/>
                        <a:t>169 (72%)</a:t>
                      </a:r>
                    </a:p>
                    <a:p>
                      <a:pPr algn="ctr"/>
                      <a:r>
                        <a:rPr lang="en-US" sz="1400" dirty="0" smtClean="0"/>
                        <a:t>10 (4%)</a:t>
                      </a:r>
                    </a:p>
                    <a:p>
                      <a:pPr algn="ctr"/>
                      <a:r>
                        <a:rPr lang="en-US" sz="1400" dirty="0" smtClean="0"/>
                        <a:t>56</a:t>
                      </a:r>
                      <a:r>
                        <a:rPr lang="en-US" sz="1400" baseline="0" dirty="0" smtClean="0"/>
                        <a:t> (24%)</a:t>
                      </a:r>
                      <a:endParaRPr lang="en-US" sz="1400" dirty="0"/>
                    </a:p>
                  </a:txBody>
                  <a:tcPr anchor="ctr">
                    <a:lnR w="9525" cap="flat" cmpd="sng" algn="ctr">
                      <a:solidFill>
                        <a:prstClr val="white">
                          <a:lumMod val="75000"/>
                        </a:prstClr>
                      </a:solidFill>
                      <a:prstDash val="solid"/>
                      <a:round/>
                      <a:headEnd type="none" w="med" len="med"/>
                      <a:tailEnd type="none" w="med" len="med"/>
                    </a:lnR>
                  </a:tcPr>
                </a:tc>
                <a:extLst>
                  <a:ext uri="{0D108BD9-81ED-4DB2-BD59-A6C34878D82A}">
                    <a16:rowId xmlns:a16="http://schemas.microsoft.com/office/drawing/2014/main" val="10003"/>
                  </a:ext>
                </a:extLst>
              </a:tr>
              <a:tr h="370840">
                <a:tc>
                  <a:txBody>
                    <a:bodyPr/>
                    <a:lstStyle/>
                    <a:p>
                      <a:r>
                        <a:rPr lang="en-US" sz="1400" dirty="0" smtClean="0"/>
                        <a:t>HCV RNA ≥800,000 IU/ml</a:t>
                      </a:r>
                      <a:endParaRPr lang="en-US" sz="1400" dirty="0"/>
                    </a:p>
                  </a:txBody>
                  <a:tcPr anchor="ctr">
                    <a:lnL w="9525" cap="flat" cmpd="sng" algn="ctr">
                      <a:solidFill>
                        <a:prstClr val="white">
                          <a:lumMod val="75000"/>
                        </a:prstClr>
                      </a:solidFill>
                      <a:prstDash val="solid"/>
                      <a:round/>
                      <a:headEnd type="none" w="med" len="med"/>
                      <a:tailEnd type="none" w="med" len="med"/>
                    </a:lnL>
                  </a:tcPr>
                </a:tc>
                <a:tc>
                  <a:txBody>
                    <a:bodyPr/>
                    <a:lstStyle/>
                    <a:p>
                      <a:pPr algn="ctr"/>
                      <a:r>
                        <a:rPr lang="en-US" sz="1400" dirty="0" smtClean="0"/>
                        <a:t>152 (74%)</a:t>
                      </a:r>
                      <a:endParaRPr lang="en-US" sz="1400" dirty="0"/>
                    </a:p>
                  </a:txBody>
                  <a:tcPr anchor="ctr"/>
                </a:tc>
                <a:tc>
                  <a:txBody>
                    <a:bodyPr/>
                    <a:lstStyle/>
                    <a:p>
                      <a:pPr algn="ctr"/>
                      <a:r>
                        <a:rPr lang="en-US" sz="1400" dirty="0" smtClean="0"/>
                        <a:t>76 (75%)</a:t>
                      </a:r>
                      <a:endParaRPr lang="en-US" sz="1400" dirty="0"/>
                    </a:p>
                  </a:txBody>
                  <a:tcPr anchor="ctr"/>
                </a:tc>
                <a:tc>
                  <a:txBody>
                    <a:bodyPr/>
                    <a:lstStyle/>
                    <a:p>
                      <a:pPr algn="ctr"/>
                      <a:r>
                        <a:rPr lang="en-US" sz="1400" dirty="0" smtClean="0"/>
                        <a:t>178 (87%)</a:t>
                      </a:r>
                      <a:endParaRPr lang="en-US" sz="1400" dirty="0"/>
                    </a:p>
                  </a:txBody>
                  <a:tcPr anchor="ctr"/>
                </a:tc>
                <a:tc>
                  <a:txBody>
                    <a:bodyPr/>
                    <a:lstStyle/>
                    <a:p>
                      <a:pPr algn="ctr"/>
                      <a:r>
                        <a:rPr lang="en-US" sz="1400" dirty="0" smtClean="0"/>
                        <a:t>187 (80%)</a:t>
                      </a:r>
                      <a:endParaRPr lang="en-US" sz="1400" dirty="0"/>
                    </a:p>
                  </a:txBody>
                  <a:tcPr anchor="ctr">
                    <a:lnR w="9525" cap="flat" cmpd="sng" algn="ctr">
                      <a:solidFill>
                        <a:prstClr val="white">
                          <a:lumMod val="75000"/>
                        </a:prstClr>
                      </a:solidFill>
                      <a:prstDash val="solid"/>
                      <a:round/>
                      <a:headEnd type="none" w="med" len="med"/>
                      <a:tailEnd type="none" w="med" len="med"/>
                    </a:lnR>
                  </a:tcPr>
                </a:tc>
                <a:extLst>
                  <a:ext uri="{0D108BD9-81ED-4DB2-BD59-A6C34878D82A}">
                    <a16:rowId xmlns:a16="http://schemas.microsoft.com/office/drawing/2014/main" val="10004"/>
                  </a:ext>
                </a:extLst>
              </a:tr>
              <a:tr h="370840">
                <a:tc>
                  <a:txBody>
                    <a:bodyPr/>
                    <a:lstStyle/>
                    <a:p>
                      <a:r>
                        <a:rPr lang="en-US" sz="1400" dirty="0" smtClean="0"/>
                        <a:t>Cirrhosis</a:t>
                      </a:r>
                      <a:endParaRPr lang="en-US" sz="1400" dirty="0"/>
                    </a:p>
                  </a:txBody>
                  <a:tcPr anchor="ctr">
                    <a:lnL w="9525" cap="flat" cmpd="sng" algn="ctr">
                      <a:solidFill>
                        <a:prstClr val="white">
                          <a:lumMod val="75000"/>
                        </a:prstClr>
                      </a:solidFill>
                      <a:prstDash val="solid"/>
                      <a:round/>
                      <a:headEnd type="none" w="med" len="med"/>
                      <a:tailEnd type="none" w="med" len="med"/>
                    </a:lnL>
                  </a:tcPr>
                </a:tc>
                <a:tc>
                  <a:txBody>
                    <a:bodyPr/>
                    <a:lstStyle/>
                    <a:p>
                      <a:pPr algn="ctr"/>
                      <a:r>
                        <a:rPr lang="en-US" sz="1400" dirty="0" smtClean="0"/>
                        <a:t>33 (16%)</a:t>
                      </a:r>
                      <a:endParaRPr lang="en-US" sz="1400" dirty="0"/>
                    </a:p>
                  </a:txBody>
                  <a:tcPr anchor="ctr"/>
                </a:tc>
                <a:tc>
                  <a:txBody>
                    <a:bodyPr/>
                    <a:lstStyle/>
                    <a:p>
                      <a:pPr algn="ctr"/>
                      <a:r>
                        <a:rPr lang="en-US" sz="1400" dirty="0" smtClean="0"/>
                        <a:t>16</a:t>
                      </a:r>
                      <a:r>
                        <a:rPr lang="en-US" sz="1400" baseline="0" dirty="0" smtClean="0"/>
                        <a:t> (16%)</a:t>
                      </a:r>
                      <a:endParaRPr lang="en-US" sz="1400" dirty="0"/>
                    </a:p>
                  </a:txBody>
                  <a:tcPr anchor="ctr"/>
                </a:tc>
                <a:tc>
                  <a:txBody>
                    <a:bodyPr/>
                    <a:lstStyle/>
                    <a:p>
                      <a:pPr algn="ctr"/>
                      <a:r>
                        <a:rPr lang="en-US" sz="1400" dirty="0" smtClean="0"/>
                        <a:t>63 (31%)</a:t>
                      </a:r>
                      <a:endParaRPr lang="en-US" sz="1400" dirty="0"/>
                    </a:p>
                  </a:txBody>
                  <a:tcPr anchor="ctr"/>
                </a:tc>
                <a:tc>
                  <a:txBody>
                    <a:bodyPr/>
                    <a:lstStyle/>
                    <a:p>
                      <a:pPr algn="ctr"/>
                      <a:r>
                        <a:rPr lang="en-US" sz="1400" dirty="0" smtClean="0"/>
                        <a:t>111 (47%)</a:t>
                      </a:r>
                      <a:endParaRPr lang="en-US" sz="1400" dirty="0"/>
                    </a:p>
                  </a:txBody>
                  <a:tcPr anchor="ctr">
                    <a:lnR w="9525" cap="flat" cmpd="sng" algn="ctr">
                      <a:solidFill>
                        <a:prstClr val="white">
                          <a:lumMod val="75000"/>
                        </a:prstClr>
                      </a:solidFill>
                      <a:prstDash val="solid"/>
                      <a:round/>
                      <a:headEnd type="none" w="med" len="med"/>
                      <a:tailEnd type="none" w="med" len="med"/>
                    </a:lnR>
                  </a:tcPr>
                </a:tc>
                <a:extLst>
                  <a:ext uri="{0D108BD9-81ED-4DB2-BD59-A6C34878D82A}">
                    <a16:rowId xmlns:a16="http://schemas.microsoft.com/office/drawing/2014/main" val="10005"/>
                  </a:ext>
                </a:extLst>
              </a:tr>
              <a:tr h="370840">
                <a:tc>
                  <a:txBody>
                    <a:bodyPr/>
                    <a:lstStyle/>
                    <a:p>
                      <a:r>
                        <a:rPr lang="en-US" sz="1400" dirty="0" smtClean="0"/>
                        <a:t>Prior response to P/R</a:t>
                      </a:r>
                    </a:p>
                    <a:p>
                      <a:r>
                        <a:rPr lang="en-US" sz="1400" dirty="0" smtClean="0"/>
                        <a:t>  Null</a:t>
                      </a:r>
                    </a:p>
                    <a:p>
                      <a:r>
                        <a:rPr lang="en-US" sz="1400" dirty="0" smtClean="0"/>
                        <a:t>  Partial</a:t>
                      </a:r>
                    </a:p>
                  </a:txBody>
                  <a:tcPr anchor="ctr">
                    <a:lnL w="9525" cap="flat" cmpd="sng" algn="ctr">
                      <a:solidFill>
                        <a:prstClr val="white">
                          <a:lumMod val="75000"/>
                        </a:prstClr>
                      </a:solidFill>
                      <a:prstDash val="solid"/>
                      <a:round/>
                      <a:headEnd type="none" w="med" len="med"/>
                      <a:tailEnd type="none" w="med" len="med"/>
                    </a:lnL>
                  </a:tcPr>
                </a:tc>
                <a:tc>
                  <a:txBody>
                    <a:bodyPr/>
                    <a:lstStyle/>
                    <a:p>
                      <a:pPr algn="ctr"/>
                      <a:r>
                        <a:rPr lang="en-US" sz="1400" dirty="0" smtClean="0"/>
                        <a:t>N/A</a:t>
                      </a:r>
                      <a:endParaRPr lang="en-US" sz="1400" dirty="0"/>
                    </a:p>
                  </a:txBody>
                  <a:tcPr anchor="ctr"/>
                </a:tc>
                <a:tc>
                  <a:txBody>
                    <a:bodyPr/>
                    <a:lstStyle/>
                    <a:p>
                      <a:pPr algn="ctr"/>
                      <a:r>
                        <a:rPr lang="en-US" sz="1400" dirty="0" smtClean="0"/>
                        <a:t>N/A</a:t>
                      </a:r>
                      <a:endParaRPr lang="en-US" sz="1400" dirty="0"/>
                    </a:p>
                  </a:txBody>
                  <a:tcPr anchor="ctr"/>
                </a:tc>
                <a:tc>
                  <a:txBody>
                    <a:bodyPr/>
                    <a:lstStyle/>
                    <a:p>
                      <a:pPr algn="ctr"/>
                      <a:endParaRPr lang="en-US" sz="1400" dirty="0" smtClean="0"/>
                    </a:p>
                    <a:p>
                      <a:pPr algn="ctr"/>
                      <a:r>
                        <a:rPr lang="en-US" sz="1400" dirty="0" smtClean="0"/>
                        <a:t>119 (58%)</a:t>
                      </a:r>
                    </a:p>
                    <a:p>
                      <a:pPr algn="ctr"/>
                      <a:r>
                        <a:rPr lang="en-US" sz="1400" dirty="0" smtClean="0"/>
                        <a:t>84 (41%)</a:t>
                      </a:r>
                      <a:endParaRPr lang="en-US" sz="1400" dirty="0"/>
                    </a:p>
                  </a:txBody>
                  <a:tcPr anchor="ctr"/>
                </a:tc>
                <a:tc>
                  <a:txBody>
                    <a:bodyPr/>
                    <a:lstStyle/>
                    <a:p>
                      <a:pPr algn="ctr"/>
                      <a:r>
                        <a:rPr lang="en-US" sz="1400" dirty="0" smtClean="0"/>
                        <a:t>N/A</a:t>
                      </a:r>
                      <a:endParaRPr lang="en-US" sz="1400" dirty="0"/>
                    </a:p>
                  </a:txBody>
                  <a:tcPr anchor="ctr">
                    <a:lnR w="9525" cap="flat" cmpd="sng" algn="ctr">
                      <a:solidFill>
                        <a:prstClr val="white">
                          <a:lumMod val="75000"/>
                        </a:prstClr>
                      </a:solidFill>
                      <a:prstDash val="solid"/>
                      <a:round/>
                      <a:headEnd type="none" w="med" len="med"/>
                      <a:tailEnd type="none" w="med" len="med"/>
                    </a:lnR>
                  </a:tcPr>
                </a:tc>
                <a:extLst>
                  <a:ext uri="{0D108BD9-81ED-4DB2-BD59-A6C34878D82A}">
                    <a16:rowId xmlns:a16="http://schemas.microsoft.com/office/drawing/2014/main" val="10006"/>
                  </a:ext>
                </a:extLst>
              </a:tr>
              <a:tr h="370840">
                <a:tc>
                  <a:txBody>
                    <a:bodyPr/>
                    <a:lstStyle/>
                    <a:p>
                      <a:r>
                        <a:rPr lang="en-US" sz="1400" dirty="0" smtClean="0"/>
                        <a:t>Ineligible/intolerant</a:t>
                      </a:r>
                      <a:r>
                        <a:rPr lang="en-US" sz="1400" baseline="0" dirty="0" smtClean="0"/>
                        <a:t> reason</a:t>
                      </a:r>
                    </a:p>
                    <a:p>
                      <a:pPr marL="117475" indent="0">
                        <a:spcBef>
                          <a:spcPts val="0"/>
                        </a:spcBef>
                      </a:pPr>
                      <a:r>
                        <a:rPr lang="en-US" sz="1400" baseline="0" dirty="0" smtClean="0"/>
                        <a:t>Depression</a:t>
                      </a:r>
                    </a:p>
                    <a:p>
                      <a:pPr marL="117475" indent="0"/>
                      <a:r>
                        <a:rPr lang="en-US" sz="1400" baseline="0" dirty="0" smtClean="0"/>
                        <a:t>Anemia/neutropenia</a:t>
                      </a:r>
                    </a:p>
                    <a:p>
                      <a:pPr marL="117475" indent="0"/>
                      <a:r>
                        <a:rPr lang="en-US" sz="1400" baseline="0" dirty="0" smtClean="0"/>
                        <a:t>Advanced F3 or F4</a:t>
                      </a:r>
                      <a:r>
                        <a:rPr lang="en-US" sz="1400" baseline="30000" dirty="0" smtClean="0"/>
                        <a:t>a</a:t>
                      </a:r>
                      <a:endParaRPr lang="en-US" sz="1400" dirty="0"/>
                    </a:p>
                  </a:txBody>
                  <a:tcPr anchor="ctr">
                    <a:lnL w="9525" cap="flat" cmpd="sng" algn="ctr">
                      <a:solidFill>
                        <a:prstClr val="white">
                          <a:lumMod val="75000"/>
                        </a:prstClr>
                      </a:solidFill>
                      <a:prstDash val="solid"/>
                      <a:round/>
                      <a:headEnd type="none" w="med" len="med"/>
                      <a:tailEnd type="none" w="med" len="med"/>
                    </a:lnL>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smtClean="0"/>
                        <a:t>N/A</a:t>
                      </a:r>
                      <a:endParaRPr lang="en-US" sz="1400" dirty="0"/>
                    </a:p>
                  </a:txBody>
                  <a:tcPr anchor="ctr">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smtClean="0"/>
                        <a:t>N/A</a:t>
                      </a:r>
                      <a:endParaRPr lang="en-US" sz="1400" dirty="0"/>
                    </a:p>
                  </a:txBody>
                  <a:tcPr anchor="ctr">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smtClean="0"/>
                        <a:t>N/A</a:t>
                      </a:r>
                      <a:endParaRPr lang="en-US" sz="1400" dirty="0"/>
                    </a:p>
                  </a:txBody>
                  <a:tcPr anchor="ctr">
                    <a:lnB w="9525" cap="flat" cmpd="sng" algn="ctr">
                      <a:solidFill>
                        <a:prstClr val="white">
                          <a:lumMod val="75000"/>
                        </a:prstClr>
                      </a:solidFill>
                      <a:prstDash val="solid"/>
                      <a:round/>
                      <a:headEnd type="none" w="med" len="med"/>
                      <a:tailEnd type="none" w="med" len="med"/>
                    </a:lnB>
                  </a:tcPr>
                </a:tc>
                <a:tc>
                  <a:txBody>
                    <a:bodyPr/>
                    <a:lstStyle/>
                    <a:p>
                      <a:pPr algn="ctr"/>
                      <a:endParaRPr lang="en-US" sz="1400" dirty="0" smtClean="0"/>
                    </a:p>
                    <a:p>
                      <a:pPr algn="ctr"/>
                      <a:r>
                        <a:rPr lang="en-US" sz="1400" dirty="0" smtClean="0"/>
                        <a:t>71 (30%)</a:t>
                      </a:r>
                    </a:p>
                    <a:p>
                      <a:pPr algn="ctr"/>
                      <a:r>
                        <a:rPr lang="en-US" sz="1400" dirty="0" smtClean="0"/>
                        <a:t>87 (37%)</a:t>
                      </a:r>
                    </a:p>
                    <a:p>
                      <a:pPr algn="ctr"/>
                      <a:r>
                        <a:rPr lang="en-US" sz="1400" dirty="0" smtClean="0"/>
                        <a:t>77 (33%)</a:t>
                      </a:r>
                      <a:endParaRPr lang="en-US" sz="1400" dirty="0"/>
                    </a:p>
                  </a:txBody>
                  <a:tcPr anchor="ctr">
                    <a:lnR w="9525" cap="flat" cmpd="sng" algn="ctr">
                      <a:solidFill>
                        <a:prstClr val="white">
                          <a:lumMod val="75000"/>
                        </a:prstClr>
                      </a:solidFill>
                      <a:prstDash val="solid"/>
                      <a:round/>
                      <a:headEnd type="none" w="med" len="med"/>
                      <a:tailEnd type="none" w="med" len="med"/>
                    </a:lnR>
                    <a:lnB w="9525" cap="flat" cmpd="sng" algn="ctr">
                      <a:solidFill>
                        <a:prstClr val="white">
                          <a:lumMod val="75000"/>
                        </a:prstClr>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444880410"/>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solidFill>
                  <a:schemeClr val="accent5">
                    <a:lumMod val="20000"/>
                    <a:lumOff val="80000"/>
                  </a:schemeClr>
                </a:solidFill>
              </a:rPr>
              <a:t>Daclatasvir + Asunaprevir in Genotype </a:t>
            </a:r>
            <a:r>
              <a:rPr lang="en-US" sz="2400" dirty="0" smtClean="0">
                <a:solidFill>
                  <a:schemeClr val="accent5">
                    <a:lumMod val="20000"/>
                    <a:lumOff val="80000"/>
                  </a:schemeClr>
                </a:solidFill>
              </a:rPr>
              <a:t>1b</a:t>
            </a:r>
            <a:r>
              <a:rPr lang="en-US" sz="2400" dirty="0">
                <a:solidFill>
                  <a:schemeClr val="accent5">
                    <a:lumMod val="20000"/>
                    <a:lumOff val="80000"/>
                  </a:schemeClr>
                </a:solidFill>
              </a:rPr>
              <a:t/>
            </a:r>
            <a:br>
              <a:rPr lang="en-US" sz="2400" dirty="0">
                <a:solidFill>
                  <a:schemeClr val="accent5">
                    <a:lumMod val="20000"/>
                    <a:lumOff val="80000"/>
                  </a:schemeClr>
                </a:solidFill>
              </a:rPr>
            </a:br>
            <a:r>
              <a:rPr lang="en-US" sz="2400" dirty="0"/>
              <a:t>HALLMARK-DUAL Study</a:t>
            </a:r>
          </a:p>
        </p:txBody>
      </p:sp>
      <p:sp>
        <p:nvSpPr>
          <p:cNvPr id="9" name="Text Placeholder 8"/>
          <p:cNvSpPr>
            <a:spLocks noGrp="1"/>
          </p:cNvSpPr>
          <p:nvPr>
            <p:ph type="body" idx="10"/>
          </p:nvPr>
        </p:nvSpPr>
        <p:spPr/>
        <p:txBody>
          <a:bodyPr/>
          <a:lstStyle/>
          <a:p>
            <a:r>
              <a:rPr lang="en-US" dirty="0" smtClean="0">
                <a:solidFill>
                  <a:schemeClr val="bg1"/>
                </a:solidFill>
                <a:latin typeface="Arial" pitchFamily="-110" charset="0"/>
                <a:ea typeface="ＭＳ Ｐゴシック" pitchFamily="-110" charset="-128"/>
                <a:cs typeface="ＭＳ Ｐゴシック" pitchFamily="-110" charset="-128"/>
              </a:rPr>
              <a:t>HALLMARK-DUAL: SVR12, by Treatment Experience</a:t>
            </a:r>
            <a:endParaRPr lang="en-US" dirty="0">
              <a:solidFill>
                <a:schemeClr val="bg1"/>
              </a:solidFill>
              <a:latin typeface="Arial" pitchFamily="-110" charset="0"/>
              <a:ea typeface="ＭＳ Ｐゴシック" pitchFamily="-110" charset="-128"/>
              <a:cs typeface="ＭＳ Ｐゴシック" pitchFamily="-110" charset="-128"/>
            </a:endParaRPr>
          </a:p>
        </p:txBody>
      </p:sp>
      <p:sp>
        <p:nvSpPr>
          <p:cNvPr id="7" name="Content Placeholder 6"/>
          <p:cNvSpPr>
            <a:spLocks noGrp="1"/>
          </p:cNvSpPr>
          <p:nvPr>
            <p:ph sz="quarter" idx="13"/>
          </p:nvPr>
        </p:nvSpPr>
        <p:spPr/>
        <p:txBody>
          <a:bodyPr/>
          <a:lstStyle/>
          <a:p>
            <a:r>
              <a:rPr lang="en-US" dirty="0"/>
              <a:t>Source: Manns M, et al. Lancet. 2014;384:1597-605.</a:t>
            </a:r>
          </a:p>
        </p:txBody>
      </p:sp>
      <p:graphicFrame>
        <p:nvGraphicFramePr>
          <p:cNvPr id="30" name="Chart 29"/>
          <p:cNvGraphicFramePr>
            <a:graphicFrameLocks/>
          </p:cNvGraphicFramePr>
          <p:nvPr>
            <p:extLst>
              <p:ext uri="{D42A27DB-BD31-4B8C-83A1-F6EECF244321}">
                <p14:modId xmlns:p14="http://schemas.microsoft.com/office/powerpoint/2010/main" val="4128821699"/>
              </p:ext>
            </p:extLst>
          </p:nvPr>
        </p:nvGraphicFramePr>
        <p:xfrm>
          <a:off x="304800" y="1828800"/>
          <a:ext cx="8534400" cy="4419596"/>
        </p:xfrm>
        <a:graphic>
          <a:graphicData uri="http://schemas.openxmlformats.org/drawingml/2006/chart">
            <c:chart xmlns:c="http://schemas.openxmlformats.org/drawingml/2006/chart" xmlns:r="http://schemas.openxmlformats.org/officeDocument/2006/relationships" r:id="rId3"/>
          </a:graphicData>
        </a:graphic>
      </p:graphicFrame>
      <p:sp>
        <p:nvSpPr>
          <p:cNvPr id="15" name="Rectangle 14"/>
          <p:cNvSpPr/>
          <p:nvPr/>
        </p:nvSpPr>
        <p:spPr>
          <a:xfrm>
            <a:off x="1839783" y="5257800"/>
            <a:ext cx="770707" cy="3810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smtClean="0">
                <a:solidFill>
                  <a:schemeClr val="bg1"/>
                </a:solidFill>
              </a:rPr>
              <a:t>547/643</a:t>
            </a:r>
            <a:endParaRPr lang="en-US" sz="1200" dirty="0">
              <a:solidFill>
                <a:schemeClr val="bg1"/>
              </a:solidFill>
            </a:endParaRPr>
          </a:p>
        </p:txBody>
      </p:sp>
      <p:sp>
        <p:nvSpPr>
          <p:cNvPr id="18" name="Rectangle 17"/>
          <p:cNvSpPr/>
          <p:nvPr/>
        </p:nvSpPr>
        <p:spPr>
          <a:xfrm>
            <a:off x="3707963" y="5257800"/>
            <a:ext cx="770707" cy="3810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smtClean="0">
                <a:solidFill>
                  <a:schemeClr val="bg1"/>
                </a:solidFill>
              </a:rPr>
              <a:t>184/203</a:t>
            </a:r>
            <a:endParaRPr lang="en-US" sz="1200" dirty="0">
              <a:solidFill>
                <a:schemeClr val="bg1"/>
              </a:solidFill>
            </a:endParaRPr>
          </a:p>
        </p:txBody>
      </p:sp>
      <p:sp>
        <p:nvSpPr>
          <p:cNvPr id="20" name="Rectangle 19"/>
          <p:cNvSpPr/>
          <p:nvPr/>
        </p:nvSpPr>
        <p:spPr>
          <a:xfrm>
            <a:off x="5590713" y="5257800"/>
            <a:ext cx="770707" cy="3810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smtClean="0">
                <a:solidFill>
                  <a:schemeClr val="bg1"/>
                </a:solidFill>
              </a:rPr>
              <a:t>169/205</a:t>
            </a:r>
            <a:endParaRPr lang="en-US" sz="1200" dirty="0">
              <a:solidFill>
                <a:schemeClr val="bg1"/>
              </a:solidFill>
            </a:endParaRPr>
          </a:p>
        </p:txBody>
      </p:sp>
      <p:sp>
        <p:nvSpPr>
          <p:cNvPr id="22" name="Rectangle 21"/>
          <p:cNvSpPr/>
          <p:nvPr/>
        </p:nvSpPr>
        <p:spPr>
          <a:xfrm>
            <a:off x="7449048" y="5257800"/>
            <a:ext cx="770707" cy="3810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smtClean="0">
                <a:solidFill>
                  <a:schemeClr val="bg1"/>
                </a:solidFill>
              </a:rPr>
              <a:t>194/235</a:t>
            </a:r>
            <a:endParaRPr lang="en-US" sz="1200" dirty="0">
              <a:solidFill>
                <a:schemeClr val="bg1"/>
              </a:solidFill>
            </a:endParaRPr>
          </a:p>
        </p:txBody>
      </p:sp>
    </p:spTree>
    <p:extLst>
      <p:ext uri="{BB962C8B-B14F-4D97-AF65-F5344CB8AC3E}">
        <p14:creationId xmlns:p14="http://schemas.microsoft.com/office/powerpoint/2010/main" val="1932845412"/>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solidFill>
                  <a:schemeClr val="accent5">
                    <a:lumMod val="20000"/>
                    <a:lumOff val="80000"/>
                  </a:schemeClr>
                </a:solidFill>
              </a:rPr>
              <a:t>Daclatasvir + Asunaprevir in Genotype </a:t>
            </a:r>
            <a:r>
              <a:rPr lang="en-US" sz="2400" dirty="0" smtClean="0">
                <a:solidFill>
                  <a:schemeClr val="accent5">
                    <a:lumMod val="20000"/>
                    <a:lumOff val="80000"/>
                  </a:schemeClr>
                </a:solidFill>
              </a:rPr>
              <a:t>1b</a:t>
            </a:r>
            <a:r>
              <a:rPr lang="en-US" sz="2400" dirty="0">
                <a:solidFill>
                  <a:schemeClr val="accent5">
                    <a:lumMod val="20000"/>
                    <a:lumOff val="80000"/>
                  </a:schemeClr>
                </a:solidFill>
              </a:rPr>
              <a:t/>
            </a:r>
            <a:br>
              <a:rPr lang="en-US" sz="2400" dirty="0">
                <a:solidFill>
                  <a:schemeClr val="accent5">
                    <a:lumMod val="20000"/>
                    <a:lumOff val="80000"/>
                  </a:schemeClr>
                </a:solidFill>
              </a:rPr>
            </a:br>
            <a:r>
              <a:rPr lang="en-US" sz="2400" dirty="0"/>
              <a:t>HALLMARK-DUAL Study</a:t>
            </a:r>
          </a:p>
        </p:txBody>
      </p:sp>
      <p:sp>
        <p:nvSpPr>
          <p:cNvPr id="9" name="Text Placeholder 8"/>
          <p:cNvSpPr>
            <a:spLocks noGrp="1"/>
          </p:cNvSpPr>
          <p:nvPr>
            <p:ph type="body" idx="10"/>
          </p:nvPr>
        </p:nvSpPr>
        <p:spPr/>
        <p:txBody>
          <a:bodyPr/>
          <a:lstStyle/>
          <a:p>
            <a:r>
              <a:rPr lang="en-US" dirty="0" smtClean="0">
                <a:solidFill>
                  <a:schemeClr val="bg1"/>
                </a:solidFill>
                <a:latin typeface="Arial" pitchFamily="-110" charset="0"/>
                <a:ea typeface="ＭＳ Ｐゴシック" pitchFamily="-110" charset="-128"/>
                <a:cs typeface="ＭＳ Ｐゴシック" pitchFamily="-110" charset="-128"/>
              </a:rPr>
              <a:t>HALLMARK-DUAL: SVR12, by Cirrhosis Status</a:t>
            </a:r>
            <a:endParaRPr lang="en-US" dirty="0">
              <a:solidFill>
                <a:schemeClr val="bg1"/>
              </a:solidFill>
              <a:latin typeface="Arial" pitchFamily="-110" charset="0"/>
              <a:ea typeface="ＭＳ Ｐゴシック" pitchFamily="-110" charset="-128"/>
              <a:cs typeface="ＭＳ Ｐゴシック" pitchFamily="-110" charset="-128"/>
            </a:endParaRPr>
          </a:p>
        </p:txBody>
      </p:sp>
      <p:sp>
        <p:nvSpPr>
          <p:cNvPr id="7" name="Content Placeholder 6"/>
          <p:cNvSpPr>
            <a:spLocks noGrp="1"/>
          </p:cNvSpPr>
          <p:nvPr>
            <p:ph sz="quarter" idx="13"/>
          </p:nvPr>
        </p:nvSpPr>
        <p:spPr/>
        <p:txBody>
          <a:bodyPr/>
          <a:lstStyle/>
          <a:p>
            <a:r>
              <a:rPr lang="en-US" dirty="0"/>
              <a:t>Source: Manns M, et al. Lancet. 2014;384:1597-605.</a:t>
            </a:r>
          </a:p>
        </p:txBody>
      </p:sp>
      <p:graphicFrame>
        <p:nvGraphicFramePr>
          <p:cNvPr id="30" name="Chart 29"/>
          <p:cNvGraphicFramePr>
            <a:graphicFrameLocks/>
          </p:cNvGraphicFramePr>
          <p:nvPr>
            <p:extLst>
              <p:ext uri="{D42A27DB-BD31-4B8C-83A1-F6EECF244321}">
                <p14:modId xmlns:p14="http://schemas.microsoft.com/office/powerpoint/2010/main" val="3783384264"/>
              </p:ext>
            </p:extLst>
          </p:nvPr>
        </p:nvGraphicFramePr>
        <p:xfrm>
          <a:off x="304800" y="1828800"/>
          <a:ext cx="8534400" cy="4419596"/>
        </p:xfrm>
        <a:graphic>
          <a:graphicData uri="http://schemas.openxmlformats.org/drawingml/2006/chart">
            <c:chart xmlns:c="http://schemas.openxmlformats.org/drawingml/2006/chart" xmlns:r="http://schemas.openxmlformats.org/officeDocument/2006/relationships" r:id="rId3"/>
          </a:graphicData>
        </a:graphic>
      </p:graphicFrame>
      <p:sp>
        <p:nvSpPr>
          <p:cNvPr id="15" name="Rectangle 14"/>
          <p:cNvSpPr/>
          <p:nvPr/>
        </p:nvSpPr>
        <p:spPr>
          <a:xfrm>
            <a:off x="1467300" y="5217095"/>
            <a:ext cx="770707" cy="3810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smtClean="0">
                <a:solidFill>
                  <a:schemeClr val="bg1"/>
                </a:solidFill>
              </a:rPr>
              <a:t>172/206</a:t>
            </a:r>
            <a:endParaRPr lang="en-US" sz="1200" dirty="0">
              <a:solidFill>
                <a:schemeClr val="bg1"/>
              </a:solidFill>
            </a:endParaRPr>
          </a:p>
        </p:txBody>
      </p:sp>
      <p:sp>
        <p:nvSpPr>
          <p:cNvPr id="17" name="Rectangle 16"/>
          <p:cNvSpPr/>
          <p:nvPr/>
        </p:nvSpPr>
        <p:spPr>
          <a:xfrm>
            <a:off x="2206289" y="5217095"/>
            <a:ext cx="770707" cy="3810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smtClean="0">
                <a:solidFill>
                  <a:schemeClr val="bg1"/>
                </a:solidFill>
              </a:rPr>
              <a:t>370/437</a:t>
            </a:r>
            <a:endParaRPr lang="en-US" sz="1200" dirty="0">
              <a:solidFill>
                <a:schemeClr val="bg1"/>
              </a:solidFill>
            </a:endParaRPr>
          </a:p>
        </p:txBody>
      </p:sp>
      <p:sp>
        <p:nvSpPr>
          <p:cNvPr id="18" name="Rectangle 17"/>
          <p:cNvSpPr/>
          <p:nvPr/>
        </p:nvSpPr>
        <p:spPr>
          <a:xfrm>
            <a:off x="3352234" y="5217095"/>
            <a:ext cx="770707" cy="3810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smtClean="0">
                <a:solidFill>
                  <a:schemeClr val="bg1"/>
                </a:solidFill>
              </a:rPr>
              <a:t>29/32</a:t>
            </a:r>
            <a:endParaRPr lang="en-US" sz="1200" dirty="0">
              <a:solidFill>
                <a:schemeClr val="bg1"/>
              </a:solidFill>
            </a:endParaRPr>
          </a:p>
        </p:txBody>
      </p:sp>
      <p:sp>
        <p:nvSpPr>
          <p:cNvPr id="19" name="Rectangle 18"/>
          <p:cNvSpPr/>
          <p:nvPr/>
        </p:nvSpPr>
        <p:spPr>
          <a:xfrm>
            <a:off x="4056357" y="5217095"/>
            <a:ext cx="770707" cy="3810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smtClean="0">
                <a:solidFill>
                  <a:schemeClr val="bg1"/>
                </a:solidFill>
              </a:rPr>
              <a:t>153/171</a:t>
            </a:r>
            <a:endParaRPr lang="en-US" sz="1200" dirty="0">
              <a:solidFill>
                <a:schemeClr val="bg1"/>
              </a:solidFill>
            </a:endParaRPr>
          </a:p>
        </p:txBody>
      </p:sp>
      <p:sp>
        <p:nvSpPr>
          <p:cNvPr id="20" name="Rectangle 19"/>
          <p:cNvSpPr/>
          <p:nvPr/>
        </p:nvSpPr>
        <p:spPr>
          <a:xfrm>
            <a:off x="5212421" y="5217095"/>
            <a:ext cx="770707" cy="3810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smtClean="0">
                <a:solidFill>
                  <a:schemeClr val="bg1"/>
                </a:solidFill>
              </a:rPr>
              <a:t>55/63</a:t>
            </a:r>
            <a:endParaRPr lang="en-US" sz="1200" dirty="0">
              <a:solidFill>
                <a:schemeClr val="bg1"/>
              </a:solidFill>
            </a:endParaRPr>
          </a:p>
        </p:txBody>
      </p:sp>
      <p:sp>
        <p:nvSpPr>
          <p:cNvPr id="21" name="Rectangle 20"/>
          <p:cNvSpPr/>
          <p:nvPr/>
        </p:nvSpPr>
        <p:spPr>
          <a:xfrm>
            <a:off x="5939465" y="5217095"/>
            <a:ext cx="770707" cy="3810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smtClean="0">
                <a:solidFill>
                  <a:schemeClr val="bg1"/>
                </a:solidFill>
              </a:rPr>
              <a:t>113/142</a:t>
            </a:r>
            <a:endParaRPr lang="en-US" sz="1200" dirty="0">
              <a:solidFill>
                <a:schemeClr val="bg1"/>
              </a:solidFill>
            </a:endParaRPr>
          </a:p>
        </p:txBody>
      </p:sp>
      <p:sp>
        <p:nvSpPr>
          <p:cNvPr id="22" name="Rectangle 21"/>
          <p:cNvSpPr/>
          <p:nvPr/>
        </p:nvSpPr>
        <p:spPr>
          <a:xfrm>
            <a:off x="7094741" y="5217095"/>
            <a:ext cx="770707" cy="3810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smtClean="0">
                <a:solidFill>
                  <a:schemeClr val="bg1"/>
                </a:solidFill>
              </a:rPr>
              <a:t>88/111</a:t>
            </a:r>
            <a:endParaRPr lang="en-US" sz="1200" dirty="0">
              <a:solidFill>
                <a:schemeClr val="bg1"/>
              </a:solidFill>
            </a:endParaRPr>
          </a:p>
        </p:txBody>
      </p:sp>
      <p:sp>
        <p:nvSpPr>
          <p:cNvPr id="23" name="Rectangle 22"/>
          <p:cNvSpPr/>
          <p:nvPr/>
        </p:nvSpPr>
        <p:spPr>
          <a:xfrm>
            <a:off x="7805503" y="5217095"/>
            <a:ext cx="770707" cy="3810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smtClean="0">
                <a:solidFill>
                  <a:schemeClr val="bg1"/>
                </a:solidFill>
              </a:rPr>
              <a:t>104/124</a:t>
            </a:r>
            <a:endParaRPr lang="en-US" sz="1200" dirty="0">
              <a:solidFill>
                <a:schemeClr val="bg1"/>
              </a:solidFill>
            </a:endParaRPr>
          </a:p>
        </p:txBody>
      </p:sp>
    </p:spTree>
    <p:extLst>
      <p:ext uri="{BB962C8B-B14F-4D97-AF65-F5344CB8AC3E}">
        <p14:creationId xmlns:p14="http://schemas.microsoft.com/office/powerpoint/2010/main" val="2740169331"/>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r>
              <a:rPr lang="en-US" dirty="0"/>
              <a:t>Source: Manns M, et al. Lancet. 2014;384:1597-605.</a:t>
            </a:r>
          </a:p>
        </p:txBody>
      </p:sp>
      <p:sp>
        <p:nvSpPr>
          <p:cNvPr id="2" name="Title 1"/>
          <p:cNvSpPr>
            <a:spLocks noGrp="1"/>
          </p:cNvSpPr>
          <p:nvPr>
            <p:ph type="title"/>
          </p:nvPr>
        </p:nvSpPr>
        <p:spPr/>
        <p:txBody>
          <a:bodyPr>
            <a:noAutofit/>
          </a:bodyPr>
          <a:lstStyle/>
          <a:p>
            <a:r>
              <a:rPr lang="en-US" sz="2400" dirty="0">
                <a:solidFill>
                  <a:schemeClr val="accent5">
                    <a:lumMod val="20000"/>
                    <a:lumOff val="80000"/>
                  </a:schemeClr>
                </a:solidFill>
              </a:rPr>
              <a:t>Daclatasvir + Asunaprevir for HCV GT 1B</a:t>
            </a:r>
            <a:br>
              <a:rPr lang="en-US" sz="2400" dirty="0">
                <a:solidFill>
                  <a:schemeClr val="accent5">
                    <a:lumMod val="20000"/>
                    <a:lumOff val="80000"/>
                  </a:schemeClr>
                </a:solidFill>
              </a:rPr>
            </a:br>
            <a:r>
              <a:rPr lang="en-US" sz="2400" dirty="0" smtClean="0"/>
              <a:t>HALLMARK-DUAL: Adverse Events</a:t>
            </a:r>
            <a:endParaRPr lang="en-US" sz="2400" dirty="0"/>
          </a:p>
        </p:txBody>
      </p:sp>
      <p:sp>
        <p:nvSpPr>
          <p:cNvPr id="4" name="TextBox 3"/>
          <p:cNvSpPr txBox="1"/>
          <p:nvPr/>
        </p:nvSpPr>
        <p:spPr>
          <a:xfrm>
            <a:off x="228600" y="6093023"/>
            <a:ext cx="2270022" cy="307777"/>
          </a:xfrm>
          <a:prstGeom prst="rect">
            <a:avLst/>
          </a:prstGeom>
          <a:noFill/>
        </p:spPr>
        <p:txBody>
          <a:bodyPr wrap="none" rtlCol="0">
            <a:spAutoFit/>
          </a:bodyPr>
          <a:lstStyle/>
          <a:p>
            <a:r>
              <a:rPr lang="en-US" sz="1400" dirty="0" smtClean="0">
                <a:latin typeface="Arial"/>
                <a:cs typeface="Arial"/>
              </a:rPr>
              <a:t>ULN, upper limit of normal</a:t>
            </a:r>
            <a:endParaRPr lang="en-US" sz="1400" dirty="0">
              <a:latin typeface="Arial"/>
              <a:cs typeface="Arial"/>
            </a:endParaRPr>
          </a:p>
        </p:txBody>
      </p:sp>
      <p:graphicFrame>
        <p:nvGraphicFramePr>
          <p:cNvPr id="8" name="Content Placeholder 6"/>
          <p:cNvGraphicFramePr>
            <a:graphicFrameLocks/>
          </p:cNvGraphicFramePr>
          <p:nvPr>
            <p:extLst>
              <p:ext uri="{D42A27DB-BD31-4B8C-83A1-F6EECF244321}">
                <p14:modId xmlns:p14="http://schemas.microsoft.com/office/powerpoint/2010/main" val="4105949810"/>
              </p:ext>
            </p:extLst>
          </p:nvPr>
        </p:nvGraphicFramePr>
        <p:xfrm>
          <a:off x="304800" y="1371600"/>
          <a:ext cx="8515351" cy="4734559"/>
        </p:xfrm>
        <a:graphic>
          <a:graphicData uri="http://schemas.openxmlformats.org/drawingml/2006/table">
            <a:tbl>
              <a:tblPr firstRow="1" bandRow="1">
                <a:tableStyleId>{5C22544A-7EE6-4342-B048-85BDC9FD1C3A}</a:tableStyleId>
              </a:tblPr>
              <a:tblGrid>
                <a:gridCol w="2276475">
                  <a:extLst>
                    <a:ext uri="{9D8B030D-6E8A-4147-A177-3AD203B41FA5}">
                      <a16:colId xmlns:a16="http://schemas.microsoft.com/office/drawing/2014/main" val="20000"/>
                    </a:ext>
                  </a:extLst>
                </a:gridCol>
                <a:gridCol w="1559719">
                  <a:extLst>
                    <a:ext uri="{9D8B030D-6E8A-4147-A177-3AD203B41FA5}">
                      <a16:colId xmlns:a16="http://schemas.microsoft.com/office/drawing/2014/main" val="20001"/>
                    </a:ext>
                  </a:extLst>
                </a:gridCol>
                <a:gridCol w="1559719">
                  <a:extLst>
                    <a:ext uri="{9D8B030D-6E8A-4147-A177-3AD203B41FA5}">
                      <a16:colId xmlns:a16="http://schemas.microsoft.com/office/drawing/2014/main" val="20002"/>
                    </a:ext>
                  </a:extLst>
                </a:gridCol>
                <a:gridCol w="1559719">
                  <a:extLst>
                    <a:ext uri="{9D8B030D-6E8A-4147-A177-3AD203B41FA5}">
                      <a16:colId xmlns:a16="http://schemas.microsoft.com/office/drawing/2014/main" val="20003"/>
                    </a:ext>
                  </a:extLst>
                </a:gridCol>
                <a:gridCol w="1559719">
                  <a:extLst>
                    <a:ext uri="{9D8B030D-6E8A-4147-A177-3AD203B41FA5}">
                      <a16:colId xmlns:a16="http://schemas.microsoft.com/office/drawing/2014/main" val="20004"/>
                    </a:ext>
                  </a:extLst>
                </a:gridCol>
              </a:tblGrid>
              <a:tr h="716279">
                <a:tc>
                  <a:txBody>
                    <a:bodyPr/>
                    <a:lstStyle/>
                    <a:p>
                      <a:r>
                        <a:rPr lang="en-US" sz="1400" dirty="0" smtClean="0"/>
                        <a:t>Adverse</a:t>
                      </a:r>
                      <a:r>
                        <a:rPr lang="en-US" sz="1400" baseline="0" dirty="0" smtClean="0"/>
                        <a:t> Effects</a:t>
                      </a:r>
                      <a:endParaRPr lang="en-US" sz="1400" dirty="0"/>
                    </a:p>
                  </a:txBody>
                  <a:tcPr anchor="ctr">
                    <a:solidFill>
                      <a:schemeClr val="tx1">
                        <a:lumMod val="75000"/>
                        <a:lumOff val="25000"/>
                      </a:schemeClr>
                    </a:solidFill>
                  </a:tcPr>
                </a:tc>
                <a:tc>
                  <a:txBody>
                    <a:bodyPr/>
                    <a:lstStyle/>
                    <a:p>
                      <a:pPr algn="ctr"/>
                      <a:r>
                        <a:rPr lang="en-US" sz="1400" dirty="0" smtClean="0"/>
                        <a:t>Treatment-naïve</a:t>
                      </a:r>
                      <a:r>
                        <a:rPr lang="en-US" sz="1400" baseline="0" dirty="0" smtClean="0"/>
                        <a:t> on DCV + ASV</a:t>
                      </a:r>
                    </a:p>
                    <a:p>
                      <a:pPr algn="ctr"/>
                      <a:r>
                        <a:rPr lang="en-US" sz="1400" b="0" dirty="0" smtClean="0"/>
                        <a:t>(n=205)</a:t>
                      </a:r>
                      <a:endParaRPr lang="en-US" sz="1400" dirty="0"/>
                    </a:p>
                  </a:txBody>
                  <a:tcPr>
                    <a:solidFill>
                      <a:srgbClr val="586F1D"/>
                    </a:solidFill>
                  </a:tcPr>
                </a:tc>
                <a:tc>
                  <a:txBody>
                    <a:bodyPr/>
                    <a:lstStyle/>
                    <a:p>
                      <a:pPr algn="ctr"/>
                      <a:r>
                        <a:rPr lang="en-US" sz="1400" b="1" dirty="0" smtClean="0"/>
                        <a:t>Treatment-naïve on Placebo</a:t>
                      </a:r>
                    </a:p>
                    <a:p>
                      <a:pPr algn="ctr"/>
                      <a:r>
                        <a:rPr lang="en-US" sz="1400" b="0" dirty="0" smtClean="0"/>
                        <a:t>(n=102)</a:t>
                      </a:r>
                      <a:endParaRPr lang="en-US" sz="1400" b="0" dirty="0"/>
                    </a:p>
                  </a:txBody>
                  <a:tcPr>
                    <a:solidFill>
                      <a:schemeClr val="accent6"/>
                    </a:solidFill>
                  </a:tcPr>
                </a:tc>
                <a:tc>
                  <a:txBody>
                    <a:bodyPr/>
                    <a:lstStyle/>
                    <a:p>
                      <a:pPr algn="ctr"/>
                      <a:r>
                        <a:rPr lang="en-US" sz="1400" dirty="0" smtClean="0"/>
                        <a:t>Prior Non-responder</a:t>
                      </a:r>
                    </a:p>
                    <a:p>
                      <a:pPr algn="ctr"/>
                      <a:r>
                        <a:rPr lang="en-US" sz="1400" b="0" dirty="0" smtClean="0"/>
                        <a:t>(n=205)</a:t>
                      </a:r>
                      <a:endParaRPr lang="en-US" sz="1400" dirty="0"/>
                    </a:p>
                  </a:txBody>
                  <a:tcPr>
                    <a:solidFill>
                      <a:schemeClr val="accent5">
                        <a:lumMod val="75000"/>
                      </a:schemeClr>
                    </a:solidFill>
                  </a:tcPr>
                </a:tc>
                <a:tc>
                  <a:txBody>
                    <a:bodyPr/>
                    <a:lstStyle/>
                    <a:p>
                      <a:pPr algn="ctr"/>
                      <a:r>
                        <a:rPr lang="en-US" sz="1400" dirty="0" smtClean="0"/>
                        <a:t>Intolerant/Ineligible</a:t>
                      </a:r>
                      <a:r>
                        <a:rPr lang="en-US" sz="1400" b="0" dirty="0" smtClean="0"/>
                        <a:t/>
                      </a:r>
                      <a:br>
                        <a:rPr lang="en-US" sz="1400" b="0" dirty="0" smtClean="0"/>
                      </a:br>
                      <a:r>
                        <a:rPr lang="en-US" sz="1400" b="0" dirty="0" smtClean="0"/>
                        <a:t>(n=235)</a:t>
                      </a:r>
                      <a:endParaRPr lang="en-US" sz="1400" dirty="0"/>
                    </a:p>
                  </a:txBody>
                  <a:tcPr>
                    <a:solidFill>
                      <a:srgbClr val="624270"/>
                    </a:solidFill>
                  </a:tcPr>
                </a:tc>
                <a:extLst>
                  <a:ext uri="{0D108BD9-81ED-4DB2-BD59-A6C34878D82A}">
                    <a16:rowId xmlns:a16="http://schemas.microsoft.com/office/drawing/2014/main" val="10000"/>
                  </a:ext>
                </a:extLst>
              </a:tr>
              <a:tr h="370840">
                <a:tc>
                  <a:txBody>
                    <a:bodyPr/>
                    <a:lstStyle/>
                    <a:p>
                      <a:r>
                        <a:rPr lang="en-US" sz="1400" dirty="0" smtClean="0"/>
                        <a:t>Any adverse event</a:t>
                      </a:r>
                      <a:endParaRPr lang="en-US" sz="1400" dirty="0"/>
                    </a:p>
                  </a:txBody>
                  <a:tcPr anchor="ctr"/>
                </a:tc>
                <a:tc>
                  <a:txBody>
                    <a:bodyPr/>
                    <a:lstStyle/>
                    <a:p>
                      <a:pPr algn="ctr"/>
                      <a:r>
                        <a:rPr lang="en-US" sz="1400" dirty="0" smtClean="0"/>
                        <a:t>176 (86%)</a:t>
                      </a:r>
                      <a:endParaRPr lang="en-US" sz="1400" dirty="0"/>
                    </a:p>
                  </a:txBody>
                  <a:tcPr anchor="ctr"/>
                </a:tc>
                <a:tc>
                  <a:txBody>
                    <a:bodyPr/>
                    <a:lstStyle/>
                    <a:p>
                      <a:pPr algn="ctr"/>
                      <a:r>
                        <a:rPr lang="en-US" sz="1400" dirty="0" smtClean="0"/>
                        <a:t>74 (73%)</a:t>
                      </a:r>
                      <a:endParaRPr lang="en-US" sz="1400" dirty="0"/>
                    </a:p>
                  </a:txBody>
                  <a:tcPr anchor="ctr"/>
                </a:tc>
                <a:tc>
                  <a:txBody>
                    <a:bodyPr/>
                    <a:lstStyle/>
                    <a:p>
                      <a:pPr algn="ctr"/>
                      <a:r>
                        <a:rPr lang="en-US" sz="1400" dirty="0" smtClean="0"/>
                        <a:t>167 (81%)</a:t>
                      </a:r>
                      <a:endParaRPr lang="en-US" sz="1400" dirty="0"/>
                    </a:p>
                  </a:txBody>
                  <a:tcPr anchor="ctr"/>
                </a:tc>
                <a:tc>
                  <a:txBody>
                    <a:bodyPr/>
                    <a:lstStyle/>
                    <a:p>
                      <a:pPr algn="ctr"/>
                      <a:r>
                        <a:rPr lang="en-US" sz="1400" dirty="0" smtClean="0"/>
                        <a:t>204 (87%)</a:t>
                      </a:r>
                      <a:endParaRPr lang="en-US" sz="1400" dirty="0"/>
                    </a:p>
                  </a:txBody>
                  <a:tcPr anchor="ctr"/>
                </a:tc>
                <a:extLst>
                  <a:ext uri="{0D108BD9-81ED-4DB2-BD59-A6C34878D82A}">
                    <a16:rowId xmlns:a16="http://schemas.microsoft.com/office/drawing/2014/main" val="10001"/>
                  </a:ext>
                </a:extLst>
              </a:tr>
              <a:tr h="370840">
                <a:tc>
                  <a:txBody>
                    <a:bodyPr/>
                    <a:lstStyle/>
                    <a:p>
                      <a:r>
                        <a:rPr lang="en-US" sz="1400" dirty="0" smtClean="0"/>
                        <a:t>Serious adverse events</a:t>
                      </a:r>
                      <a:endParaRPr lang="en-US" sz="1400" dirty="0"/>
                    </a:p>
                  </a:txBody>
                  <a:tcPr anchor="ctr"/>
                </a:tc>
                <a:tc>
                  <a:txBody>
                    <a:bodyPr/>
                    <a:lstStyle/>
                    <a:p>
                      <a:pPr algn="ctr"/>
                      <a:r>
                        <a:rPr lang="en-US" sz="1400" dirty="0" smtClean="0"/>
                        <a:t>12</a:t>
                      </a:r>
                      <a:r>
                        <a:rPr lang="en-US" sz="1400" baseline="0" dirty="0" smtClean="0"/>
                        <a:t> (6%)</a:t>
                      </a:r>
                      <a:endParaRPr lang="en-US" sz="1400" dirty="0"/>
                    </a:p>
                  </a:txBody>
                  <a:tcPr anchor="ctr"/>
                </a:tc>
                <a:tc>
                  <a:txBody>
                    <a:bodyPr/>
                    <a:lstStyle/>
                    <a:p>
                      <a:pPr algn="ctr"/>
                      <a:r>
                        <a:rPr lang="en-US" sz="1400" dirty="0" smtClean="0"/>
                        <a:t>1 (1%)</a:t>
                      </a:r>
                      <a:endParaRPr lang="en-US" sz="1400" dirty="0"/>
                    </a:p>
                  </a:txBody>
                  <a:tcPr anchor="ctr"/>
                </a:tc>
                <a:tc>
                  <a:txBody>
                    <a:bodyPr/>
                    <a:lstStyle/>
                    <a:p>
                      <a:pPr algn="ctr"/>
                      <a:r>
                        <a:rPr lang="en-US" sz="1400" dirty="0" smtClean="0"/>
                        <a:t>11 (5%)</a:t>
                      </a:r>
                      <a:endParaRPr lang="en-US" sz="1400" dirty="0"/>
                    </a:p>
                  </a:txBody>
                  <a:tcPr anchor="ctr"/>
                </a:tc>
                <a:tc>
                  <a:txBody>
                    <a:bodyPr/>
                    <a:lstStyle/>
                    <a:p>
                      <a:pPr algn="ctr"/>
                      <a:r>
                        <a:rPr lang="en-US" sz="1400" dirty="0" smtClean="0"/>
                        <a:t>16 (7%)</a:t>
                      </a:r>
                      <a:endParaRPr lang="en-US" sz="1400" dirty="0"/>
                    </a:p>
                  </a:txBody>
                  <a:tcPr anchor="ctr"/>
                </a:tc>
                <a:extLst>
                  <a:ext uri="{0D108BD9-81ED-4DB2-BD59-A6C34878D82A}">
                    <a16:rowId xmlns:a16="http://schemas.microsoft.com/office/drawing/2014/main" val="10002"/>
                  </a:ext>
                </a:extLst>
              </a:tr>
              <a:tr h="370840">
                <a:tc>
                  <a:txBody>
                    <a:bodyPr/>
                    <a:lstStyle/>
                    <a:p>
                      <a:r>
                        <a:rPr lang="en-US" sz="1400" dirty="0" smtClean="0"/>
                        <a:t>Adverse</a:t>
                      </a:r>
                      <a:r>
                        <a:rPr lang="en-US" sz="1400" baseline="0" dirty="0" smtClean="0"/>
                        <a:t> events leading to discontinuation</a:t>
                      </a:r>
                      <a:endParaRPr lang="en-US" sz="1400" dirty="0"/>
                    </a:p>
                  </a:txBody>
                  <a:tcPr anchor="ctr"/>
                </a:tc>
                <a:tc>
                  <a:txBody>
                    <a:bodyPr/>
                    <a:lstStyle/>
                    <a:p>
                      <a:pPr algn="ctr"/>
                      <a:r>
                        <a:rPr lang="en-US" sz="1400" dirty="0" smtClean="0"/>
                        <a:t>6 (3%)</a:t>
                      </a:r>
                      <a:endParaRPr lang="en-US" sz="1400" dirty="0"/>
                    </a:p>
                  </a:txBody>
                  <a:tcPr anchor="ctr"/>
                </a:tc>
                <a:tc>
                  <a:txBody>
                    <a:bodyPr/>
                    <a:lstStyle/>
                    <a:p>
                      <a:pPr algn="ctr"/>
                      <a:r>
                        <a:rPr lang="en-US" sz="1400" dirty="0" smtClean="0"/>
                        <a:t>0</a:t>
                      </a:r>
                      <a:endParaRPr lang="en-US" sz="1400" dirty="0"/>
                    </a:p>
                  </a:txBody>
                  <a:tcPr anchor="ctr"/>
                </a:tc>
                <a:tc>
                  <a:txBody>
                    <a:bodyPr/>
                    <a:lstStyle/>
                    <a:p>
                      <a:pPr algn="ctr"/>
                      <a:r>
                        <a:rPr lang="en-US" sz="1400" dirty="0" smtClean="0"/>
                        <a:t>2 (1%)</a:t>
                      </a:r>
                      <a:endParaRPr lang="en-US" sz="1400" dirty="0"/>
                    </a:p>
                  </a:txBody>
                  <a:tcPr anchor="ctr"/>
                </a:tc>
                <a:tc>
                  <a:txBody>
                    <a:bodyPr/>
                    <a:lstStyle/>
                    <a:p>
                      <a:pPr algn="ctr"/>
                      <a:r>
                        <a:rPr lang="en-US" sz="1400" dirty="0" smtClean="0"/>
                        <a:t>2 (1%)</a:t>
                      </a:r>
                      <a:endParaRPr lang="en-US" sz="1400" dirty="0"/>
                    </a:p>
                  </a:txBody>
                  <a:tcPr anchor="ctr"/>
                </a:tc>
                <a:extLst>
                  <a:ext uri="{0D108BD9-81ED-4DB2-BD59-A6C34878D82A}">
                    <a16:rowId xmlns:a16="http://schemas.microsoft.com/office/drawing/2014/main" val="10003"/>
                  </a:ext>
                </a:extLst>
              </a:tr>
              <a:tr h="370840">
                <a:tc>
                  <a:txBody>
                    <a:bodyPr/>
                    <a:lstStyle/>
                    <a:p>
                      <a:r>
                        <a:rPr lang="en-US" sz="1400" dirty="0" smtClean="0"/>
                        <a:t>Adverse events in ≥10% in</a:t>
                      </a:r>
                      <a:r>
                        <a:rPr lang="en-US" sz="1400" baseline="0" dirty="0" smtClean="0"/>
                        <a:t> any cohort</a:t>
                      </a:r>
                    </a:p>
                    <a:p>
                      <a:r>
                        <a:rPr lang="en-US" sz="1400" baseline="0" dirty="0" smtClean="0"/>
                        <a:t>  Headache</a:t>
                      </a:r>
                    </a:p>
                    <a:p>
                      <a:r>
                        <a:rPr lang="en-US" sz="1400" baseline="0" dirty="0" smtClean="0"/>
                        <a:t>  Fatigue</a:t>
                      </a:r>
                    </a:p>
                    <a:p>
                      <a:r>
                        <a:rPr lang="en-US" sz="1400" baseline="0" dirty="0" smtClean="0"/>
                        <a:t>  Diarrhea</a:t>
                      </a:r>
                    </a:p>
                    <a:p>
                      <a:r>
                        <a:rPr lang="en-US" sz="1400" baseline="0" dirty="0" smtClean="0"/>
                        <a:t>  Nausea</a:t>
                      </a:r>
                    </a:p>
                    <a:p>
                      <a:r>
                        <a:rPr lang="en-US" sz="1400" baseline="0" dirty="0" smtClean="0"/>
                        <a:t>  Asthenia</a:t>
                      </a:r>
                      <a:endParaRPr lang="en-US" sz="1400" dirty="0"/>
                    </a:p>
                  </a:txBody>
                  <a:tcPr anchor="ctr"/>
                </a:tc>
                <a:tc>
                  <a:txBody>
                    <a:bodyPr/>
                    <a:lstStyle/>
                    <a:p>
                      <a:pPr algn="ctr"/>
                      <a:endParaRPr lang="en-US" sz="1400" dirty="0" smtClean="0"/>
                    </a:p>
                    <a:p>
                      <a:pPr algn="ctr"/>
                      <a:endParaRPr lang="en-US" sz="1400" dirty="0" smtClean="0"/>
                    </a:p>
                    <a:p>
                      <a:pPr algn="ctr"/>
                      <a:r>
                        <a:rPr lang="en-US" sz="1400" dirty="0" smtClean="0"/>
                        <a:t>50 (24%)</a:t>
                      </a:r>
                    </a:p>
                    <a:p>
                      <a:pPr algn="ctr"/>
                      <a:r>
                        <a:rPr lang="en-US" sz="1400" dirty="0" smtClean="0"/>
                        <a:t>43 (21%)</a:t>
                      </a:r>
                    </a:p>
                    <a:p>
                      <a:pPr algn="ctr"/>
                      <a:r>
                        <a:rPr lang="en-US" sz="1400" dirty="0" smtClean="0"/>
                        <a:t>24 (12%)</a:t>
                      </a:r>
                    </a:p>
                    <a:p>
                      <a:pPr algn="ctr"/>
                      <a:r>
                        <a:rPr lang="en-US" sz="1400" dirty="0" smtClean="0"/>
                        <a:t>25 (12%)</a:t>
                      </a:r>
                    </a:p>
                    <a:p>
                      <a:pPr algn="ctr"/>
                      <a:r>
                        <a:rPr lang="en-US" sz="1400" dirty="0" smtClean="0"/>
                        <a:t>4 (2%)</a:t>
                      </a:r>
                      <a:endParaRPr lang="en-US" sz="1400" dirty="0"/>
                    </a:p>
                  </a:txBody>
                  <a:tcPr anchor="ctr"/>
                </a:tc>
                <a:tc>
                  <a:txBody>
                    <a:bodyPr/>
                    <a:lstStyle/>
                    <a:p>
                      <a:pPr algn="ctr"/>
                      <a:endParaRPr lang="en-US" sz="1400" dirty="0" smtClean="0"/>
                    </a:p>
                    <a:p>
                      <a:pPr algn="ctr"/>
                      <a:endParaRPr lang="en-US" sz="1400" dirty="0" smtClean="0"/>
                    </a:p>
                    <a:p>
                      <a:pPr algn="ctr"/>
                      <a:r>
                        <a:rPr lang="en-US" sz="1400" dirty="0" smtClean="0"/>
                        <a:t>17 (17%)</a:t>
                      </a:r>
                    </a:p>
                    <a:p>
                      <a:pPr algn="ctr"/>
                      <a:r>
                        <a:rPr lang="en-US" sz="1400" dirty="0" smtClean="0"/>
                        <a:t>18 (18%)</a:t>
                      </a:r>
                    </a:p>
                    <a:p>
                      <a:pPr algn="ctr"/>
                      <a:r>
                        <a:rPr lang="en-US" sz="1400" dirty="0" smtClean="0"/>
                        <a:t>10 (10%)</a:t>
                      </a:r>
                    </a:p>
                    <a:p>
                      <a:pPr algn="ctr"/>
                      <a:r>
                        <a:rPr lang="en-US" sz="1400" dirty="0" smtClean="0"/>
                        <a:t>12 (12%)</a:t>
                      </a:r>
                    </a:p>
                    <a:p>
                      <a:pPr algn="ctr"/>
                      <a:r>
                        <a:rPr lang="en-US" sz="1400" dirty="0" smtClean="0"/>
                        <a:t>1 (1%)</a:t>
                      </a:r>
                      <a:endParaRPr lang="en-US" sz="1400" dirty="0"/>
                    </a:p>
                  </a:txBody>
                  <a:tcPr anchor="ctr"/>
                </a:tc>
                <a:tc>
                  <a:txBody>
                    <a:bodyPr/>
                    <a:lstStyle/>
                    <a:p>
                      <a:pPr algn="ctr"/>
                      <a:endParaRPr lang="en-US" sz="1400" dirty="0" smtClean="0"/>
                    </a:p>
                    <a:p>
                      <a:pPr algn="ctr"/>
                      <a:endParaRPr lang="en-US" sz="1400" dirty="0" smtClean="0"/>
                    </a:p>
                    <a:p>
                      <a:pPr algn="ctr"/>
                      <a:r>
                        <a:rPr lang="en-US" sz="1400" dirty="0" smtClean="0"/>
                        <a:t>50 (24%)</a:t>
                      </a:r>
                    </a:p>
                    <a:p>
                      <a:pPr algn="ctr"/>
                      <a:r>
                        <a:rPr lang="en-US" sz="1400" dirty="0" smtClean="0"/>
                        <a:t>45</a:t>
                      </a:r>
                      <a:r>
                        <a:rPr lang="en-US" sz="1400" baseline="0" dirty="0" smtClean="0"/>
                        <a:t> (22%)</a:t>
                      </a:r>
                    </a:p>
                    <a:p>
                      <a:pPr algn="ctr"/>
                      <a:r>
                        <a:rPr lang="en-US" sz="1400" baseline="0" dirty="0" smtClean="0"/>
                        <a:t>28 (14%)</a:t>
                      </a:r>
                    </a:p>
                    <a:p>
                      <a:pPr algn="ctr"/>
                      <a:r>
                        <a:rPr lang="en-US" sz="1400" baseline="0" dirty="0" smtClean="0"/>
                        <a:t>22 (11%)</a:t>
                      </a:r>
                    </a:p>
                    <a:p>
                      <a:pPr algn="ctr"/>
                      <a:r>
                        <a:rPr lang="en-US" sz="1400" baseline="0" dirty="0" smtClean="0"/>
                        <a:t>12 (6%)</a:t>
                      </a:r>
                      <a:endParaRPr lang="en-US" sz="1400" dirty="0"/>
                    </a:p>
                  </a:txBody>
                  <a:tcPr anchor="ctr"/>
                </a:tc>
                <a:tc>
                  <a:txBody>
                    <a:bodyPr/>
                    <a:lstStyle/>
                    <a:p>
                      <a:pPr algn="ctr"/>
                      <a:endParaRPr lang="en-US" sz="1400" dirty="0" smtClean="0"/>
                    </a:p>
                    <a:p>
                      <a:pPr algn="ctr"/>
                      <a:endParaRPr lang="en-US" sz="1400" dirty="0" smtClean="0"/>
                    </a:p>
                    <a:p>
                      <a:pPr algn="ctr"/>
                      <a:r>
                        <a:rPr lang="en-US" sz="1400" dirty="0" smtClean="0"/>
                        <a:t>59 (25%)</a:t>
                      </a:r>
                    </a:p>
                    <a:p>
                      <a:pPr algn="ctr"/>
                      <a:r>
                        <a:rPr lang="en-US" sz="1400" dirty="0" smtClean="0"/>
                        <a:t>52 (22%)</a:t>
                      </a:r>
                    </a:p>
                    <a:p>
                      <a:pPr algn="ctr"/>
                      <a:r>
                        <a:rPr lang="en-US" sz="1400" dirty="0" smtClean="0"/>
                        <a:t>51 (22%)</a:t>
                      </a:r>
                    </a:p>
                    <a:p>
                      <a:pPr algn="ctr"/>
                      <a:r>
                        <a:rPr lang="en-US" sz="1400" dirty="0" smtClean="0"/>
                        <a:t>28 (12%)</a:t>
                      </a:r>
                    </a:p>
                    <a:p>
                      <a:pPr algn="ctr"/>
                      <a:r>
                        <a:rPr lang="en-US" sz="1400" dirty="0" smtClean="0"/>
                        <a:t>25 (11%)</a:t>
                      </a:r>
                      <a:endParaRPr lang="en-US" sz="1400" dirty="0"/>
                    </a:p>
                  </a:txBody>
                  <a:tcPr anchor="ctr"/>
                </a:tc>
                <a:extLst>
                  <a:ext uri="{0D108BD9-81ED-4DB2-BD59-A6C34878D82A}">
                    <a16:rowId xmlns:a16="http://schemas.microsoft.com/office/drawing/2014/main" val="10004"/>
                  </a:ext>
                </a:extLst>
              </a:tr>
              <a:tr h="370840">
                <a:tc>
                  <a:txBody>
                    <a:bodyPr/>
                    <a:lstStyle/>
                    <a:p>
                      <a:r>
                        <a:rPr lang="en-US" sz="1400" dirty="0" smtClean="0"/>
                        <a:t>Grade</a:t>
                      </a:r>
                      <a:r>
                        <a:rPr lang="en-US" sz="1400" baseline="0" dirty="0" smtClean="0"/>
                        <a:t> 3-4 lab events</a:t>
                      </a:r>
                    </a:p>
                    <a:p>
                      <a:r>
                        <a:rPr lang="en-US" sz="1400" baseline="0" dirty="0" smtClean="0"/>
                        <a:t>   ALT 5.1-10 x ULN</a:t>
                      </a:r>
                    </a:p>
                    <a:p>
                      <a:r>
                        <a:rPr lang="en-US" sz="1400" baseline="0" dirty="0" smtClean="0"/>
                        <a:t>   ALT &gt;10 x ULN</a:t>
                      </a:r>
                    </a:p>
                    <a:p>
                      <a:r>
                        <a:rPr lang="en-US" sz="1400" baseline="0" dirty="0" smtClean="0"/>
                        <a:t>   AST 5.1-10 x ULN</a:t>
                      </a:r>
                    </a:p>
                    <a:p>
                      <a:r>
                        <a:rPr lang="en-US" sz="1400" baseline="0" dirty="0" smtClean="0"/>
                        <a:t>   AST &gt;10 x ULN</a:t>
                      </a:r>
                      <a:endParaRPr lang="en-US" sz="1400" dirty="0"/>
                    </a:p>
                  </a:txBody>
                  <a:tcPr anchor="ctr"/>
                </a:tc>
                <a:tc>
                  <a:txBody>
                    <a:bodyPr/>
                    <a:lstStyle/>
                    <a:p>
                      <a:pPr algn="ctr"/>
                      <a:endParaRPr lang="en-US" sz="1400" dirty="0" smtClean="0"/>
                    </a:p>
                    <a:p>
                      <a:pPr algn="ctr"/>
                      <a:r>
                        <a:rPr lang="en-US" sz="1400" dirty="0" smtClean="0"/>
                        <a:t>1</a:t>
                      </a:r>
                      <a:r>
                        <a:rPr lang="en-US" sz="1400" baseline="0" dirty="0" smtClean="0"/>
                        <a:t> (&lt;1%)</a:t>
                      </a:r>
                    </a:p>
                    <a:p>
                      <a:pPr algn="ctr"/>
                      <a:r>
                        <a:rPr lang="en-US" sz="1400" baseline="0" dirty="0" smtClean="0"/>
                        <a:t>6 (3%)</a:t>
                      </a:r>
                    </a:p>
                    <a:p>
                      <a:pPr algn="ctr"/>
                      <a:r>
                        <a:rPr lang="en-US" sz="1400" baseline="0" dirty="0" smtClean="0"/>
                        <a:t>5 (2%)</a:t>
                      </a:r>
                    </a:p>
                    <a:p>
                      <a:pPr algn="ctr"/>
                      <a:r>
                        <a:rPr lang="en-US" sz="1400" baseline="0" dirty="0" smtClean="0"/>
                        <a:t>2 (1%)</a:t>
                      </a:r>
                      <a:endParaRPr lang="en-US" sz="1400" dirty="0"/>
                    </a:p>
                  </a:txBody>
                  <a:tcPr anchor="ctr"/>
                </a:tc>
                <a:tc>
                  <a:txBody>
                    <a:bodyPr/>
                    <a:lstStyle/>
                    <a:p>
                      <a:pPr algn="ctr"/>
                      <a:endParaRPr lang="en-US" sz="1400" dirty="0" smtClean="0"/>
                    </a:p>
                    <a:p>
                      <a:pPr algn="ctr"/>
                      <a:r>
                        <a:rPr lang="en-US" sz="1400" dirty="0" smtClean="0"/>
                        <a:t>2 (2%)</a:t>
                      </a:r>
                    </a:p>
                    <a:p>
                      <a:pPr algn="ctr"/>
                      <a:r>
                        <a:rPr lang="en-US" sz="1400" dirty="0" smtClean="0"/>
                        <a:t>0</a:t>
                      </a:r>
                    </a:p>
                    <a:p>
                      <a:pPr algn="ctr"/>
                      <a:r>
                        <a:rPr lang="en-US" sz="1400" dirty="0" smtClean="0"/>
                        <a:t>1 (1%)</a:t>
                      </a:r>
                    </a:p>
                    <a:p>
                      <a:pPr algn="ctr"/>
                      <a:r>
                        <a:rPr lang="en-US" sz="1400" dirty="0" smtClean="0"/>
                        <a:t>0</a:t>
                      </a:r>
                      <a:endParaRPr lang="en-US" sz="1400" dirty="0"/>
                    </a:p>
                  </a:txBody>
                  <a:tcPr anchor="ctr"/>
                </a:tc>
                <a:tc>
                  <a:txBody>
                    <a:bodyPr/>
                    <a:lstStyle/>
                    <a:p>
                      <a:pPr algn="ctr"/>
                      <a:endParaRPr lang="en-US" sz="1400" dirty="0" smtClean="0"/>
                    </a:p>
                    <a:p>
                      <a:pPr algn="ctr"/>
                      <a:r>
                        <a:rPr lang="en-US" sz="1400" dirty="0" smtClean="0"/>
                        <a:t>3 (1%)</a:t>
                      </a:r>
                    </a:p>
                    <a:p>
                      <a:pPr algn="ctr"/>
                      <a:r>
                        <a:rPr lang="en-US" sz="1400" dirty="0" smtClean="0"/>
                        <a:t>1 (&lt;1%)</a:t>
                      </a:r>
                    </a:p>
                    <a:p>
                      <a:pPr algn="ctr"/>
                      <a:r>
                        <a:rPr lang="en-US" sz="1400" dirty="0" smtClean="0"/>
                        <a:t>1 (&lt;1%)</a:t>
                      </a:r>
                    </a:p>
                    <a:p>
                      <a:pPr algn="ctr"/>
                      <a:r>
                        <a:rPr lang="en-US" sz="1400" dirty="0" smtClean="0"/>
                        <a:t>1 (&lt;1%)</a:t>
                      </a:r>
                      <a:endParaRPr lang="en-US" sz="1400" dirty="0"/>
                    </a:p>
                  </a:txBody>
                  <a:tcPr anchor="ctr"/>
                </a:tc>
                <a:tc>
                  <a:txBody>
                    <a:bodyPr/>
                    <a:lstStyle/>
                    <a:p>
                      <a:pPr algn="ctr"/>
                      <a:endParaRPr lang="en-US" sz="1400" dirty="0" smtClean="0"/>
                    </a:p>
                    <a:p>
                      <a:pPr algn="ctr"/>
                      <a:r>
                        <a:rPr lang="en-US" sz="1400" dirty="0" smtClean="0"/>
                        <a:t>3 (1%)</a:t>
                      </a:r>
                    </a:p>
                    <a:p>
                      <a:pPr algn="ctr"/>
                      <a:r>
                        <a:rPr lang="en-US" sz="1400" dirty="0" smtClean="0"/>
                        <a:t>1 (&lt;1%)</a:t>
                      </a:r>
                    </a:p>
                    <a:p>
                      <a:pPr algn="ctr"/>
                      <a:r>
                        <a:rPr lang="en-US" sz="1400" dirty="0" smtClean="0"/>
                        <a:t>2 (1%)</a:t>
                      </a:r>
                    </a:p>
                    <a:p>
                      <a:pPr algn="ctr"/>
                      <a:r>
                        <a:rPr lang="en-US" sz="1400" dirty="0" smtClean="0"/>
                        <a:t>1 (&lt;1%)</a:t>
                      </a:r>
                      <a:endParaRPr lang="en-US" sz="1400" dirty="0"/>
                    </a:p>
                  </a:txBody>
                  <a:tcPr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039475270"/>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dirty="0"/>
              <a:t>Source: Manns M, et al. Lancet. 2014;384:1597-605.</a:t>
            </a:r>
          </a:p>
        </p:txBody>
      </p:sp>
      <p:sp>
        <p:nvSpPr>
          <p:cNvPr id="4" name="Title 3"/>
          <p:cNvSpPr>
            <a:spLocks noGrp="1"/>
          </p:cNvSpPr>
          <p:nvPr>
            <p:ph type="title"/>
          </p:nvPr>
        </p:nvSpPr>
        <p:spPr/>
        <p:txBody>
          <a:bodyPr>
            <a:normAutofit/>
          </a:bodyPr>
          <a:lstStyle/>
          <a:p>
            <a:r>
              <a:rPr lang="en-US" sz="2400" dirty="0">
                <a:solidFill>
                  <a:schemeClr val="accent5">
                    <a:lumMod val="20000"/>
                    <a:lumOff val="80000"/>
                  </a:schemeClr>
                </a:solidFill>
              </a:rPr>
              <a:t>Daclatasvir + Asunaprevir for HCV GT </a:t>
            </a:r>
            <a:r>
              <a:rPr lang="en-US" sz="2400" dirty="0" smtClean="0">
                <a:solidFill>
                  <a:schemeClr val="accent5">
                    <a:lumMod val="20000"/>
                    <a:lumOff val="80000"/>
                  </a:schemeClr>
                </a:solidFill>
              </a:rPr>
              <a:t>1b</a:t>
            </a:r>
            <a:r>
              <a:rPr lang="en-US" sz="2400" dirty="0">
                <a:solidFill>
                  <a:schemeClr val="accent5">
                    <a:lumMod val="20000"/>
                    <a:lumOff val="80000"/>
                  </a:schemeClr>
                </a:solidFill>
              </a:rPr>
              <a:t/>
            </a:r>
            <a:br>
              <a:rPr lang="en-US" sz="2400" dirty="0">
                <a:solidFill>
                  <a:schemeClr val="accent5">
                    <a:lumMod val="20000"/>
                    <a:lumOff val="80000"/>
                  </a:schemeClr>
                </a:solidFill>
              </a:rPr>
            </a:br>
            <a:r>
              <a:rPr lang="en-US" sz="2400" dirty="0"/>
              <a:t>HALLMARK-DUAL: Conclusions</a:t>
            </a:r>
          </a:p>
        </p:txBody>
      </p:sp>
      <p:graphicFrame>
        <p:nvGraphicFramePr>
          <p:cNvPr id="9" name="Table 8"/>
          <p:cNvGraphicFramePr>
            <a:graphicFrameLocks noGrp="1"/>
          </p:cNvGraphicFramePr>
          <p:nvPr>
            <p:extLst>
              <p:ext uri="{D42A27DB-BD31-4B8C-83A1-F6EECF244321}">
                <p14:modId xmlns:p14="http://schemas.microsoft.com/office/powerpoint/2010/main" val="252842192"/>
              </p:ext>
            </p:extLst>
          </p:nvPr>
        </p:nvGraphicFramePr>
        <p:xfrm>
          <a:off x="0" y="2209800"/>
          <a:ext cx="9144000" cy="3032760"/>
        </p:xfrm>
        <a:graphic>
          <a:graphicData uri="http://schemas.openxmlformats.org/drawingml/2006/table">
            <a:tbl>
              <a:tblPr firstRow="1" bandRow="1">
                <a:effectLst/>
                <a:tableStyleId>{5C22544A-7EE6-4342-B048-85BDC9FD1C3A}</a:tableStyleId>
              </a:tblPr>
              <a:tblGrid>
                <a:gridCol w="9144000">
                  <a:extLst>
                    <a:ext uri="{9D8B030D-6E8A-4147-A177-3AD203B41FA5}">
                      <a16:colId xmlns:a16="http://schemas.microsoft.com/office/drawing/2014/main" val="20000"/>
                    </a:ext>
                  </a:extLst>
                </a:gridCol>
              </a:tblGrid>
              <a:tr h="2008632">
                <a:tc>
                  <a:txBody>
                    <a:bodyPr/>
                    <a:lstStyle/>
                    <a:p>
                      <a:pPr>
                        <a:lnSpc>
                          <a:spcPts val="3000"/>
                        </a:lnSpc>
                      </a:pPr>
                      <a:r>
                        <a:rPr lang="en-US" sz="2000" b="1" i="0" dirty="0" smtClean="0">
                          <a:solidFill>
                            <a:srgbClr val="800000"/>
                          </a:solidFill>
                          <a:latin typeface="Arial"/>
                          <a:cs typeface="Arial"/>
                        </a:rPr>
                        <a:t>Interpretation</a:t>
                      </a:r>
                      <a:r>
                        <a:rPr lang="en-US" sz="2000" b="0" i="0" dirty="0" smtClean="0">
                          <a:solidFill>
                            <a:schemeClr val="tx1"/>
                          </a:solidFill>
                          <a:latin typeface="Arial"/>
                          <a:cs typeface="Arial"/>
                        </a:rPr>
                        <a:t>: “</a:t>
                      </a:r>
                      <a:r>
                        <a:rPr lang="en-US" sz="2000" b="0" kern="1200" dirty="0" smtClean="0">
                          <a:solidFill>
                            <a:srgbClr val="000000"/>
                          </a:solidFill>
                          <a:latin typeface="Arial"/>
                          <a:ea typeface="+mn-ea"/>
                          <a:cs typeface="Arial"/>
                        </a:rPr>
                        <a:t>D</a:t>
                      </a:r>
                      <a:r>
                        <a:rPr lang="en-US" sz="2000" b="0" kern="1200" dirty="0" smtClean="0">
                          <a:solidFill>
                            <a:srgbClr val="000000"/>
                          </a:solidFill>
                          <a:effectLst/>
                          <a:latin typeface="Arial"/>
                          <a:ea typeface="+mn-ea"/>
                          <a:cs typeface="Arial"/>
                        </a:rPr>
                        <a:t>aclatasvir plus asunaprevir provided high sustained virological response rates in treatment-naive, non-responder, and ineligible, intolerant, or ineligible and intolerant patients, and was well tolerated in patients with HCV genotype 1b infection. These results support the use of daclatasvir plus asunaprevir as an all-oral, interferon- free and ribavirin-free treatment option for patients with HCV genotype 1b infection, including those with cirrhosis</a:t>
                      </a:r>
                      <a:r>
                        <a:rPr lang="en-US" sz="2000" b="0" kern="1200" dirty="0" smtClean="0">
                          <a:solidFill>
                            <a:schemeClr val="tx1"/>
                          </a:solidFill>
                          <a:latin typeface="Arial"/>
                          <a:ea typeface="+mn-ea"/>
                          <a:cs typeface="Arial"/>
                        </a:rPr>
                        <a:t>.” </a:t>
                      </a:r>
                    </a:p>
                  </a:txBody>
                  <a:tcPr marL="457200" marR="457200" marT="182880" marB="182880" anchor="ctr">
                    <a:lnT w="28575" cap="flat" cmpd="sng" algn="ctr">
                      <a:solidFill>
                        <a:srgbClr val="326496"/>
                      </a:solidFill>
                      <a:prstDash val="solid"/>
                      <a:round/>
                      <a:headEnd type="none" w="med" len="med"/>
                      <a:tailEnd type="none" w="med" len="med"/>
                    </a:lnT>
                    <a:lnB w="28575" cap="flat" cmpd="sng" algn="ctr">
                      <a:solidFill>
                        <a:srgbClr val="326496"/>
                      </a:solidFill>
                      <a:prstDash val="solid"/>
                      <a:round/>
                      <a:headEnd type="none" w="med" len="med"/>
                      <a:tailEnd type="none" w="med" len="med"/>
                    </a:lnB>
                    <a:solidFill>
                      <a:srgbClr val="F0F0F0"/>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02733831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endParaRPr lang="en-US" dirty="0"/>
          </a:p>
        </p:txBody>
      </p:sp>
      <p:sp>
        <p:nvSpPr>
          <p:cNvPr id="3" name="Rectangle 2"/>
          <p:cNvSpPr/>
          <p:nvPr/>
        </p:nvSpPr>
        <p:spPr>
          <a:xfrm>
            <a:off x="369660" y="1295400"/>
            <a:ext cx="8432465" cy="4382993"/>
          </a:xfrm>
          <a:prstGeom prst="rect">
            <a:avLst/>
          </a:prstGeom>
          <a:solidFill>
            <a:schemeClr val="tx1">
              <a:alpha val="50000"/>
            </a:schemeClr>
          </a:solidFill>
        </p:spPr>
        <p:style>
          <a:lnRef idx="1">
            <a:schemeClr val="accent1"/>
          </a:lnRef>
          <a:fillRef idx="3">
            <a:schemeClr val="accent1"/>
          </a:fillRef>
          <a:effectRef idx="2">
            <a:schemeClr val="accent1"/>
          </a:effectRef>
          <a:fontRef idx="minor">
            <a:schemeClr val="lt1"/>
          </a:fontRef>
        </p:style>
        <p:txBody>
          <a:bodyPr lIns="182880" tIns="182880" rIns="182880" bIns="182880" rtlCol="0" anchor="ctr"/>
          <a:lstStyle/>
          <a:p>
            <a:pPr algn="ctr">
              <a:lnSpc>
                <a:spcPts val="2800"/>
              </a:lnSpc>
              <a:spcBef>
                <a:spcPts val="600"/>
              </a:spcBef>
            </a:pPr>
            <a:r>
              <a:rPr lang="en-US" dirty="0" smtClean="0"/>
              <a:t>This slide deck is from the University of Washington’s </a:t>
            </a:r>
            <a:r>
              <a:rPr lang="en-US" i="1" dirty="0" smtClean="0"/>
              <a:t>Hepatitis C Online </a:t>
            </a:r>
            <a:r>
              <a:rPr lang="en-US" dirty="0" smtClean="0"/>
              <a:t>and </a:t>
            </a:r>
            <a:r>
              <a:rPr lang="en-US" i="1" dirty="0" smtClean="0"/>
              <a:t>Hepatitis Web Study</a:t>
            </a:r>
            <a:r>
              <a:rPr lang="en-US" dirty="0" smtClean="0"/>
              <a:t> projects. </a:t>
            </a:r>
            <a:br>
              <a:rPr lang="en-US" dirty="0" smtClean="0"/>
            </a:br>
            <a:endParaRPr lang="en-US" sz="2000" dirty="0" smtClean="0"/>
          </a:p>
          <a:p>
            <a:pPr algn="ctr">
              <a:lnSpc>
                <a:spcPts val="2800"/>
              </a:lnSpc>
              <a:spcBef>
                <a:spcPts val="600"/>
              </a:spcBef>
            </a:pPr>
            <a:r>
              <a:rPr lang="en-US" sz="2000" dirty="0" smtClean="0">
                <a:solidFill>
                  <a:schemeClr val="accent5">
                    <a:lumMod val="20000"/>
                    <a:lumOff val="80000"/>
                  </a:schemeClr>
                </a:solidFill>
              </a:rPr>
              <a:t>Hepatitis C Online</a:t>
            </a:r>
            <a:br>
              <a:rPr lang="en-US" sz="2000" dirty="0" smtClean="0">
                <a:solidFill>
                  <a:schemeClr val="accent5">
                    <a:lumMod val="20000"/>
                    <a:lumOff val="80000"/>
                  </a:schemeClr>
                </a:solidFill>
              </a:rPr>
            </a:br>
            <a:r>
              <a:rPr lang="en-US" sz="2000" dirty="0" smtClean="0">
                <a:solidFill>
                  <a:srgbClr val="FCF5E6"/>
                </a:solidFill>
                <a:hlinkClick r:id="rId2"/>
              </a:rPr>
              <a:t>www.hepatitisc.uw.edu</a:t>
            </a:r>
            <a:endParaRPr lang="en-US" sz="2000" dirty="0" smtClean="0">
              <a:solidFill>
                <a:srgbClr val="FCF5E6"/>
              </a:solidFill>
            </a:endParaRPr>
          </a:p>
          <a:p>
            <a:pPr algn="ctr">
              <a:lnSpc>
                <a:spcPts val="2800"/>
              </a:lnSpc>
              <a:spcBef>
                <a:spcPts val="600"/>
              </a:spcBef>
            </a:pPr>
            <a:endParaRPr lang="en-US" sz="2000" dirty="0">
              <a:solidFill>
                <a:schemeClr val="accent5">
                  <a:lumMod val="20000"/>
                  <a:lumOff val="80000"/>
                </a:schemeClr>
              </a:solidFill>
            </a:endParaRPr>
          </a:p>
          <a:p>
            <a:pPr algn="ctr">
              <a:lnSpc>
                <a:spcPts val="2800"/>
              </a:lnSpc>
              <a:spcBef>
                <a:spcPts val="600"/>
              </a:spcBef>
            </a:pPr>
            <a:r>
              <a:rPr lang="en-US" sz="2000" dirty="0" smtClean="0">
                <a:solidFill>
                  <a:schemeClr val="accent5">
                    <a:lumMod val="20000"/>
                    <a:lumOff val="80000"/>
                  </a:schemeClr>
                </a:solidFill>
              </a:rPr>
              <a:t>Hepatitis </a:t>
            </a:r>
            <a:r>
              <a:rPr lang="en-US" sz="2000" dirty="0">
                <a:solidFill>
                  <a:schemeClr val="accent5">
                    <a:lumMod val="20000"/>
                    <a:lumOff val="80000"/>
                  </a:schemeClr>
                </a:solidFill>
              </a:rPr>
              <a:t>Web </a:t>
            </a:r>
            <a:r>
              <a:rPr lang="en-US" sz="2000" dirty="0" smtClean="0">
                <a:solidFill>
                  <a:schemeClr val="accent5">
                    <a:lumMod val="20000"/>
                    <a:lumOff val="80000"/>
                  </a:schemeClr>
                </a:solidFill>
              </a:rPr>
              <a:t>Study</a:t>
            </a:r>
            <a:br>
              <a:rPr lang="en-US" sz="2000" dirty="0" smtClean="0">
                <a:solidFill>
                  <a:schemeClr val="accent5">
                    <a:lumMod val="20000"/>
                    <a:lumOff val="80000"/>
                  </a:schemeClr>
                </a:solidFill>
              </a:rPr>
            </a:br>
            <a:r>
              <a:rPr lang="en-US" sz="2000" dirty="0" smtClean="0">
                <a:solidFill>
                  <a:schemeClr val="accent5">
                    <a:lumMod val="20000"/>
                    <a:lumOff val="80000"/>
                  </a:schemeClr>
                </a:solidFill>
                <a:hlinkClick r:id="rId3"/>
              </a:rPr>
              <a:t>http</a:t>
            </a:r>
            <a:r>
              <a:rPr lang="en-US" sz="2000" dirty="0">
                <a:solidFill>
                  <a:schemeClr val="accent5">
                    <a:lumMod val="20000"/>
                    <a:lumOff val="80000"/>
                  </a:schemeClr>
                </a:solidFill>
                <a:hlinkClick r:id="rId3"/>
              </a:rPr>
              <a:t>://depts.washington.edu/hepstudy</a:t>
            </a:r>
            <a:r>
              <a:rPr lang="en-US" sz="2000" dirty="0" smtClean="0">
                <a:solidFill>
                  <a:schemeClr val="accent5">
                    <a:lumMod val="20000"/>
                    <a:lumOff val="80000"/>
                  </a:schemeClr>
                </a:solidFill>
                <a:hlinkClick r:id="rId3"/>
              </a:rPr>
              <a:t>/</a:t>
            </a:r>
            <a:endParaRPr lang="en-US" sz="2000" dirty="0" smtClean="0">
              <a:solidFill>
                <a:schemeClr val="accent5">
                  <a:lumMod val="20000"/>
                  <a:lumOff val="80000"/>
                </a:schemeClr>
              </a:solidFill>
            </a:endParaRPr>
          </a:p>
          <a:p>
            <a:pPr algn="ctr">
              <a:lnSpc>
                <a:spcPts val="2800"/>
              </a:lnSpc>
              <a:spcBef>
                <a:spcPts val="600"/>
              </a:spcBef>
            </a:pPr>
            <a:endParaRPr lang="en-US" sz="2000" dirty="0" smtClean="0">
              <a:solidFill>
                <a:schemeClr val="accent5">
                  <a:lumMod val="20000"/>
                  <a:lumOff val="80000"/>
                </a:schemeClr>
              </a:solidFill>
            </a:endParaRPr>
          </a:p>
          <a:p>
            <a:pPr algn="ctr">
              <a:lnSpc>
                <a:spcPts val="2800"/>
              </a:lnSpc>
              <a:spcBef>
                <a:spcPts val="600"/>
              </a:spcBef>
            </a:pPr>
            <a:r>
              <a:rPr lang="en-US" sz="1800" dirty="0" smtClean="0">
                <a:solidFill>
                  <a:schemeClr val="bg1"/>
                </a:solidFill>
              </a:rPr>
              <a:t>Funded </a:t>
            </a:r>
            <a:r>
              <a:rPr lang="en-US" sz="1800" dirty="0">
                <a:solidFill>
                  <a:schemeClr val="bg1"/>
                </a:solidFill>
              </a:rPr>
              <a:t>by a grant from  the Centers for Disease Control and Prevention</a:t>
            </a:r>
            <a:r>
              <a:rPr lang="en-US" sz="1800" dirty="0">
                <a:solidFill>
                  <a:schemeClr val="accent5">
                    <a:lumMod val="20000"/>
                    <a:lumOff val="80000"/>
                  </a:schemeClr>
                </a:solidFill>
              </a:rPr>
              <a:t>. </a:t>
            </a:r>
            <a:endParaRPr lang="en-US" sz="1800" dirty="0" smtClean="0">
              <a:solidFill>
                <a:schemeClr val="accent5">
                  <a:lumMod val="20000"/>
                  <a:lumOff val="80000"/>
                </a:schemeClr>
              </a:solidFill>
            </a:endParaRPr>
          </a:p>
        </p:txBody>
      </p:sp>
    </p:spTree>
    <p:extLst>
      <p:ext uri="{BB962C8B-B14F-4D97-AF65-F5344CB8AC3E}">
        <p14:creationId xmlns:p14="http://schemas.microsoft.com/office/powerpoint/2010/main" val="372650851"/>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AETC_Master_Template_061510">
  <a:themeElements>
    <a:clrScheme name="NWAETC Final">
      <a:dk1>
        <a:srgbClr val="000000"/>
      </a:dk1>
      <a:lt1>
        <a:sysClr val="window" lastClr="FFFFFF"/>
      </a:lt1>
      <a:dk2>
        <a:srgbClr val="001D48"/>
      </a:dk2>
      <a:lt2>
        <a:srgbClr val="003A78"/>
      </a:lt2>
      <a:accent1>
        <a:srgbClr val="326496"/>
      </a:accent1>
      <a:accent2>
        <a:srgbClr val="718E25"/>
      </a:accent2>
      <a:accent3>
        <a:srgbClr val="D8D8D8"/>
      </a:accent3>
      <a:accent4>
        <a:srgbClr val="6E4B7D"/>
      </a:accent4>
      <a:accent5>
        <a:srgbClr val="B59452"/>
      </a:accent5>
      <a:accent6>
        <a:srgbClr val="963232"/>
      </a:accent6>
      <a:hlink>
        <a:srgbClr val="3973AD"/>
      </a:hlink>
      <a:folHlink>
        <a:srgbClr val="81AE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NWAETC Final">
    <a:dk1>
      <a:srgbClr val="000000"/>
    </a:dk1>
    <a:lt1>
      <a:sysClr val="window" lastClr="FFFFFF"/>
    </a:lt1>
    <a:dk2>
      <a:srgbClr val="001D48"/>
    </a:dk2>
    <a:lt2>
      <a:srgbClr val="003A78"/>
    </a:lt2>
    <a:accent1>
      <a:srgbClr val="326496"/>
    </a:accent1>
    <a:accent2>
      <a:srgbClr val="718E25"/>
    </a:accent2>
    <a:accent3>
      <a:srgbClr val="D8D8D8"/>
    </a:accent3>
    <a:accent4>
      <a:srgbClr val="6E4B7D"/>
    </a:accent4>
    <a:accent5>
      <a:srgbClr val="B59452"/>
    </a:accent5>
    <a:accent6>
      <a:srgbClr val="963232"/>
    </a:accent6>
    <a:hlink>
      <a:srgbClr val="3973AD"/>
    </a:hlink>
    <a:folHlink>
      <a:srgbClr val="81AE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NWAETC Final">
    <a:dk1>
      <a:srgbClr val="000000"/>
    </a:dk1>
    <a:lt1>
      <a:sysClr val="window" lastClr="FFFFFF"/>
    </a:lt1>
    <a:dk2>
      <a:srgbClr val="001D48"/>
    </a:dk2>
    <a:lt2>
      <a:srgbClr val="003A78"/>
    </a:lt2>
    <a:accent1>
      <a:srgbClr val="326496"/>
    </a:accent1>
    <a:accent2>
      <a:srgbClr val="718E25"/>
    </a:accent2>
    <a:accent3>
      <a:srgbClr val="D8D8D8"/>
    </a:accent3>
    <a:accent4>
      <a:srgbClr val="6E4B7D"/>
    </a:accent4>
    <a:accent5>
      <a:srgbClr val="B59452"/>
    </a:accent5>
    <a:accent6>
      <a:srgbClr val="963232"/>
    </a:accent6>
    <a:hlink>
      <a:srgbClr val="3973AD"/>
    </a:hlink>
    <a:folHlink>
      <a:srgbClr val="81AE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AETC_Master_Template_061510.potx</Template>
  <TotalTime>61747</TotalTime>
  <Words>843</Words>
  <Application>Microsoft Office PowerPoint</Application>
  <PresentationFormat>On-screen Show (4:3)</PresentationFormat>
  <Paragraphs>224</Paragraphs>
  <Slides>9</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ＭＳ Ｐゴシック</vt:lpstr>
      <vt:lpstr>Arial</vt:lpstr>
      <vt:lpstr>Geneva</vt:lpstr>
      <vt:lpstr>Myriad Pro</vt:lpstr>
      <vt:lpstr>Times New Roman</vt:lpstr>
      <vt:lpstr>Wingdings</vt:lpstr>
      <vt:lpstr>AETC_Master_Template_061510</vt:lpstr>
      <vt:lpstr>Daclatasvir + Asunaprevir in Genotype 1b HALLMARK-DUAL Study</vt:lpstr>
      <vt:lpstr>Daclatasvir + Asunaprevir for HCV GT 1b HALLMARK-DUAL: Study Features</vt:lpstr>
      <vt:lpstr>Daclatasvir + Asunaprevir for HCV GT 1B HALLMARK-DUAL: Study Design</vt:lpstr>
      <vt:lpstr>Daclatasvir + Asunaprevir for HCV GT 1B HALLMARK-DUAL: Patient Characteristics</vt:lpstr>
      <vt:lpstr>Daclatasvir + Asunaprevir in Genotype 1b HALLMARK-DUAL Study</vt:lpstr>
      <vt:lpstr>Daclatasvir + Asunaprevir in Genotype 1b HALLMARK-DUAL Study</vt:lpstr>
      <vt:lpstr>Daclatasvir + Asunaprevir for HCV GT 1B HALLMARK-DUAL: Adverse Events</vt:lpstr>
      <vt:lpstr>Daclatasvir + Asunaprevir for HCV GT 1b HALLMARK-DUAL: Conclusions</vt:lpstr>
      <vt:lpstr>PowerPoint Presentation</vt:lpstr>
    </vt:vector>
  </TitlesOfParts>
  <Company>HMC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Spach</dc:creator>
  <cp:lastModifiedBy>Kent Unruh</cp:lastModifiedBy>
  <cp:revision>3000</cp:revision>
  <cp:lastPrinted>2011-04-18T21:48:04Z</cp:lastPrinted>
  <dcterms:created xsi:type="dcterms:W3CDTF">2010-11-28T05:36:22Z</dcterms:created>
  <dcterms:modified xsi:type="dcterms:W3CDTF">2017-03-10T19:54:38Z</dcterms:modified>
</cp:coreProperties>
</file>