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85" r:id="rId2"/>
    <p:sldId id="614" r:id="rId3"/>
    <p:sldId id="615" r:id="rId4"/>
    <p:sldId id="619" r:id="rId5"/>
    <p:sldId id="616" r:id="rId6"/>
    <p:sldId id="620" r:id="rId7"/>
    <p:sldId id="618" r:id="rId8"/>
    <p:sldId id="621" r:id="rId9"/>
    <p:sldId id="546" r:id="rId10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8">
          <p15:clr>
            <a:srgbClr val="A4A3A4"/>
          </p15:clr>
        </p15:guide>
        <p15:guide id="2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Ki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BF2"/>
    <a:srgbClr val="63A8A1"/>
    <a:srgbClr val="44736D"/>
    <a:srgbClr val="718E25"/>
    <a:srgbClr val="8A703B"/>
    <a:srgbClr val="624270"/>
    <a:srgbClr val="586F1D"/>
    <a:srgbClr val="6F6F6F"/>
    <a:srgbClr val="533723"/>
    <a:srgbClr val="3455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>
    <p:restoredLeft sz="16539" autoAdjust="0"/>
    <p:restoredTop sz="94636" autoAdjust="0"/>
  </p:normalViewPr>
  <p:slideViewPr>
    <p:cSldViewPr showGuides="1">
      <p:cViewPr>
        <p:scale>
          <a:sx n="130" d="100"/>
          <a:sy n="130" d="100"/>
        </p:scale>
        <p:origin x="222" y="-858"/>
      </p:cViewPr>
      <p:guideLst>
        <p:guide orient="horz" pos="3078"/>
        <p:guide pos="2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3008131577010801"/>
          <c:y val="0.145539012168933"/>
          <c:w val="0.84343893345107601"/>
          <c:h val="0.744704843712717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Treatment-Naïve </c:v>
                </c:pt>
              </c:strCache>
            </c:strRef>
          </c:tx>
          <c:spPr>
            <a:solidFill>
              <a:srgbClr val="718E25"/>
            </a:solidFill>
            <a:ln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#,##0" sourceLinked="0"/>
            <c:spPr>
              <a:solidFill>
                <a:sysClr val="window" lastClr="FFFFFF">
                  <a:alpha val="50000"/>
                </a:sys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Genotype 1a</c:v>
                </c:pt>
                <c:pt idx="2">
                  <c:v>Genotype 1b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92</c:v>
                </c:pt>
                <c:pt idx="1">
                  <c:v>90</c:v>
                </c:pt>
                <c:pt idx="2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94-4365-ADA1-58E10856F2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Treatment-Experienced</c:v>
                </c:pt>
              </c:strCache>
            </c:strRef>
          </c:tx>
          <c:spPr>
            <a:solidFill>
              <a:srgbClr val="826939"/>
            </a:solidFill>
            <a:ln>
              <a:solidFill>
                <a:srgbClr val="00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#,##0" sourceLinked="0"/>
            <c:spPr>
              <a:solidFill>
                <a:sysClr val="window" lastClr="FFFFFF">
                  <a:alpha val="50000"/>
                </a:sys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Genotype 1a</c:v>
                </c:pt>
                <c:pt idx="2">
                  <c:v>Genotype 1b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89</c:v>
                </c:pt>
                <c:pt idx="1">
                  <c:v>85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94-4365-ADA1-58E10856F2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03298856"/>
        <c:axId val="-2079352072"/>
      </c:barChart>
      <c:catAx>
        <c:axId val="1903298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crossAx val="-2079352072"/>
        <c:crosses val="autoZero"/>
        <c:auto val="1"/>
        <c:lblAlgn val="ctr"/>
        <c:lblOffset val="10"/>
        <c:noMultiLvlLbl val="0"/>
      </c:catAx>
      <c:valAx>
        <c:axId val="-2079352072"/>
        <c:scaling>
          <c:orientation val="minMax"/>
          <c:max val="100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Patients (%) with SVR12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7.5523853635942597E-3"/>
              <c:y val="0.19055499880696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crossAx val="1903298856"/>
        <c:crosses val="autoZero"/>
        <c:crossBetween val="between"/>
        <c:majorUnit val="20"/>
      </c:valAx>
      <c:spPr>
        <a:solidFill>
          <a:srgbClr val="E6EBF2"/>
        </a:solidFill>
        <a:ln w="19050" cmpd="sng">
          <a:solidFill>
            <a:srgbClr val="000000"/>
          </a:solidFill>
        </a:ln>
      </c:spPr>
    </c:plotArea>
    <c:legend>
      <c:legendPos val="t"/>
      <c:layout>
        <c:manualLayout>
          <c:xMode val="edge"/>
          <c:yMode val="edge"/>
          <c:x val="0.36690566620348902"/>
          <c:y val="2.60606060606061E-2"/>
          <c:w val="0.60214012660182203"/>
          <c:h val="9.2996587926509194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25089918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17992307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63" r:id="rId2"/>
    <p:sldLayoutId id="2147483664" r:id="rId3"/>
    <p:sldLayoutId id="2147483686" r:id="rId4"/>
    <p:sldLayoutId id="2147483691" r:id="rId5"/>
    <p:sldLayoutId id="2147483695" r:id="rId6"/>
    <p:sldLayoutId id="2147483665" r:id="rId7"/>
    <p:sldLayoutId id="2147483689" r:id="rId8"/>
    <p:sldLayoutId id="2147483666" r:id="rId9"/>
    <p:sldLayoutId id="2147483668" r:id="rId10"/>
    <p:sldLayoutId id="2147483688" r:id="rId11"/>
    <p:sldLayoutId id="2147483687" r:id="rId12"/>
    <p:sldLayoutId id="2147483690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epts.washington.edu/hepstudy/" TargetMode="External"/><Relationship Id="rId2" Type="http://schemas.openxmlformats.org/officeDocument/2006/relationships/hyperlink" Target="http://www.hepatitisc.uw.edu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4000"/>
              </a:lnSpc>
              <a:spcBef>
                <a:spcPts val="200"/>
              </a:spcBef>
            </a:pPr>
            <a:r>
              <a:rPr lang="en-US" sz="2000" dirty="0" smtClean="0"/>
              <a:t>Daclatasvir</a:t>
            </a:r>
            <a:r>
              <a:rPr lang="en-US" sz="2000" dirty="0"/>
              <a:t>-</a:t>
            </a:r>
            <a:r>
              <a:rPr lang="en-US" sz="2000" dirty="0" smtClean="0"/>
              <a:t>Asunaprevir</a:t>
            </a:r>
            <a:r>
              <a:rPr lang="en-US" sz="2000" dirty="0"/>
              <a:t>-</a:t>
            </a:r>
            <a:r>
              <a:rPr lang="en-US" sz="2000" dirty="0" smtClean="0"/>
              <a:t>Beclabuvir in GT1 Patients without Cirrhosis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dirty="0" smtClean="0"/>
              <a:t>UNITY-1 Study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3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Naïve 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Treatment-Experienced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latin typeface="Arial"/>
                <a:cs typeface="Arial"/>
              </a:rPr>
              <a:t>Poordad F, </a:t>
            </a:r>
            <a:r>
              <a:rPr lang="en-US" sz="1400" dirty="0">
                <a:latin typeface="Arial"/>
                <a:cs typeface="Arial"/>
              </a:rPr>
              <a:t>et al</a:t>
            </a:r>
            <a:r>
              <a:rPr lang="en-US" sz="1400" dirty="0" smtClean="0">
                <a:latin typeface="Arial"/>
                <a:cs typeface="Arial"/>
              </a:rPr>
              <a:t>. JAMA 2015;313:1728-35.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70508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smtClean="0"/>
              <a:t>Poordad F, et al. JAMA 2015;313:1728-35.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for HCV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UNITY-1 Trial: Study Features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812560"/>
              </p:ext>
            </p:extLst>
          </p:nvPr>
        </p:nvGraphicFramePr>
        <p:xfrm>
          <a:off x="361950" y="1600201"/>
          <a:ext cx="8420100" cy="403859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842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7575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1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Daclatasvir-Asunaprevir-Beclabuvir Trial: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182880" marR="88898" marT="50005" marB="500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1889">
                <a:tc>
                  <a:txBody>
                    <a:bodyPr/>
                    <a:lstStyle/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Multicenter, open-label single-arm phase 3 trial of daclatasvir-asunaprevir-beclabuvir (fixed-dose combination) +/- ribavirin in treatment-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naïve or experienced, chronic HCV GT 1 patients without cirrhosis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: Multiple centers in the United States, Canada, Australia, France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Entry Criteria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Chronic HCV Genotype 1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No cirrhosis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Treatment-naïve or treatment-experienced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HCV RNA ≥10,000 IU/ml</a:t>
                      </a:r>
                      <a:endParaRPr lang="en-US" sz="1800" baseline="0" dirty="0" smtClean="0">
                        <a:solidFill>
                          <a:schemeClr val="tx1"/>
                        </a:solidFill>
                        <a:latin typeface="Arial" pitchFamily="22" charset="0"/>
                      </a:endParaRP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End-Points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: Primary = SVR12</a:t>
                      </a:r>
                    </a:p>
                  </a:txBody>
                  <a:tcPr marL="182880" marR="88898" marT="50005" marB="500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B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0143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</a:t>
            </a:r>
            <a:r>
              <a:rPr lang="en-US" dirty="0" smtClean="0"/>
              <a:t>F, </a:t>
            </a:r>
            <a:r>
              <a:rPr lang="en-US" dirty="0"/>
              <a:t>et al. JAMA 2015;313:1728-35</a:t>
            </a:r>
            <a:r>
              <a:rPr lang="en-US" dirty="0" smtClean="0"/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for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</a:t>
            </a:r>
            <a:r>
              <a:rPr lang="en-US" sz="2400" dirty="0" smtClean="0"/>
              <a:t>-1 Trial: Study Design</a:t>
            </a:r>
            <a:endParaRPr lang="en-US" sz="2400" dirty="0"/>
          </a:p>
        </p:txBody>
      </p:sp>
      <p:sp>
        <p:nvSpPr>
          <p:cNvPr id="90" name="Rectangle 89"/>
          <p:cNvSpPr/>
          <p:nvPr/>
        </p:nvSpPr>
        <p:spPr>
          <a:xfrm>
            <a:off x="152400" y="2241072"/>
            <a:ext cx="2602992" cy="999744"/>
          </a:xfrm>
          <a:prstGeom prst="rect">
            <a:avLst/>
          </a:prstGeom>
          <a:solidFill>
            <a:srgbClr val="5959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100"/>
              </a:lnSpc>
            </a:pPr>
            <a: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  <a:t>Treatment Naïve</a:t>
            </a:r>
          </a:p>
          <a:p>
            <a:pPr algn="ctr">
              <a:lnSpc>
                <a:spcPts val="2100"/>
              </a:lnSpc>
            </a:pPr>
            <a: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  <a:t>GT 1a/1b</a:t>
            </a:r>
            <a:b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400" b="1" dirty="0" smtClean="0">
                <a:solidFill>
                  <a:srgbClr val="FFFFFF"/>
                </a:solidFill>
                <a:latin typeface="Arial"/>
                <a:cs typeface="Arial"/>
              </a:rPr>
              <a:t>n=312</a:t>
            </a:r>
            <a:endParaRPr lang="en-US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5152175" y="2747482"/>
            <a:ext cx="2278379" cy="0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161824" y="2559185"/>
            <a:ext cx="876300" cy="4053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52400" y="3641748"/>
            <a:ext cx="2599944" cy="999744"/>
          </a:xfrm>
          <a:prstGeom prst="rect">
            <a:avLst/>
          </a:prstGeom>
          <a:solidFill>
            <a:srgbClr val="5959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100"/>
              </a:lnSpc>
            </a:pPr>
            <a:r>
              <a:rPr lang="en-US" sz="1600" b="1" dirty="0" smtClean="0">
                <a:solidFill>
                  <a:srgbClr val="FFFFFF"/>
                </a:solidFill>
                <a:cs typeface="Arial"/>
              </a:rPr>
              <a:t>Treatment Experienced</a:t>
            </a:r>
          </a:p>
          <a:p>
            <a:pPr algn="ctr">
              <a:lnSpc>
                <a:spcPts val="2100"/>
              </a:lnSpc>
            </a:pPr>
            <a:r>
              <a:rPr lang="en-US" sz="1600" b="1" dirty="0" smtClean="0">
                <a:solidFill>
                  <a:srgbClr val="FFFFFF"/>
                </a:solidFill>
                <a:cs typeface="Arial"/>
              </a:rPr>
              <a:t>GT </a:t>
            </a:r>
            <a: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  <a:t>1a/1b</a:t>
            </a:r>
            <a:b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200" b="1" dirty="0" smtClean="0">
                <a:solidFill>
                  <a:srgbClr val="FFFFFF"/>
                </a:solidFill>
                <a:cs typeface="Arial"/>
              </a:rPr>
              <a:t> </a:t>
            </a:r>
            <a:r>
              <a:rPr lang="en-US" sz="1400" b="1" dirty="0" smtClean="0">
                <a:solidFill>
                  <a:srgbClr val="FFFFFF"/>
                </a:solidFill>
                <a:latin typeface="Arial"/>
                <a:cs typeface="Arial"/>
              </a:rPr>
              <a:t>n=103</a:t>
            </a:r>
            <a:endParaRPr lang="en-US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5152175" y="4144397"/>
            <a:ext cx="2283969" cy="553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7161824" y="3941707"/>
            <a:ext cx="876300" cy="4053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0" name="Rectangle 25"/>
          <p:cNvSpPr>
            <a:spLocks noChangeArrowheads="1"/>
          </p:cNvSpPr>
          <p:nvPr/>
        </p:nvSpPr>
        <p:spPr bwMode="auto">
          <a:xfrm>
            <a:off x="-18289" y="5242578"/>
            <a:ext cx="9180577" cy="77722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lIns="457200" tIns="45431" rIns="92486" bIns="91440" anchor="ctr">
            <a:prstTxWarp prst="textNoShape">
              <a:avLst/>
            </a:prstTxWarp>
          </a:bodyPr>
          <a:lstStyle/>
          <a:p>
            <a:pPr defTabSz="935038">
              <a:lnSpc>
                <a:spcPts val="1800"/>
              </a:lnSpc>
              <a:spcBef>
                <a:spcPts val="60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22" charset="0"/>
              </a:rPr>
              <a:t>Drug </a:t>
            </a:r>
            <a:r>
              <a:rPr lang="en-US" sz="1400" b="1" dirty="0" smtClean="0">
                <a:solidFill>
                  <a:srgbClr val="000000"/>
                </a:solidFill>
                <a:latin typeface="Arial" pitchFamily="22" charset="0"/>
              </a:rPr>
              <a:t>Dosing</a:t>
            </a:r>
            <a:r>
              <a:rPr lang="en-US" sz="1400" b="1" dirty="0">
                <a:solidFill>
                  <a:srgbClr val="000000"/>
                </a:solidFill>
                <a:latin typeface="Arial" pitchFamily="22" charset="0"/>
              </a:rPr>
              <a:t> </a:t>
            </a:r>
            <a:br>
              <a:rPr lang="en-US" sz="1400" b="1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Daclatasvir-Asunaprevir-Beclabuvir (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30/200/75 mg): fixed dose combination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BID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-10610" y="1295400"/>
            <a:ext cx="9162291" cy="515104"/>
            <a:chOff x="-6113" y="1295400"/>
            <a:chExt cx="9162291" cy="515104"/>
          </a:xfrm>
        </p:grpSpPr>
        <p:sp>
          <p:nvSpPr>
            <p:cNvPr id="20" name="Rectangle 19"/>
            <p:cNvSpPr/>
            <p:nvPr/>
          </p:nvSpPr>
          <p:spPr>
            <a:xfrm>
              <a:off x="-6113" y="1380780"/>
              <a:ext cx="9162291" cy="4107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827432" y="1344168"/>
              <a:ext cx="838200" cy="399298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Week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618163" y="1295400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17274" y="1295400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24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 flipV="1">
              <a:off x="-6113" y="1783096"/>
              <a:ext cx="9162291" cy="11472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2889424" y="1703852"/>
              <a:ext cx="0" cy="8763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7590070" y="1703852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4886691" y="1295400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12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5168713" y="1703852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2868716" y="2241072"/>
            <a:ext cx="2283459" cy="10064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182880" anchor="ctr"/>
          <a:lstStyle/>
          <a:p>
            <a:r>
              <a:rPr lang="en-US" sz="1800" b="1" dirty="0" smtClean="0">
                <a:latin typeface="Arial"/>
                <a:cs typeface="Arial"/>
              </a:rPr>
              <a:t>Daclatasvir-</a:t>
            </a:r>
            <a:br>
              <a:rPr lang="en-US" sz="1800" b="1" dirty="0" smtClean="0">
                <a:latin typeface="Arial"/>
                <a:cs typeface="Arial"/>
              </a:rPr>
            </a:br>
            <a:r>
              <a:rPr lang="en-US" sz="1800" b="1" dirty="0" smtClean="0">
                <a:latin typeface="Arial"/>
                <a:cs typeface="Arial"/>
              </a:rPr>
              <a:t>Asunaprevir-</a:t>
            </a:r>
            <a:br>
              <a:rPr lang="en-US" sz="1800" b="1" dirty="0" smtClean="0">
                <a:latin typeface="Arial"/>
                <a:cs typeface="Arial"/>
              </a:rPr>
            </a:br>
            <a:r>
              <a:rPr lang="en-US" sz="1800" b="1" dirty="0" smtClean="0">
                <a:latin typeface="Arial"/>
                <a:cs typeface="Arial"/>
              </a:rPr>
              <a:t>Beclabuvir</a:t>
            </a:r>
            <a:endParaRPr lang="en-US" sz="1800" b="1" dirty="0">
              <a:latin typeface="Arial"/>
              <a:cs typeface="Arial"/>
            </a:endParaRP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2868716" y="3641748"/>
            <a:ext cx="2283459" cy="1006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182880" anchor="ctr"/>
          <a:lstStyle/>
          <a:p>
            <a:r>
              <a:rPr lang="en-US" sz="1800" b="1" dirty="0" smtClean="0">
                <a:latin typeface="Arial"/>
                <a:cs typeface="Arial"/>
              </a:rPr>
              <a:t>Daclatasvir-</a:t>
            </a:r>
            <a:br>
              <a:rPr lang="en-US" sz="1800" b="1" dirty="0" smtClean="0">
                <a:latin typeface="Arial"/>
                <a:cs typeface="Arial"/>
              </a:rPr>
            </a:br>
            <a:r>
              <a:rPr lang="en-US" sz="1800" b="1" dirty="0" smtClean="0">
                <a:latin typeface="Arial"/>
                <a:cs typeface="Arial"/>
              </a:rPr>
              <a:t>Asunaprevir-</a:t>
            </a:r>
            <a:br>
              <a:rPr lang="en-US" sz="1800" b="1" dirty="0" smtClean="0">
                <a:latin typeface="Arial"/>
                <a:cs typeface="Arial"/>
              </a:rPr>
            </a:br>
            <a:r>
              <a:rPr lang="en-US" sz="1800" b="1" dirty="0" smtClean="0">
                <a:latin typeface="Arial"/>
                <a:cs typeface="Arial"/>
              </a:rPr>
              <a:t>Beclabuvir</a:t>
            </a:r>
            <a:endParaRPr lang="en-US" sz="1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01799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</a:t>
            </a:r>
            <a:r>
              <a:rPr lang="en-US" dirty="0" smtClean="0"/>
              <a:t>F, </a:t>
            </a:r>
            <a:r>
              <a:rPr lang="en-US" dirty="0"/>
              <a:t>et al. JAMA 2015;313:1728-35.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for 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UNITY-1 Trial: </a:t>
            </a:r>
            <a:r>
              <a:rPr lang="en-US" sz="2400" dirty="0" smtClean="0"/>
              <a:t>Patient Characteristics</a:t>
            </a:r>
            <a:endParaRPr lang="en-US" sz="2400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3768382"/>
              </p:ext>
            </p:extLst>
          </p:nvPr>
        </p:nvGraphicFramePr>
        <p:xfrm>
          <a:off x="314325" y="1342432"/>
          <a:ext cx="8515351" cy="483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3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0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0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Characteristic</a:t>
                      </a:r>
                      <a:endParaRPr lang="en-US" sz="1500" dirty="0"/>
                    </a:p>
                  </a:txBody>
                  <a:tcP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Treatment</a:t>
                      </a:r>
                      <a:r>
                        <a:rPr lang="en-US" sz="1500" baseline="0" dirty="0" smtClean="0"/>
                        <a:t>-Naïve</a:t>
                      </a:r>
                    </a:p>
                    <a:p>
                      <a:pPr algn="ctr"/>
                      <a:r>
                        <a:rPr lang="en-US" sz="1500" b="0" dirty="0" smtClean="0"/>
                        <a:t>(n=312)</a:t>
                      </a:r>
                      <a:endParaRPr lang="en-US" sz="1500" dirty="0"/>
                    </a:p>
                  </a:txBody>
                  <a:tcPr>
                    <a:solidFill>
                      <a:srgbClr val="637D1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Treatment-Experienced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500" b="0" dirty="0" smtClean="0"/>
                        <a:t>(n=103)</a:t>
                      </a:r>
                      <a:endParaRPr lang="en-US" sz="15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Male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175 (56%)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64 (62%)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Median age, years (range)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54 (19-77)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57 (22-69)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Race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White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Black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Asian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270 (87%)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34 (11%)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9 (2%)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91 (88%)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7 (7%)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 (2%)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RNA ≥800,000</a:t>
                      </a:r>
                      <a:r>
                        <a:rPr lang="en-US" sz="1500" baseline="0" dirty="0" smtClean="0"/>
                        <a:t> IU/ml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244 (78%)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93 (90%)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subtype</a:t>
                      </a:r>
                      <a:r>
                        <a:rPr lang="en-US" sz="1500" baseline="0" dirty="0" smtClean="0"/>
                        <a:t> 1A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229 (73%)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75 (73%)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i="1" dirty="0" smtClean="0"/>
                        <a:t>IL28B</a:t>
                      </a:r>
                      <a:r>
                        <a:rPr lang="en-US" sz="1500" i="0" baseline="0" dirty="0" smtClean="0"/>
                        <a:t> non-CC genotype</a:t>
                      </a:r>
                      <a:endParaRPr lang="en-US" sz="15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221 (71%)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87 (85%)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Prior treatment failure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Relapse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Partial</a:t>
                      </a:r>
                      <a:r>
                        <a:rPr lang="en-US" sz="1500" baseline="0" dirty="0" smtClean="0"/>
                        <a:t> response</a:t>
                      </a:r>
                    </a:p>
                    <a:p>
                      <a:pPr marL="228600" indent="0"/>
                      <a:r>
                        <a:rPr lang="en-US" sz="1500" baseline="0" dirty="0" smtClean="0"/>
                        <a:t>Null response</a:t>
                      </a:r>
                    </a:p>
                    <a:p>
                      <a:pPr marL="228600" indent="0"/>
                      <a:r>
                        <a:rPr lang="en-US" sz="1500" baseline="0" dirty="0" smtClean="0"/>
                        <a:t>Interferon intolerant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N/A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N/A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N/A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39 (38%)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12</a:t>
                      </a:r>
                      <a:r>
                        <a:rPr lang="en-US" sz="1500" baseline="0" dirty="0" smtClean="0"/>
                        <a:t> (12%)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aseline="0" dirty="0" smtClean="0"/>
                        <a:t>25 (24%)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aseline="0" dirty="0" smtClean="0"/>
                        <a:t>7 (7%)</a:t>
                      </a:r>
                      <a:endParaRPr lang="en-US" sz="15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9082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</a:t>
            </a:r>
            <a:r>
              <a:rPr lang="en-US" dirty="0" smtClean="0"/>
              <a:t>F, </a:t>
            </a:r>
            <a:r>
              <a:rPr lang="en-US" dirty="0"/>
              <a:t>et al. JAMA 2015;313:1728-35</a:t>
            </a:r>
            <a:r>
              <a:rPr lang="en-US" dirty="0" smtClean="0"/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for 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</a:t>
            </a:r>
            <a:r>
              <a:rPr lang="en-US" sz="2400" dirty="0" smtClean="0"/>
              <a:t>-1 </a:t>
            </a:r>
            <a:r>
              <a:rPr lang="en-US" sz="2400" dirty="0"/>
              <a:t>Trial: Results</a:t>
            </a: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-5104" y="6019800"/>
            <a:ext cx="9162288" cy="2743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274320"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DCV = daclatasvir; ASV = asunaprevir; BCV = beclabuvir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7197014"/>
              </p:ext>
            </p:extLst>
          </p:nvPr>
        </p:nvGraphicFramePr>
        <p:xfrm>
          <a:off x="522288" y="1524000"/>
          <a:ext cx="809625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1905000" y="4800600"/>
            <a:ext cx="838200" cy="38101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287/312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76845" y="4800600"/>
            <a:ext cx="838200" cy="38101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92/103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91000" y="4800600"/>
            <a:ext cx="838200" cy="38101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206/229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62845" y="4800600"/>
            <a:ext cx="838200" cy="38101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64/75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77000" y="4800600"/>
            <a:ext cx="838200" cy="38101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81/83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39000" y="4800600"/>
            <a:ext cx="838200" cy="38101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28/28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39342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for 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UNITY-1 Trial: </a:t>
            </a:r>
            <a:r>
              <a:rPr lang="en-US" sz="2400" dirty="0" smtClean="0"/>
              <a:t>Virologic Failure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Virologic failure occurred in 34 patients (8%): 32 of whom had genotype 1A infection.</a:t>
            </a:r>
          </a:p>
          <a:p>
            <a:r>
              <a:rPr lang="en-US" sz="2000" dirty="0" smtClean="0"/>
              <a:t>Among GT1A patients who failed, </a:t>
            </a:r>
            <a:r>
              <a:rPr lang="en-US" sz="2000" dirty="0" smtClean="0">
                <a:solidFill>
                  <a:schemeClr val="accent6"/>
                </a:solidFill>
              </a:rPr>
              <a:t>NS5A</a:t>
            </a:r>
            <a:r>
              <a:rPr lang="en-US" sz="2000" dirty="0" smtClean="0"/>
              <a:t> resistance-associated variants (RAVs) emerged in 30/31 (97%) patients</a:t>
            </a:r>
          </a:p>
          <a:p>
            <a:pPr lvl="1"/>
            <a:r>
              <a:rPr lang="en-US" sz="2000" dirty="0" smtClean="0"/>
              <a:t>Q30 most common substitution</a:t>
            </a:r>
          </a:p>
          <a:p>
            <a:r>
              <a:rPr lang="en-US" sz="2000" dirty="0" smtClean="0">
                <a:solidFill>
                  <a:srgbClr val="963232"/>
                </a:solidFill>
              </a:rPr>
              <a:t>NS3</a:t>
            </a:r>
            <a:r>
              <a:rPr lang="en-US" sz="2000" dirty="0" smtClean="0"/>
              <a:t> protease RAVs emerged in 29/31 (94%) genotype 1A patients</a:t>
            </a:r>
          </a:p>
          <a:p>
            <a:pPr lvl="1"/>
            <a:r>
              <a:rPr lang="en-US" sz="2000" dirty="0" smtClean="0"/>
              <a:t>R155 most common substitution</a:t>
            </a:r>
          </a:p>
          <a:p>
            <a:r>
              <a:rPr lang="en-US" sz="2000" dirty="0" smtClean="0">
                <a:solidFill>
                  <a:srgbClr val="963232"/>
                </a:solidFill>
              </a:rPr>
              <a:t>NS5B</a:t>
            </a:r>
            <a:r>
              <a:rPr lang="en-US" sz="2000" dirty="0" smtClean="0"/>
              <a:t> RAVs emerged in 12 of 31 (39%) genotype 1A patients</a:t>
            </a:r>
          </a:p>
          <a:p>
            <a:pPr lvl="1"/>
            <a:r>
              <a:rPr lang="en-US" sz="2000" dirty="0" smtClean="0"/>
              <a:t>P495 most common substitution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</a:t>
            </a:r>
            <a:r>
              <a:rPr lang="en-US" dirty="0" smtClean="0"/>
              <a:t>F, </a:t>
            </a:r>
            <a:r>
              <a:rPr lang="en-US" dirty="0"/>
              <a:t>et al. JAMA 2015;313:1728-35</a:t>
            </a:r>
            <a:r>
              <a:rPr lang="en-US" dirty="0" smtClean="0"/>
              <a:t>.</a:t>
            </a:r>
            <a:endParaRPr lang="en-US" dirty="0"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863369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</a:t>
            </a:r>
            <a:r>
              <a:rPr lang="en-US" dirty="0" smtClean="0"/>
              <a:t>F, </a:t>
            </a:r>
            <a:r>
              <a:rPr lang="en-US" dirty="0"/>
              <a:t>et al. JAMA 2015;313:1728-35.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for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</a:t>
            </a:r>
            <a:r>
              <a:rPr lang="en-US" sz="2400" dirty="0" smtClean="0"/>
              <a:t>-1 </a:t>
            </a:r>
            <a:r>
              <a:rPr lang="en-US" sz="2400" dirty="0"/>
              <a:t>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Adverse Events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4294967295"/>
          </p:nvPr>
        </p:nvSpPr>
        <p:spPr>
          <a:xfrm>
            <a:off x="0" y="1387475"/>
            <a:ext cx="9144000" cy="35877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NUTRINO: SVR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12 by Liver Disease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5330894"/>
              </p:ext>
            </p:extLst>
          </p:nvPr>
        </p:nvGraphicFramePr>
        <p:xfrm>
          <a:off x="894556" y="1447800"/>
          <a:ext cx="7354888" cy="4861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7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649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Event</a:t>
                      </a:r>
                      <a:endParaRPr lang="en-US" sz="16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Total</a:t>
                      </a:r>
                      <a:r>
                        <a:rPr lang="en-US" sz="1600" b="1" baseline="0" dirty="0" smtClean="0"/>
                        <a:t> Patients</a:t>
                      </a:r>
                    </a:p>
                    <a:p>
                      <a:pPr algn="ctr"/>
                      <a:r>
                        <a:rPr lang="en-US" sz="1600" b="0" dirty="0" smtClean="0"/>
                        <a:t>(n=415)</a:t>
                      </a:r>
                      <a:endParaRPr lang="en-US" sz="16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64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80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Serious Adverse</a:t>
                      </a:r>
                      <a:r>
                        <a:rPr lang="en-US" sz="1600" baseline="0" dirty="0" smtClean="0"/>
                        <a:t> Events (AEs)</a:t>
                      </a:r>
                      <a:endParaRPr lang="en-US" sz="16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 (2%)</a:t>
                      </a:r>
                      <a:endParaRPr lang="en-US" sz="16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80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AEs</a:t>
                      </a:r>
                      <a:r>
                        <a:rPr lang="en-US" sz="1600" baseline="0" dirty="0" smtClean="0"/>
                        <a:t> leading to discontinuation</a:t>
                      </a:r>
                      <a:endParaRPr lang="en-US" sz="16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 (1%)</a:t>
                      </a:r>
                      <a:endParaRPr lang="en-US" sz="16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01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Adverse</a:t>
                      </a:r>
                      <a:r>
                        <a:rPr lang="en-US" sz="1600" baseline="0" dirty="0" smtClean="0"/>
                        <a:t> Events, ≥10% incidence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Headache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Fatigue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Diarrhea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Nausea</a:t>
                      </a: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 smtClean="0"/>
                    </a:p>
                    <a:p>
                      <a:pPr algn="ctr"/>
                      <a:r>
                        <a:rPr lang="en-US" sz="1600" baseline="0" dirty="0" smtClean="0"/>
                        <a:t>107 (26%)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69 (17%)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58 (14%)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56 (14%)</a:t>
                      </a:r>
                      <a:endParaRPr lang="en-US" sz="16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748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Grade</a:t>
                      </a:r>
                      <a:r>
                        <a:rPr lang="en-US" sz="1600" baseline="0" dirty="0" smtClean="0"/>
                        <a:t> 3 or 4 Lab Abnormalities</a:t>
                      </a:r>
                    </a:p>
                    <a:p>
                      <a:r>
                        <a:rPr lang="en-US" sz="1600" baseline="0" dirty="0" smtClean="0"/>
                        <a:t>   Hemoglobin &lt; 9 g/dl</a:t>
                      </a:r>
                    </a:p>
                    <a:p>
                      <a:r>
                        <a:rPr lang="en-US" sz="1600" baseline="0" dirty="0" smtClean="0"/>
                        <a:t>   Neutrophils &lt; 0.75 x 10</a:t>
                      </a:r>
                      <a:r>
                        <a:rPr lang="en-US" sz="1600" baseline="30000" dirty="0" smtClean="0"/>
                        <a:t>9</a:t>
                      </a:r>
                      <a:r>
                        <a:rPr lang="en-US" sz="1600" baseline="0" dirty="0" smtClean="0"/>
                        <a:t>/L</a:t>
                      </a:r>
                    </a:p>
                    <a:p>
                      <a:r>
                        <a:rPr lang="en-US" sz="1600" baseline="0" dirty="0" smtClean="0"/>
                        <a:t>   ALT &gt;5 x ULN</a:t>
                      </a:r>
                    </a:p>
                    <a:p>
                      <a:r>
                        <a:rPr lang="en-US" sz="1600" baseline="0" dirty="0" smtClean="0"/>
                        <a:t>   AST &gt;5 x ULN</a:t>
                      </a:r>
                    </a:p>
                    <a:p>
                      <a:r>
                        <a:rPr lang="en-US" sz="1600" baseline="0" dirty="0" smtClean="0"/>
                        <a:t>   Bilirubin, total &gt; 2.5 x ULN</a:t>
                      </a:r>
                    </a:p>
                    <a:p>
                      <a:r>
                        <a:rPr lang="en-US" sz="1600" baseline="0" dirty="0" smtClean="0"/>
                        <a:t>   Lipase, total &gt; 3 x ULN</a:t>
                      </a:r>
                      <a:endParaRPr lang="en-US" sz="16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0</a:t>
                      </a:r>
                    </a:p>
                    <a:p>
                      <a:pPr algn="ctr"/>
                      <a:r>
                        <a:rPr lang="en-US" sz="1600" dirty="0" smtClean="0"/>
                        <a:t>2 (0.5%)</a:t>
                      </a:r>
                    </a:p>
                    <a:p>
                      <a:pPr algn="ctr"/>
                      <a:r>
                        <a:rPr lang="en-US" sz="1600" dirty="0" smtClean="0"/>
                        <a:t>19 (5%)</a:t>
                      </a:r>
                    </a:p>
                    <a:p>
                      <a:pPr algn="ctr"/>
                      <a:r>
                        <a:rPr lang="en-US" sz="1600" dirty="0" smtClean="0"/>
                        <a:t>9 (2%)</a:t>
                      </a:r>
                    </a:p>
                    <a:p>
                      <a:pPr algn="ctr"/>
                      <a:r>
                        <a:rPr lang="en-US" sz="1600" dirty="0" smtClean="0"/>
                        <a:t>0</a:t>
                      </a:r>
                    </a:p>
                    <a:p>
                      <a:pPr algn="ctr"/>
                      <a:r>
                        <a:rPr lang="en-US" sz="1600" dirty="0" smtClean="0"/>
                        <a:t>16 (4%)</a:t>
                      </a:r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80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+mn-lt"/>
                          <a:cs typeface="Arial"/>
                        </a:rPr>
                        <a:t>ULN = upper limit of normal</a:t>
                      </a: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68519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Poordad </a:t>
            </a:r>
            <a:r>
              <a:rPr lang="en-US" dirty="0" smtClean="0"/>
              <a:t>F, </a:t>
            </a:r>
            <a:r>
              <a:rPr lang="en-US" dirty="0"/>
              <a:t>et al. JAMA 2015;313:1728-35.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for 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UNITY-1 Trial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Conclusion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05979"/>
              </p:ext>
            </p:extLst>
          </p:nvPr>
        </p:nvGraphicFramePr>
        <p:xfrm>
          <a:off x="0" y="2362200"/>
          <a:ext cx="9144000" cy="23977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 and Relevance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“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this open-label, non-randomized, uncontrolled study, a high rate of SVR12 was achieved in treatment-naive and treatment-experienced noncirrhotic patients with chronic HCV genotype 1 infection who received 12 weeks of treatment with the oral fixed-dose regimen of daclatasvir, asunaprevir, and beclabuvir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.”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21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rgbClr val="FCF5E6"/>
                </a:solidFill>
                <a:hlinkClick r:id="rId2"/>
              </a:rPr>
              <a:t>www.hepatitisc.uw.edu</a:t>
            </a:r>
            <a:endParaRPr lang="en-US" sz="2000" dirty="0" smtClean="0">
              <a:solidFill>
                <a:srgbClr val="FCF5E6"/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08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61746</TotalTime>
  <Words>621</Words>
  <Application>Microsoft Office PowerPoint</Application>
  <PresentationFormat>On-screen Show (4:3)</PresentationFormat>
  <Paragraphs>139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Daclatasvir-Asunaprevir-Beclabuvir in GT1 Patients without Cirrhosis UNITY-1 Study</vt:lpstr>
      <vt:lpstr>Daclatasvir-Asunaprevir-Beclabuvir for HCV GT 1 UNITY-1 Trial: Study Features</vt:lpstr>
      <vt:lpstr>Daclatasvir-Asunaprevir-Beclabuvir for HCV GT 1 UNITY-1 Trial: Study Design</vt:lpstr>
      <vt:lpstr>Daclatasvir-Asunaprevir-Beclabuvir for HCV GT 1 UNITY-1 Trial: Patient Characteristics</vt:lpstr>
      <vt:lpstr>Daclatasvir-Asunaprevir-Beclabuvir for HCV GT 1 UNITY-1 Trial: Results</vt:lpstr>
      <vt:lpstr>Daclatasvir-Asunaprevir-Beclabuvir for HCV GT 1 UNITY-1 Trial: Virologic Failure</vt:lpstr>
      <vt:lpstr>Daclatasvir-Asunaprevir-Beclabuvir for HCV GT 1 UNITY-1 Trial: Adverse Events</vt:lpstr>
      <vt:lpstr>Daclatasvir-Asunaprevir-Beclabuvir for HCV GT 1 UNITY-1 Trial: Conclusion</vt:lpstr>
      <vt:lpstr>PowerPoint Presentation</vt:lpstr>
    </vt:vector>
  </TitlesOfParts>
  <Company>HMC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2998</cp:revision>
  <cp:lastPrinted>2011-04-18T21:48:04Z</cp:lastPrinted>
  <dcterms:created xsi:type="dcterms:W3CDTF">2010-11-28T05:36:22Z</dcterms:created>
  <dcterms:modified xsi:type="dcterms:W3CDTF">2017-03-10T19:53:03Z</dcterms:modified>
</cp:coreProperties>
</file>