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90" r:id="rId2"/>
    <p:sldId id="591" r:id="rId3"/>
    <p:sldId id="592" r:id="rId4"/>
    <p:sldId id="597" r:id="rId5"/>
    <p:sldId id="593" r:id="rId6"/>
    <p:sldId id="627" r:id="rId7"/>
    <p:sldId id="595" r:id="rId8"/>
    <p:sldId id="625" r:id="rId9"/>
    <p:sldId id="546" r:id="rId10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8">
          <p15:clr>
            <a:srgbClr val="A4A3A4"/>
          </p15:clr>
        </p15:guide>
        <p15:guide id="2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Ki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BF2"/>
    <a:srgbClr val="63A8A1"/>
    <a:srgbClr val="44736D"/>
    <a:srgbClr val="718E25"/>
    <a:srgbClr val="8A703B"/>
    <a:srgbClr val="624270"/>
    <a:srgbClr val="586F1D"/>
    <a:srgbClr val="6F6F6F"/>
    <a:srgbClr val="533723"/>
    <a:srgbClr val="3455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>
    <p:restoredLeft sz="16539" autoAdjust="0"/>
    <p:restoredTop sz="94636" autoAdjust="0"/>
  </p:normalViewPr>
  <p:slideViewPr>
    <p:cSldViewPr showGuides="1">
      <p:cViewPr>
        <p:scale>
          <a:sx n="130" d="100"/>
          <a:sy n="130" d="100"/>
        </p:scale>
        <p:origin x="-1856" y="-480"/>
      </p:cViewPr>
      <p:guideLst>
        <p:guide orient="horz" pos="3078"/>
        <p:guide pos="2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7225316499533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2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6B59-4B72-8743-35BDCBB8711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6B59-4B72-8743-35BDCBB8711A}"/>
              </c:ext>
            </c:extLst>
          </c:dPt>
          <c:dPt>
            <c:idx val="2"/>
            <c:invertIfNegative val="0"/>
            <c:bubble3D val="0"/>
            <c:spPr>
              <a:solidFill>
                <a:srgbClr val="8A703B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6B59-4B72-8743-35BDCBB8711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6B59-4B72-8743-35BDCBB8711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6B59-4B72-8743-35BDCBB8711A}"/>
              </c:ext>
            </c:extLst>
          </c:dPt>
          <c:dLbls>
            <c:spPr>
              <a:solidFill>
                <a:schemeClr val="bg1">
                  <a:alpha val="50000"/>
                </a:schemeClr>
              </a:solidFill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GT 1_x000d_(all subtypes)</c:v>
                </c:pt>
                <c:pt idx="1">
                  <c:v>GT 1a </c:v>
                </c:pt>
                <c:pt idx="2">
                  <c:v>GT 1b </c:v>
                </c:pt>
                <c:pt idx="3">
                  <c:v>GT 4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93</c:v>
                </c:pt>
                <c:pt idx="1">
                  <c:v>87</c:v>
                </c:pt>
                <c:pt idx="2">
                  <c:v>99</c:v>
                </c:pt>
                <c:pt idx="3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B59-4B72-8743-35BDCBB8711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-2070547720"/>
        <c:axId val="-2070555736"/>
      </c:barChart>
      <c:catAx>
        <c:axId val="-2070547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800" b="1" i="0">
                <a:latin typeface="Arial"/>
                <a:cs typeface="Arial"/>
              </a:defRPr>
            </a:pPr>
            <a:endParaRPr lang="en-US"/>
          </a:p>
        </c:txPr>
        <c:crossAx val="-2070555736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-207055573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</a:t>
                </a:r>
                <a:r>
                  <a:rPr lang="en-US" sz="1800" dirty="0" smtClean="0">
                    <a:latin typeface="Arial"/>
                    <a:cs typeface="Arial"/>
                  </a:rPr>
                  <a:t>SVR 12 </a:t>
                </a:r>
                <a:r>
                  <a:rPr lang="en-US" sz="1800" dirty="0">
                    <a:latin typeface="Arial"/>
                    <a:cs typeface="Arial"/>
                  </a:rPr>
                  <a:t>(%)</a:t>
                </a:r>
              </a:p>
            </c:rich>
          </c:tx>
          <c:layout>
            <c:manualLayout>
              <c:xMode val="edge"/>
              <c:yMode val="edge"/>
              <c:x val="8.31000291630213E-3"/>
              <c:y val="0.104224185973180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2070547720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0.10300958782950299"/>
          <c:w val="0.85784631087780705"/>
          <c:h val="0.80986902571958796"/>
        </c:manualLayout>
      </c:layout>
      <c:barChart>
        <c:barDir val="col"/>
        <c:grouping val="clustered"/>
        <c:varyColors val="0"/>
        <c:ser>
          <c:idx val="0"/>
          <c:order val="0"/>
          <c:tx>
            <c:v>Cirrhosis</c:v>
          </c:tx>
          <c:spPr>
            <a:solidFill>
              <a:srgbClr val="5C3927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4D6-42EF-BF04-8FE7B325A03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4D6-42EF-BF04-8FE7B325A03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4D6-42EF-BF04-8FE7B325A034}"/>
              </c:ext>
            </c:extLst>
          </c:dPt>
          <c:dLbls>
            <c:dLbl>
              <c:idx val="0"/>
              <c:layout>
                <c:manualLayout>
                  <c:x val="1.5432098765432399E-3"/>
                  <c:y val="0.1128475821727699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D6-42EF-BF04-8FE7B325A034}"/>
                </c:ext>
              </c:extLst>
            </c:dLbl>
            <c:dLbl>
              <c:idx val="1"/>
              <c:layout>
                <c:manualLayout>
                  <c:x val="-1.1316741696017799E-16"/>
                  <c:y val="8.68058324405927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4D6-42EF-BF04-8FE7B325A034}"/>
                </c:ext>
              </c:extLst>
            </c:dLbl>
            <c:spPr>
              <a:solidFill>
                <a:sysClr val="window" lastClr="FFFFFF">
                  <a:alpha val="50000"/>
                </a:sysClr>
              </a:soli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GT 1</c:v>
                </c:pt>
                <c:pt idx="1">
                  <c:v>GT 4</c:v>
                </c:pt>
              </c:strCache>
            </c:strRef>
          </c:cat>
          <c:val>
            <c:numRef>
              <c:f>Sheet1!$B$2:$B$3</c:f>
              <c:numCache>
                <c:formatCode>0</c:formatCode>
                <c:ptCount val="2"/>
                <c:pt idx="0">
                  <c:v>90</c:v>
                </c:pt>
                <c:pt idx="1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D6-42EF-BF04-8FE7B325A034}"/>
            </c:ext>
          </c:extLst>
        </c:ser>
        <c:ser>
          <c:idx val="1"/>
          <c:order val="1"/>
          <c:tx>
            <c:v>No cirrhosis</c:v>
          </c:tx>
          <c:spPr>
            <a:solidFill>
              <a:srgbClr val="A18448"/>
            </a:solidFill>
            <a:ln w="12700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4.6296296296296302E-3"/>
                  <c:y val="0.1041669989287109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4D6-42EF-BF04-8FE7B325A034}"/>
                </c:ext>
              </c:extLst>
            </c:dLbl>
            <c:dLbl>
              <c:idx val="1"/>
              <c:layout>
                <c:manualLayout>
                  <c:x val="1.54320987654321E-3"/>
                  <c:y val="0.1041669989287109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4D6-42EF-BF04-8FE7B325A034}"/>
                </c:ext>
              </c:extLst>
            </c:dLbl>
            <c:spPr>
              <a:solidFill>
                <a:sysClr val="window" lastClr="FFFFFF">
                  <a:alpha val="50000"/>
                </a:sysClr>
              </a:soli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GT 1</c:v>
                </c:pt>
                <c:pt idx="1">
                  <c:v>GT 4</c:v>
                </c:pt>
              </c:strCache>
            </c:strRef>
          </c:cat>
          <c:val>
            <c:numRef>
              <c:f>Sheet1!$C$2:$C$3</c:f>
              <c:numCache>
                <c:formatCode>0</c:formatCode>
                <c:ptCount val="2"/>
                <c:pt idx="0">
                  <c:v>94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4D6-42EF-BF04-8FE7B325A03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070695928"/>
        <c:axId val="-2070692616"/>
      </c:barChart>
      <c:catAx>
        <c:axId val="-2070695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800" b="0" i="0">
                <a:latin typeface="Arial"/>
                <a:cs typeface="Arial"/>
              </a:defRPr>
            </a:pPr>
            <a:endParaRPr lang="en-US"/>
          </a:p>
        </c:txPr>
        <c:crossAx val="-2070692616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-207069261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b="1" i="0" baseline="0" dirty="0" smtClean="0">
                    <a:effectLst/>
                  </a:rPr>
                  <a:t>Patients (%) with SVR 12</a:t>
                </a:r>
                <a:endParaRPr lang="en-US" sz="18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8.31000291630213E-3"/>
              <c:y val="0.182349435169713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2070695928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legend>
      <c:legendPos val="t"/>
      <c:layout>
        <c:manualLayout>
          <c:xMode val="edge"/>
          <c:yMode val="edge"/>
          <c:x val="0.50583953047535701"/>
          <c:y val="1.44676387400988E-2"/>
          <c:w val="0.48181479051229698"/>
          <c:h val="8.0726462290953996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25089918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17992307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63" r:id="rId2"/>
    <p:sldLayoutId id="2147483664" r:id="rId3"/>
    <p:sldLayoutId id="2147483686" r:id="rId4"/>
    <p:sldLayoutId id="2147483691" r:id="rId5"/>
    <p:sldLayoutId id="2147483695" r:id="rId6"/>
    <p:sldLayoutId id="2147483665" r:id="rId7"/>
    <p:sldLayoutId id="2147483689" r:id="rId8"/>
    <p:sldLayoutId id="2147483666" r:id="rId9"/>
    <p:sldLayoutId id="2147483668" r:id="rId10"/>
    <p:sldLayoutId id="2147483688" r:id="rId11"/>
    <p:sldLayoutId id="2147483687" r:id="rId12"/>
    <p:sldLayoutId id="2147483690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epts.washington.edu/hepstudy/" TargetMode="External"/><Relationship Id="rId2" Type="http://schemas.openxmlformats.org/officeDocument/2006/relationships/hyperlink" Target="http://www.hepatitisc.uw.edu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sz="2400" dirty="0"/>
              <a:t>Daclatasvir </a:t>
            </a:r>
            <a:r>
              <a:rPr lang="en-US" sz="2400" dirty="0" smtClean="0"/>
              <a:t>+ Asunaprevir + Peg/RBV in Genotype 1</a:t>
            </a:r>
            <a:r>
              <a:rPr lang="en-US" sz="2400" dirty="0"/>
              <a:t> </a:t>
            </a:r>
            <a:r>
              <a:rPr lang="en-US" sz="2400" dirty="0" smtClean="0"/>
              <a:t>and 4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dirty="0" smtClean="0"/>
              <a:t>HALLMARK-QUAD Study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3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8A703B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Treatment-Experienced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8A703B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latin typeface="Arial"/>
                <a:cs typeface="Arial"/>
              </a:rPr>
              <a:t>Jensen D, et. al. J Hepatol. 2015;63:30-7.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10396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smtClean="0"/>
              <a:t>Jensen D, et. al. J Hepatol. 2015;63:30-7.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Asunaprevir + P/R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for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HCV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GT 1,4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HALLMARK-QUAD Trial: Study Features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913118"/>
              </p:ext>
            </p:extLst>
          </p:nvPr>
        </p:nvGraphicFramePr>
        <p:xfrm>
          <a:off x="361950" y="1447800"/>
          <a:ext cx="8420100" cy="4923239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842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1976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1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Daclatasvir + Asunaprevir with Peginterferon + Ribavirin: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182880" marR="88898" marT="50005" marB="500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F49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529">
                <a:tc>
                  <a:txBody>
                    <a:bodyPr/>
                    <a:lstStyle/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Phase 3 open-label single-arm study of daclatasvir (DCV) plus asunaprevir (ASV) with peginterferon alfa-2a and ribavirin in treatment-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experienced, chronic HCV GT 1 or 4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: North &amp; South America, Europe and Asia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0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Entry Criteria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Chronic HCV Genotype 1 or 4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Treatment-experienced (prior null or partial responder to peginterferon +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  ribavirin)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Compensated cirrhosis allowed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Intervention (Single-arm)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Daclatasvir plus asunaprevir with peginterferon alfa-2a and ribavirin (weight-based dosing)</a:t>
                      </a:r>
                      <a:endParaRPr lang="en-US" sz="1800" baseline="0" dirty="0" smtClean="0">
                        <a:solidFill>
                          <a:schemeClr val="tx1"/>
                        </a:solidFill>
                        <a:latin typeface="Arial" pitchFamily="22" charset="0"/>
                      </a:endParaRP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End-Points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: Primary = SVR12</a:t>
                      </a:r>
                    </a:p>
                  </a:txBody>
                  <a:tcPr marL="182880" marR="88898" marT="50005" marB="500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B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1325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>
            <a:off x="5051402" y="2730500"/>
            <a:ext cx="2926080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216028" y="4023871"/>
            <a:ext cx="2926080" cy="0"/>
          </a:xfrm>
          <a:prstGeom prst="line">
            <a:avLst/>
          </a:prstGeom>
          <a:ln w="285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Jensen D, et. al. J Hepatol. 2015;63:30-7.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5277" y="3630246"/>
            <a:ext cx="2286000" cy="8381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Treatment-Experienced GT 4</a:t>
            </a:r>
          </a:p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 = 44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5277" y="2266361"/>
            <a:ext cx="2286000" cy="9340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Treatment</a:t>
            </a:r>
            <a:r>
              <a:rPr lang="en-US" sz="1400" dirty="0">
                <a:solidFill>
                  <a:srgbClr val="000000"/>
                </a:solidFill>
              </a:rPr>
              <a:t>-</a:t>
            </a:r>
            <a:r>
              <a:rPr lang="en-US" sz="1400" dirty="0" smtClean="0">
                <a:solidFill>
                  <a:srgbClr val="000000"/>
                </a:solidFill>
              </a:rPr>
              <a:t>Experienced</a:t>
            </a:r>
          </a:p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GT 1a or 1b</a:t>
            </a:r>
          </a:p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N = 354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718266" y="2528320"/>
            <a:ext cx="876300" cy="4053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746526" y="3808991"/>
            <a:ext cx="876300" cy="4053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Asunaprevir + P/R for HCV GT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1,4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 smtClean="0"/>
              <a:t>HALLMARK-QUAD Trial: Design</a:t>
            </a:r>
            <a:endParaRPr lang="en-US" sz="2400" dirty="0"/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272826" y="3650043"/>
            <a:ext cx="2926080" cy="7695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Arial"/>
                <a:cs typeface="Arial"/>
              </a:rPr>
              <a:t>Daclatasvir + Asunaprevir +</a:t>
            </a:r>
            <a:br>
              <a:rPr lang="en-US" sz="1600" b="1" dirty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b="1" dirty="0">
                <a:solidFill>
                  <a:srgbClr val="000000"/>
                </a:solidFill>
                <a:latin typeface="Arial"/>
                <a:cs typeface="Arial"/>
              </a:rPr>
              <a:t>Peginterferon + Ribavirin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auto">
          <a:xfrm>
            <a:off x="2272826" y="2334623"/>
            <a:ext cx="2926080" cy="76904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>Daclatasvir + Asunaprevir +</a:t>
            </a:r>
            <a:b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</a:b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>Peginterferon + Ribavirin</a:t>
            </a:r>
            <a:endParaRPr lang="en-US" sz="16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9" name="Rectangle 25"/>
          <p:cNvSpPr>
            <a:spLocks noChangeArrowheads="1"/>
          </p:cNvSpPr>
          <p:nvPr/>
        </p:nvSpPr>
        <p:spPr bwMode="auto">
          <a:xfrm>
            <a:off x="-12330" y="5029200"/>
            <a:ext cx="9180577" cy="13197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lIns="457200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1800"/>
              </a:lnSpc>
              <a:spcBef>
                <a:spcPct val="5000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Daclatasvir: 60 mg once daily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Asunaprevir: 100 mg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twice daily</a:t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Peginterferon alfa-2a: 180 mcg once weekly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Ribavirin, weight-based dosing, twice daily: 1000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mg/day if &lt; 75kg or 1200 mg/day if ≥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75kg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6113" y="1447868"/>
            <a:ext cx="9162291" cy="4107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79026" y="1411256"/>
            <a:ext cx="838200" cy="39929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Week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993426" y="1362488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0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860826" y="1362488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24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-6113" y="1850184"/>
            <a:ext cx="9162291" cy="11472"/>
          </a:xfrm>
          <a:prstGeom prst="line">
            <a:avLst/>
          </a:prstGeom>
          <a:ln w="952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264687" y="1770940"/>
            <a:ext cx="0" cy="8763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8133622" y="1770940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924303" y="1362488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12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5206325" y="1770940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7041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Asunaprevir + P/R for HCV GT 1,4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HALLMARK-</a:t>
            </a:r>
            <a:r>
              <a:rPr lang="en-US" sz="2400" dirty="0" smtClean="0"/>
              <a:t>QUAD Trial: Patient Characteristics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Jensen D, et. al. J Hepatol. 2015;63:30-7.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0838624"/>
              </p:ext>
            </p:extLst>
          </p:nvPr>
        </p:nvGraphicFramePr>
        <p:xfrm>
          <a:off x="314325" y="1333165"/>
          <a:ext cx="8515351" cy="507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3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0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0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5603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Characteristic</a:t>
                      </a:r>
                      <a:endParaRPr lang="en-US" sz="1500" dirty="0"/>
                    </a:p>
                  </a:txBody>
                  <a:tcPr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Genotype</a:t>
                      </a:r>
                      <a:r>
                        <a:rPr lang="en-US" sz="1500" baseline="0" dirty="0" smtClean="0"/>
                        <a:t> 1</a:t>
                      </a:r>
                    </a:p>
                    <a:p>
                      <a:pPr algn="ctr"/>
                      <a:r>
                        <a:rPr lang="en-US" sz="1400" b="0" dirty="0" smtClean="0"/>
                        <a:t>(n=354)</a:t>
                      </a:r>
                      <a:endParaRPr lang="en-US" sz="1400" dirty="0"/>
                    </a:p>
                  </a:txBody>
                  <a:tcP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Genotype 4</a:t>
                      </a:r>
                      <a:endParaRPr lang="en-US" sz="1500" baseline="0" dirty="0" smtClean="0"/>
                    </a:p>
                    <a:p>
                      <a:pPr algn="ctr"/>
                      <a:r>
                        <a:rPr lang="en-US" sz="1200" b="0" dirty="0" smtClean="0"/>
                        <a:t>(n=44)</a:t>
                      </a:r>
                      <a:endParaRPr lang="en-US" sz="1200" dirty="0"/>
                    </a:p>
                  </a:txBody>
                  <a:tcPr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Male, n (%)</a:t>
                      </a: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240 (68%)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33 (75%)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5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Median age, years (range)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54 (19-76)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52 (20-71)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6939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Race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White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Black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Asian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271</a:t>
                      </a:r>
                      <a:r>
                        <a:rPr lang="en-US" sz="1500" baseline="0" dirty="0" smtClean="0"/>
                        <a:t> (77%</a:t>
                      </a:r>
                      <a:r>
                        <a:rPr lang="en-US" sz="1500" dirty="0" smtClean="0"/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33 (9%)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47 (13%)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33 (75%)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4 (9%)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 (2%)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627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genotype</a:t>
                      </a:r>
                    </a:p>
                    <a:p>
                      <a:r>
                        <a:rPr lang="en-US" sz="1500" baseline="0" dirty="0" smtClean="0"/>
                        <a:t>    1a</a:t>
                      </a:r>
                    </a:p>
                    <a:p>
                      <a:r>
                        <a:rPr lang="en-US" sz="1500" baseline="0" dirty="0" smtClean="0"/>
                        <a:t>    1b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176 (50%)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178 (50%)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N/A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5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RNA ≥800,000</a:t>
                      </a:r>
                      <a:r>
                        <a:rPr lang="en-US" sz="1500" baseline="0" dirty="0" smtClean="0"/>
                        <a:t> IU/ml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307 (87%)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29 (66%)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15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Cirrhosis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73 (21%)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20 (46%)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58">
                <a:tc>
                  <a:txBody>
                    <a:bodyPr/>
                    <a:lstStyle/>
                    <a:p>
                      <a:r>
                        <a:rPr lang="en-US" sz="1500" i="1" dirty="0" smtClean="0"/>
                        <a:t>IL28B</a:t>
                      </a:r>
                      <a:r>
                        <a:rPr lang="en-US" sz="1500" i="0" baseline="0" dirty="0" smtClean="0"/>
                        <a:t> non-CC genotype</a:t>
                      </a:r>
                      <a:endParaRPr lang="en-US" sz="1500" i="1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321 (91%)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41 (93%)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16271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Prior treatment failure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Partial</a:t>
                      </a:r>
                      <a:r>
                        <a:rPr lang="en-US" sz="1500" baseline="0" dirty="0" smtClean="0"/>
                        <a:t> response</a:t>
                      </a:r>
                    </a:p>
                    <a:p>
                      <a:pPr marL="228600" indent="0"/>
                      <a:r>
                        <a:rPr lang="en-US" sz="1500" baseline="0" dirty="0" smtClean="0"/>
                        <a:t>Null response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120 (34%)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234 </a:t>
                      </a:r>
                      <a:r>
                        <a:rPr lang="en-US" sz="1500" baseline="0" dirty="0" smtClean="0"/>
                        <a:t>(66%)</a:t>
                      </a:r>
                      <a:endParaRPr lang="en-US" sz="1500" dirty="0" smtClean="0"/>
                    </a:p>
                  </a:txBody>
                  <a:tcPr anchor="ctr"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10 (23%)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34 (77%)</a:t>
                      </a:r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9386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Asunaprevir + P/R for HCV GT 1,4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HALLMARK-QUAD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 Trial: Results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HALLMARK-QUAD: SVR 12 by Genotype</a:t>
            </a:r>
            <a:r>
              <a:rPr lang="en-US" baseline="30000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a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Jensen D, et. al. J Hepatol. 2015;63:30-7.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311804"/>
              </p:ext>
            </p:extLst>
          </p:nvPr>
        </p:nvGraphicFramePr>
        <p:xfrm>
          <a:off x="457200" y="1828800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-5104" y="6096000"/>
            <a:ext cx="9162288" cy="2743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274320" defTabSz="935038">
              <a:spcBef>
                <a:spcPct val="50000"/>
              </a:spcBef>
            </a:pPr>
            <a:r>
              <a:rPr lang="en-US" sz="1400" baseline="30000" dirty="0" smtClean="0">
                <a:solidFill>
                  <a:srgbClr val="000000"/>
                </a:solidFill>
                <a:latin typeface="Arial" pitchFamily="22" charset="0"/>
              </a:rPr>
              <a:t>a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 Modified intention-to-treat analysis; GT = genotype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0480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1853702" y="4953000"/>
            <a:ext cx="90481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329/354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54730" y="4953000"/>
            <a:ext cx="90481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153/176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61498" y="4953000"/>
            <a:ext cx="90481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176/178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63902" y="4953000"/>
            <a:ext cx="904819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43/44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5249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Asunaprevir + P/R for HCV GT 1,4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HALLMARK-QUAD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 Trial</a:t>
            </a:r>
            <a:r>
              <a:rPr lang="en-US" sz="2400" dirty="0" smtClean="0"/>
              <a:t>: </a:t>
            </a:r>
            <a:r>
              <a:rPr lang="en-US" sz="2400" dirty="0"/>
              <a:t>Results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HALLMARK-QUAD: SVR12, by Cirrhosis Status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Jensen D, et. al. J Hepatol. 2015;63:30-7.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9308517"/>
              </p:ext>
            </p:extLst>
          </p:nvPr>
        </p:nvGraphicFramePr>
        <p:xfrm>
          <a:off x="457200" y="1782200"/>
          <a:ext cx="82296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2265178" y="5390987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66/73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78043" y="5390987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19/20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98854" y="5390987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24/24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66603" y="5390987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263/281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516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Jensen D, et. al. J Hepatol. 2015;63:30-7.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Asunaprevir + P/R for HCV GT 1,4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HALLMARK-QUAD 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Adverse Events</a:t>
            </a:r>
            <a:endParaRPr lang="en-US" sz="2400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1476511"/>
              </p:ext>
            </p:extLst>
          </p:nvPr>
        </p:nvGraphicFramePr>
        <p:xfrm>
          <a:off x="716280" y="1371600"/>
          <a:ext cx="7711440" cy="4868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2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4073"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r>
                        <a:rPr lang="en-US" dirty="0" smtClean="0"/>
                        <a:t>Event</a:t>
                      </a:r>
                      <a:endParaRPr lang="en-US" dirty="0"/>
                    </a:p>
                  </a:txBody>
                  <a:tcPr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dirty="0" smtClean="0"/>
                        <a:t>All patients</a:t>
                      </a: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sz="1600" b="0" dirty="0" smtClean="0"/>
                        <a:t>(n=398)</a:t>
                      </a:r>
                      <a:endParaRPr lang="en-US" sz="16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64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073"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r>
                        <a:rPr lang="en-US" dirty="0" smtClean="0"/>
                        <a:t>Serious Adverse</a:t>
                      </a:r>
                      <a:r>
                        <a:rPr lang="en-US" baseline="0" dirty="0" smtClean="0"/>
                        <a:t> Events (AEs)</a:t>
                      </a:r>
                      <a:endParaRPr lang="en-US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dirty="0" smtClean="0"/>
                        <a:t>22 (6%)</a:t>
                      </a:r>
                      <a:endParaRPr lang="en-US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073"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r>
                        <a:rPr lang="en-US" dirty="0" smtClean="0"/>
                        <a:t>AEs</a:t>
                      </a:r>
                      <a:r>
                        <a:rPr lang="en-US" baseline="0" dirty="0" smtClean="0"/>
                        <a:t> leading to discontinuation</a:t>
                      </a:r>
                      <a:endParaRPr lang="en-US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dirty="0" smtClean="0"/>
                        <a:t>18</a:t>
                      </a:r>
                      <a:r>
                        <a:rPr lang="en-US" baseline="0" dirty="0" smtClean="0"/>
                        <a:t> (5%)</a:t>
                      </a:r>
                      <a:endParaRPr lang="en-US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59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Adverse</a:t>
                      </a:r>
                      <a:r>
                        <a:rPr lang="en-US" baseline="0" dirty="0" smtClean="0"/>
                        <a:t> Events in </a:t>
                      </a:r>
                      <a:r>
                        <a:rPr lang="en-US" sz="1800" baseline="0" dirty="0" smtClean="0"/>
                        <a:t>≥2</a:t>
                      </a:r>
                      <a:r>
                        <a:rPr lang="en-US" baseline="0" dirty="0" smtClean="0"/>
                        <a:t>0% of patients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Fatigue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Headache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Pruritus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Asthenia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  Influenza-like</a:t>
                      </a:r>
                      <a:r>
                        <a:rPr lang="en-US" baseline="0" dirty="0" smtClean="0"/>
                        <a:t> illness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Insomnia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   Rash</a:t>
                      </a:r>
                      <a:endParaRPr lang="en-US" dirty="0" smtClean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endParaRPr lang="en-US" baseline="0" dirty="0" smtClean="0"/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baseline="0" dirty="0" smtClean="0"/>
                        <a:t>165 (41%)</a:t>
                      </a: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baseline="0" dirty="0" smtClean="0"/>
                        <a:t>124 (31%)</a:t>
                      </a: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baseline="0" dirty="0" smtClean="0"/>
                        <a:t>104 (26%)</a:t>
                      </a: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baseline="0" dirty="0" smtClean="0"/>
                        <a:t>96 (24%)</a:t>
                      </a: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baseline="0" dirty="0" smtClean="0"/>
                        <a:t>89 (22%)</a:t>
                      </a: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baseline="0" dirty="0" smtClean="0"/>
                        <a:t>89 (22%)</a:t>
                      </a: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baseline="0" dirty="0" smtClean="0"/>
                        <a:t>82 (21%)</a:t>
                      </a:r>
                      <a:endParaRPr lang="en-US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073"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r>
                        <a:rPr lang="en-US" dirty="0" smtClean="0"/>
                        <a:t>Grade</a:t>
                      </a:r>
                      <a:r>
                        <a:rPr lang="en-US" baseline="0" dirty="0" smtClean="0"/>
                        <a:t> 3 or 4 Lab Abnormalities</a:t>
                      </a:r>
                    </a:p>
                    <a:p>
                      <a:pPr>
                        <a:lnSpc>
                          <a:spcPts val="2200"/>
                        </a:lnSpc>
                      </a:pPr>
                      <a:r>
                        <a:rPr lang="en-US" baseline="0" dirty="0" smtClean="0"/>
                        <a:t>   Hemoglobin &lt; 9 g/dL</a:t>
                      </a:r>
                    </a:p>
                    <a:p>
                      <a:pPr>
                        <a:lnSpc>
                          <a:spcPts val="2200"/>
                        </a:lnSpc>
                      </a:pPr>
                      <a:r>
                        <a:rPr lang="en-US" baseline="0" dirty="0" smtClean="0"/>
                        <a:t>   Neutrophils &lt; 0.75 x 10</a:t>
                      </a:r>
                      <a:r>
                        <a:rPr lang="en-US" baseline="30000" dirty="0" smtClean="0"/>
                        <a:t>9</a:t>
                      </a:r>
                      <a:r>
                        <a:rPr lang="en-US" baseline="0" dirty="0" smtClean="0"/>
                        <a:t>/L</a:t>
                      </a:r>
                    </a:p>
                    <a:p>
                      <a:pPr>
                        <a:lnSpc>
                          <a:spcPts val="2200"/>
                        </a:lnSpc>
                      </a:pPr>
                      <a:r>
                        <a:rPr lang="en-US" baseline="0" dirty="0" smtClean="0"/>
                        <a:t>   Platelets &lt; 50 x 10</a:t>
                      </a:r>
                      <a:r>
                        <a:rPr lang="en-US" baseline="30000" dirty="0" smtClean="0"/>
                        <a:t>9</a:t>
                      </a:r>
                      <a:r>
                        <a:rPr lang="en-US" baseline="0" dirty="0" smtClean="0"/>
                        <a:t>/L</a:t>
                      </a:r>
                      <a:endParaRPr lang="en-US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endParaRPr lang="en-US" dirty="0" smtClean="0"/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dirty="0" smtClean="0"/>
                        <a:t>25 (6%)</a:t>
                      </a: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dirty="0" smtClean="0"/>
                        <a:t>89 (22%)</a:t>
                      </a: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dirty="0" smtClean="0"/>
                        <a:t>15 (4%)</a:t>
                      </a:r>
                      <a:endParaRPr lang="en-US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4772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Jensen D, et. al. J Hepatol. 2015;63:30-7.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Asunaprevir + P/R for HCV GT 1,4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HALLMARK-QUAD Trial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/>
              <a:t>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75927"/>
              </p:ext>
            </p:extLst>
          </p:nvPr>
        </p:nvGraphicFramePr>
        <p:xfrm>
          <a:off x="0" y="2590800"/>
          <a:ext cx="9144000" cy="22707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8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2000" b="0" i="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“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Daclatasvir plus asunaprevir and peginterferon/ribavirin demonstrated high rates of SVR12 in genotype 1- or 4-infected prior null or partial responders. The combination was well tolerated and no additional safety and tolerability concerns were observed compared with peginterferon/ribavirin regimens</a:t>
                      </a:r>
                      <a:r>
                        <a:rPr lang="en-US" sz="2000" b="0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Arial"/>
                        </a:rPr>
                        <a:t>.”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261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rgbClr val="FCF5E6"/>
                </a:solidFill>
                <a:hlinkClick r:id="rId2"/>
              </a:rPr>
              <a:t>www.hepatitisc.uw.edu</a:t>
            </a:r>
            <a:endParaRPr lang="en-US" sz="2000" dirty="0" smtClean="0">
              <a:solidFill>
                <a:srgbClr val="FCF5E6"/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08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61740</TotalTime>
  <Words>618</Words>
  <Application>Microsoft Office PowerPoint</Application>
  <PresentationFormat>On-screen Show (4:3)</PresentationFormat>
  <Paragraphs>141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Daclatasvir + Asunaprevir + Peg/RBV in Genotype 1 and 4 HALLMARK-QUAD Study</vt:lpstr>
      <vt:lpstr>Daclatasvir + Asunaprevir + P/R for HCV GT 1,4 HALLMARK-QUAD Trial: Study Features</vt:lpstr>
      <vt:lpstr>Daclatasvir + Asunaprevir + P/R for HCV GT 1,4 HALLMARK-QUAD Trial: Design</vt:lpstr>
      <vt:lpstr>Daclatasvir + Asunaprevir + P/R for HCV GT 1,4 HALLMARK-QUAD Trial: Patient Characteristics</vt:lpstr>
      <vt:lpstr>Daclatasvir + Asunaprevir + P/R for HCV GT 1,4 HALLMARK-QUAD Trial: Results</vt:lpstr>
      <vt:lpstr>Daclatasvir + Asunaprevir + P/R for HCV GT 1,4 HALLMARK-QUAD Trial: Results</vt:lpstr>
      <vt:lpstr>Daclatasvir + Asunaprevir + P/R for HCV GT 1,4 HALLMARK-QUAD Trial: Adverse Events</vt:lpstr>
      <vt:lpstr>Daclatasvir + Asunaprevir + P/R for HCV GT 1,4 HALLMARK-QUAD Trial: Conclusions</vt:lpstr>
      <vt:lpstr>PowerPoint Presentation</vt:lpstr>
    </vt:vector>
  </TitlesOfParts>
  <Company>HMC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2993</cp:revision>
  <cp:lastPrinted>2011-04-18T21:48:04Z</cp:lastPrinted>
  <dcterms:created xsi:type="dcterms:W3CDTF">2010-11-28T05:36:22Z</dcterms:created>
  <dcterms:modified xsi:type="dcterms:W3CDTF">2017-03-10T19:46:45Z</dcterms:modified>
</cp:coreProperties>
</file>