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613" r:id="rId2"/>
    <p:sldId id="586" r:id="rId3"/>
    <p:sldId id="584" r:id="rId4"/>
    <p:sldId id="623" r:id="rId5"/>
    <p:sldId id="624" r:id="rId6"/>
    <p:sldId id="587" r:id="rId7"/>
    <p:sldId id="603" r:id="rId8"/>
    <p:sldId id="589" r:id="rId9"/>
    <p:sldId id="622" r:id="rId10"/>
    <p:sldId id="546" r:id="rId11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222" y="-858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6727392030541595"/>
          <c:h val="0.685447332554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B59452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8810-49C3-B4AD-834B411E5062}"/>
              </c:ext>
            </c:extLst>
          </c:dPt>
          <c:dPt>
            <c:idx val="1"/>
            <c:invertIfNegative val="0"/>
            <c:bubble3D val="0"/>
            <c:spPr>
              <a:solidFill>
                <a:srgbClr val="718E25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8810-49C3-B4AD-834B411E5062}"/>
              </c:ext>
            </c:extLst>
          </c:dPt>
          <c:dPt>
            <c:idx val="2"/>
            <c:invertIfNegative val="0"/>
            <c:bubble3D val="0"/>
            <c:spPr>
              <a:solidFill>
                <a:srgbClr val="B59452">
                  <a:lumMod val="75000"/>
                </a:srgbClr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8810-49C3-B4AD-834B411E5062}"/>
              </c:ext>
            </c:extLst>
          </c:dPt>
          <c:dPt>
            <c:idx val="3"/>
            <c:invertIfNegative val="0"/>
            <c:bubble3D val="0"/>
            <c:spPr>
              <a:solidFill>
                <a:srgbClr val="8A70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8810-49C3-B4AD-834B411E5062}"/>
              </c:ext>
            </c:extLst>
          </c:dPt>
          <c:dPt>
            <c:idx val="4"/>
            <c:invertIfNegative val="0"/>
            <c:bubble3D val="0"/>
            <c:spPr>
              <a:solidFill>
                <a:srgbClr val="6E4B7D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8810-49C3-B4AD-834B411E506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8810-49C3-B4AD-834B411E5062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8810-49C3-B4AD-834B411E5062}"/>
              </c:ext>
            </c:extLst>
          </c:dPt>
          <c:dLbls>
            <c:spPr>
              <a:solidFill>
                <a:schemeClr val="bg1">
                  <a:alpha val="50000"/>
                </a:schemeClr>
              </a:solidFill>
            </c:spPr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DCV/ASV/BCV</c:v>
                </c:pt>
                <c:pt idx="1">
                  <c:v>DCV/ASV/BCV + RBV</c:v>
                </c:pt>
                <c:pt idx="2">
                  <c:v>DCV/ASV/BCV</c:v>
                </c:pt>
                <c:pt idx="3">
                  <c:v>DCV/ASV/BCV + RBV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93</c:v>
                </c:pt>
                <c:pt idx="1">
                  <c:v>98</c:v>
                </c:pt>
                <c:pt idx="2">
                  <c:v>87</c:v>
                </c:pt>
                <c:pt idx="3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810-49C3-B4AD-834B411E506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3"/>
        <c:axId val="-2079781192"/>
        <c:axId val="-2079799016"/>
      </c:barChart>
      <c:catAx>
        <c:axId val="-2079781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400" b="0" i="0">
                <a:latin typeface="Arial"/>
                <a:cs typeface="Arial"/>
              </a:defRPr>
            </a:pPr>
            <a:endParaRPr lang="en-US"/>
          </a:p>
        </c:txPr>
        <c:crossAx val="-2079799016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-207979901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</a:t>
                </a:r>
                <a:r>
                  <a:rPr lang="en-US" sz="1800" dirty="0" smtClean="0">
                    <a:latin typeface="Arial"/>
                    <a:cs typeface="Arial"/>
                  </a:rPr>
                  <a:t>SVR12 </a:t>
                </a:r>
                <a:r>
                  <a:rPr lang="en-US" sz="1800" dirty="0">
                    <a:latin typeface="Arial"/>
                    <a:cs typeface="Arial"/>
                  </a:rPr>
                  <a:t>(%)</a:t>
                </a:r>
              </a:p>
            </c:rich>
          </c:tx>
          <c:layout>
            <c:manualLayout>
              <c:xMode val="edge"/>
              <c:yMode val="edge"/>
              <c:x val="6.7947983774755399E-3"/>
              <c:y val="7.8182436241002101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7978119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200244366005999"/>
          <c:y val="0.10246311883428399"/>
          <c:w val="0.84265951669834405"/>
          <c:h val="0.69836161643587602"/>
        </c:manualLayout>
      </c:layout>
      <c:barChart>
        <c:barDir val="col"/>
        <c:grouping val="clustered"/>
        <c:varyColors val="0"/>
        <c:ser>
          <c:idx val="0"/>
          <c:order val="0"/>
          <c:tx>
            <c:v>DCV/ASV/BCV</c:v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78C-4629-88C6-166233A6FE8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78C-4629-88C6-166233A6FE8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78C-4629-88C6-166233A6FE8A}"/>
              </c:ext>
            </c:extLst>
          </c:dPt>
          <c:dLbls>
            <c:dLbl>
              <c:idx val="0"/>
              <c:layout>
                <c:manualLayout>
                  <c:x val="-3.26797385620915E-3"/>
                  <c:y val="0.106321839080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78C-4629-88C6-166233A6FE8A}"/>
                </c:ext>
              </c:extLst>
            </c:dLbl>
            <c:dLbl>
              <c:idx val="1"/>
              <c:layout>
                <c:manualLayout>
                  <c:x val="-4.9019607843137202E-3"/>
                  <c:y val="0.106321839080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78C-4629-88C6-166233A6FE8A}"/>
                </c:ext>
              </c:extLst>
            </c:dLbl>
            <c:numFmt formatCode="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Platelets ≥100,000 cells/μl</c:v>
                </c:pt>
                <c:pt idx="1">
                  <c:v>Platelets &lt;100,000 cells/μl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91</c:v>
                </c:pt>
                <c:pt idx="1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8C-4629-88C6-166233A6FE8A}"/>
            </c:ext>
          </c:extLst>
        </c:ser>
        <c:ser>
          <c:idx val="1"/>
          <c:order val="1"/>
          <c:tx>
            <c:v>DCV/ASV/BCV +RBV</c:v>
          </c:tx>
          <c:spPr>
            <a:solidFill>
              <a:srgbClr val="6E4B7D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-3.26797385620915E-3"/>
                  <c:y val="9.482758620689650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78C-4629-88C6-166233A6FE8A}"/>
                </c:ext>
              </c:extLst>
            </c:dLbl>
            <c:dLbl>
              <c:idx val="1"/>
              <c:layout>
                <c:manualLayout>
                  <c:x val="4.9019607843137202E-3"/>
                  <c:y val="0.1063218390804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78C-4629-88C6-166233A6FE8A}"/>
                </c:ext>
              </c:extLst>
            </c:dLbl>
            <c:numFmt formatCode="0" sourceLinked="0"/>
            <c:spPr>
              <a:solidFill>
                <a:sysClr val="window" lastClr="FFFFFF">
                  <a:alpha val="50000"/>
                </a:sysClr>
              </a:solidFill>
              <a:ln>
                <a:noFill/>
              </a:ln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Platelets ≥100,000 cells/μl</c:v>
                </c:pt>
                <c:pt idx="1">
                  <c:v>Platelets &lt;100,000 cells/μl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95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8C-4629-88C6-166233A6FE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25"/>
        <c:axId val="-2079979832"/>
        <c:axId val="-2079982024"/>
      </c:barChart>
      <c:catAx>
        <c:axId val="-2079979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-207998202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07998202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800" b="1" i="0" baseline="0" dirty="0" smtClean="0">
                    <a:effectLst/>
                  </a:rPr>
                  <a:t>Patients (%) with SVR12</a:t>
                </a:r>
                <a:endParaRPr lang="en-US" sz="14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54680664916885E-2"/>
              <c:y val="0.125451624581409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-207997983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29129329422057498"/>
          <c:y val="0"/>
          <c:w val="0.67231537234316296"/>
          <c:h val="8.0169472350438906E-2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0.17273</cdr:x>
      <cdr:y>0.60764</cdr:y>
    </cdr:from>
    <cdr:to>
      <cdr:x>0.27195</cdr:x>
      <cdr:y>0.69445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1447800" y="2667000"/>
          <a:ext cx="831667" cy="381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 smtClean="0">
              <a:solidFill>
                <a:schemeClr val="bg1"/>
              </a:solidFill>
            </a:rPr>
            <a:t>53/57</a:t>
          </a:r>
          <a:endParaRPr lang="en-US" sz="14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0.39091</cdr:x>
      <cdr:y>0.60764</cdr:y>
    </cdr:from>
    <cdr:to>
      <cdr:x>0.49013</cdr:x>
      <cdr:y>0.69445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276600" y="2667000"/>
          <a:ext cx="831667" cy="381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24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 smtClean="0">
              <a:solidFill>
                <a:schemeClr val="bg1"/>
              </a:solidFill>
            </a:rPr>
            <a:t>54/55</a:t>
          </a:r>
          <a:endParaRPr lang="en-US" sz="14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0.60909</cdr:x>
      <cdr:y>0.60764</cdr:y>
    </cdr:from>
    <cdr:to>
      <cdr:x>0.70831</cdr:x>
      <cdr:y>0.69445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5105400" y="2667000"/>
          <a:ext cx="831667" cy="381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>
              <a:solidFill>
                <a:schemeClr val="bg1"/>
              </a:solidFill>
            </a:rPr>
            <a:t>39/45</a:t>
          </a:r>
        </a:p>
      </cdr:txBody>
    </cdr:sp>
  </cdr:relSizeAnchor>
  <cdr:relSizeAnchor xmlns:cdr="http://schemas.openxmlformats.org/drawingml/2006/chartDrawing">
    <cdr:from>
      <cdr:x>0.82727</cdr:x>
      <cdr:y>0.60764</cdr:y>
    </cdr:from>
    <cdr:to>
      <cdr:x>0.92649</cdr:x>
      <cdr:y>0.69445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6934200" y="2667000"/>
          <a:ext cx="831667" cy="381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>
              <a:solidFill>
                <a:schemeClr val="bg1"/>
              </a:solidFill>
            </a:rPr>
            <a:t>42/45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2400" dirty="0" smtClean="0"/>
              <a:t>Daclatasvir</a:t>
            </a:r>
            <a:r>
              <a:rPr lang="en-US" sz="2400" dirty="0"/>
              <a:t>-</a:t>
            </a:r>
            <a:r>
              <a:rPr lang="en-US" sz="2400" dirty="0" smtClean="0"/>
              <a:t>Asunaprevir</a:t>
            </a:r>
            <a:r>
              <a:rPr lang="en-US" sz="2400" dirty="0"/>
              <a:t>-</a:t>
            </a:r>
            <a:r>
              <a:rPr lang="en-US" sz="2400" dirty="0" smtClean="0"/>
              <a:t>Beclabuvir in Genotype 1 Cirrhotics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 smtClean="0"/>
              <a:t>UNITY-2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Muir A,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JAMA 2015;313:1736-44.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02688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+/- RBV for HCV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UNITY-2 Trial: 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509809"/>
              </p:ext>
            </p:extLst>
          </p:nvPr>
        </p:nvGraphicFramePr>
        <p:xfrm>
          <a:off x="361950" y="1524001"/>
          <a:ext cx="8420100" cy="482282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26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Daclatasvir-Asunaprevir-Beclabuvir Trial: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289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26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Multicenter, randomized, double-blind phase 3 trial of daclatasvir-asunaprevir-beclabuvir (fixed-dose combination) +/- ribavirin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1 patients with compensated cirrhosis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6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Multiple centers in the United States, Canada, Australia, France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6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Compensated cirrhosis (METAVIR F4 or equivalent by biopsy,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 </a:t>
                      </a:r>
                      <a:r>
                        <a:rPr lang="en-US" sz="1800" i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FibroScan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&gt;14.6 kPa or </a:t>
                      </a:r>
                      <a:r>
                        <a:rPr lang="en-US" sz="1800" i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FibroTest</a:t>
                      </a:r>
                      <a:r>
                        <a:rPr lang="en-US" sz="1800" i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/</a:t>
                      </a:r>
                      <a:r>
                        <a:rPr lang="en-US" sz="1800" i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FibroSURE</a:t>
                      </a:r>
                      <a:r>
                        <a:rPr lang="en-US" sz="1800" i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≥</a:t>
                      </a:r>
                      <a:r>
                        <a:rPr lang="en-US" sz="1800" i="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0.75 or APRI &gt;2)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Platelets &gt;50,000 cells/mm</a:t>
                      </a:r>
                      <a:r>
                        <a:rPr lang="en-US" sz="1800" baseline="300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3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Albumin &gt; 3.5 g/dL and INR &lt; 1.7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Treatment-naïve or treatment-experienced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HCV RNA ≥10,000 IU/ml</a:t>
                      </a:r>
                      <a:endParaRPr lang="en-US" sz="1800" baseline="0" dirty="0" smtClean="0">
                        <a:solidFill>
                          <a:schemeClr val="tx1"/>
                        </a:solidFill>
                        <a:latin typeface="Arial" pitchFamily="22" charset="0"/>
                      </a:endParaRP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60"/>
                        </a:lnSpc>
                        <a:spcBef>
                          <a:spcPts val="14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5932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</a:t>
            </a:r>
            <a:r>
              <a:rPr lang="en-US" sz="2400" dirty="0" smtClean="0"/>
              <a:t>Trial: Study Design</a:t>
            </a:r>
            <a:endParaRPr lang="en-US" sz="2400" dirty="0"/>
          </a:p>
        </p:txBody>
      </p:sp>
      <p:sp>
        <p:nvSpPr>
          <p:cNvPr id="78" name="Rectangle 77"/>
          <p:cNvSpPr/>
          <p:nvPr/>
        </p:nvSpPr>
        <p:spPr>
          <a:xfrm>
            <a:off x="762000" y="5349490"/>
            <a:ext cx="7009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N =14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52400" y="2059599"/>
            <a:ext cx="2743200" cy="1136904"/>
          </a:xfrm>
          <a:prstGeom prst="rect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Treatment Naïve</a:t>
            </a:r>
          </a:p>
          <a:p>
            <a:pPr algn="ctr"/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GT 1a/1b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Cirrhosis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b="1" dirty="0" smtClean="0">
                <a:solidFill>
                  <a:srgbClr val="FFFFFF"/>
                </a:solidFill>
                <a:latin typeface="Arial"/>
                <a:cs typeface="Arial"/>
              </a:rPr>
              <a:t>n=112</a:t>
            </a:r>
            <a:endParaRPr lang="en-US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015314" y="2057400"/>
            <a:ext cx="7009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n=55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3733800" y="2064810"/>
            <a:ext cx="2283459" cy="3962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1400" b="1" dirty="0" smtClean="0">
                <a:latin typeface="Arial"/>
                <a:cs typeface="Arial"/>
              </a:rPr>
              <a:t>DCV-ASV</a:t>
            </a:r>
            <a:r>
              <a:rPr lang="en-US" sz="1400" b="1" dirty="0">
                <a:latin typeface="Arial"/>
                <a:cs typeface="Arial"/>
              </a:rPr>
              <a:t>-</a:t>
            </a:r>
            <a:r>
              <a:rPr lang="en-US" sz="1400" b="1" dirty="0" smtClean="0">
                <a:latin typeface="Arial"/>
                <a:cs typeface="Arial"/>
              </a:rPr>
              <a:t>BCV + RBV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15314" y="2772340"/>
            <a:ext cx="7009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n=57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3733800" y="2783509"/>
            <a:ext cx="2283459" cy="363333"/>
          </a:xfrm>
          <a:prstGeom prst="rect">
            <a:avLst/>
          </a:prstGeom>
          <a:solidFill>
            <a:srgbClr val="CEE496"/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1400" b="1" dirty="0" smtClean="0">
                <a:latin typeface="Arial"/>
                <a:cs typeface="Arial"/>
              </a:rPr>
              <a:t>DCV-ASV</a:t>
            </a:r>
            <a:r>
              <a:rPr lang="en-US" sz="1400" b="1" dirty="0">
                <a:latin typeface="Arial"/>
                <a:cs typeface="Arial"/>
              </a:rPr>
              <a:t>-</a:t>
            </a:r>
            <a:r>
              <a:rPr lang="en-US" sz="1400" b="1" dirty="0" smtClean="0">
                <a:latin typeface="Arial"/>
                <a:cs typeface="Arial"/>
              </a:rPr>
              <a:t>BCV + Placebo</a:t>
            </a:r>
            <a:endParaRPr lang="en-US" sz="1400" b="1" dirty="0">
              <a:latin typeface="Arial"/>
              <a:cs typeface="Arial"/>
            </a:endParaRPr>
          </a:p>
        </p:txBody>
      </p:sp>
      <p:cxnSp>
        <p:nvCxnSpPr>
          <p:cNvPr id="38" name="Straight Connector 37"/>
          <p:cNvCxnSpPr>
            <a:stCxn id="35" idx="3"/>
          </p:cNvCxnSpPr>
          <p:nvPr/>
        </p:nvCxnSpPr>
        <p:spPr>
          <a:xfrm flipV="1">
            <a:off x="6017258" y="2259390"/>
            <a:ext cx="2279902" cy="3536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922259" y="2056783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40" name="Straight Connector 39"/>
          <p:cNvCxnSpPr>
            <a:stCxn id="37" idx="3"/>
          </p:cNvCxnSpPr>
          <p:nvPr/>
        </p:nvCxnSpPr>
        <p:spPr>
          <a:xfrm>
            <a:off x="6017258" y="2965176"/>
            <a:ext cx="2279902" cy="12913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922259" y="2775482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52400" y="3641413"/>
            <a:ext cx="2743200" cy="1136904"/>
          </a:xfrm>
          <a:prstGeom prst="rect">
            <a:avLst/>
          </a:prstGeom>
          <a:solidFill>
            <a:srgbClr val="5959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FFFF"/>
                </a:solidFill>
                <a:cs typeface="Arial"/>
              </a:rPr>
              <a:t>Treatment Experienced</a:t>
            </a:r>
          </a:p>
          <a:p>
            <a:pPr algn="ctr"/>
            <a:r>
              <a:rPr lang="en-US" sz="1600" b="1" dirty="0" smtClean="0">
                <a:solidFill>
                  <a:srgbClr val="FFFFFF"/>
                </a:solidFill>
                <a:cs typeface="Arial"/>
              </a:rPr>
              <a:t>GT </a:t>
            </a: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1a/1b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  <a:t>Cirrhosis</a:t>
            </a:r>
            <a:br>
              <a:rPr lang="en-US" sz="1600" b="1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200" b="1" dirty="0" smtClean="0">
                <a:solidFill>
                  <a:srgbClr val="FFFFFF"/>
                </a:solidFill>
                <a:cs typeface="Arial"/>
              </a:rPr>
              <a:t> </a:t>
            </a:r>
            <a:r>
              <a:rPr lang="en-US" sz="1400" b="1" dirty="0" smtClean="0">
                <a:solidFill>
                  <a:srgbClr val="FFFFFF"/>
                </a:solidFill>
                <a:latin typeface="Arial"/>
                <a:cs typeface="Arial"/>
              </a:rPr>
              <a:t>n=90</a:t>
            </a:r>
            <a:endParaRPr lang="en-US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015314" y="3710037"/>
            <a:ext cx="7009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n=45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3733800" y="3717447"/>
            <a:ext cx="2283459" cy="35756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1400" b="1" dirty="0" smtClean="0">
                <a:latin typeface="Arial"/>
                <a:cs typeface="Arial"/>
              </a:rPr>
              <a:t>DCV-ASV</a:t>
            </a:r>
            <a:r>
              <a:rPr lang="en-US" sz="1400" b="1" dirty="0">
                <a:latin typeface="Arial"/>
                <a:cs typeface="Arial"/>
              </a:rPr>
              <a:t>-</a:t>
            </a:r>
            <a:r>
              <a:rPr lang="en-US" sz="1400" b="1" dirty="0" smtClean="0">
                <a:latin typeface="Arial"/>
                <a:cs typeface="Arial"/>
              </a:rPr>
              <a:t>BCV </a:t>
            </a:r>
            <a:r>
              <a:rPr lang="en-US" sz="1400" b="1" dirty="0">
                <a:latin typeface="Arial"/>
                <a:cs typeface="Arial"/>
              </a:rPr>
              <a:t>+ RBV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015314" y="4315878"/>
            <a:ext cx="7009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rgbClr val="000000"/>
                </a:solidFill>
              </a:rPr>
              <a:t>n=45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3733800" y="4327047"/>
            <a:ext cx="2283459" cy="357567"/>
          </a:xfrm>
          <a:prstGeom prst="rect">
            <a:avLst/>
          </a:prstGeom>
          <a:solidFill>
            <a:srgbClr val="E1D4BA"/>
          </a:solidFill>
          <a:ln w="1270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en-US" sz="1400" b="1" dirty="0" smtClean="0">
                <a:latin typeface="Arial"/>
                <a:cs typeface="Arial"/>
              </a:rPr>
              <a:t>DCV-ASV</a:t>
            </a:r>
            <a:r>
              <a:rPr lang="en-US" sz="1400" b="1" dirty="0">
                <a:latin typeface="Arial"/>
                <a:cs typeface="Arial"/>
              </a:rPr>
              <a:t>-</a:t>
            </a:r>
            <a:r>
              <a:rPr lang="en-US" sz="1400" b="1" dirty="0" smtClean="0">
                <a:latin typeface="Arial"/>
                <a:cs typeface="Arial"/>
              </a:rPr>
              <a:t>BCV </a:t>
            </a:r>
            <a:r>
              <a:rPr lang="en-US" sz="1400" b="1" dirty="0">
                <a:latin typeface="Arial"/>
                <a:cs typeface="Arial"/>
              </a:rPr>
              <a:t>+ Placebo</a:t>
            </a:r>
          </a:p>
        </p:txBody>
      </p:sp>
      <p:cxnSp>
        <p:nvCxnSpPr>
          <p:cNvPr id="55" name="Straight Connector 54"/>
          <p:cNvCxnSpPr>
            <a:stCxn id="52" idx="3"/>
          </p:cNvCxnSpPr>
          <p:nvPr/>
        </p:nvCxnSpPr>
        <p:spPr>
          <a:xfrm>
            <a:off x="6017258" y="3896231"/>
            <a:ext cx="2279902" cy="15796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7922259" y="3709420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68" name="Straight Connector 67"/>
          <p:cNvCxnSpPr>
            <a:stCxn id="54" idx="3"/>
          </p:cNvCxnSpPr>
          <p:nvPr/>
        </p:nvCxnSpPr>
        <p:spPr>
          <a:xfrm>
            <a:off x="6017258" y="4505831"/>
            <a:ext cx="2279902" cy="15796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922259" y="4319020"/>
            <a:ext cx="876300" cy="4053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-18289" y="5128080"/>
            <a:ext cx="9180577" cy="1051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91440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ts val="6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 </a:t>
            </a:r>
            <a:b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 (DCV)-Asunaprevir (ASV)-Beclabuvir (BCV) (30/200/75 mg): fixed dose combination BID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Ribavirin (RBV): weight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-based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and divided BID (1000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mg/day if &lt; 75kg or 1200 mg/day if ≥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75kg)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-10610" y="1295400"/>
            <a:ext cx="9162291" cy="515104"/>
            <a:chOff x="-6113" y="1295400"/>
            <a:chExt cx="9162291" cy="515104"/>
          </a:xfrm>
        </p:grpSpPr>
        <p:sp>
          <p:nvSpPr>
            <p:cNvPr id="31" name="Rectangle 30"/>
            <p:cNvSpPr/>
            <p:nvPr/>
          </p:nvSpPr>
          <p:spPr>
            <a:xfrm>
              <a:off x="-6113" y="1380780"/>
              <a:ext cx="9162291" cy="4107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827432" y="1344168"/>
              <a:ext cx="838200" cy="3992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Week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450612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0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059736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24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V="1">
              <a:off x="-6113" y="1783096"/>
              <a:ext cx="9162291" cy="11472"/>
            </a:xfrm>
            <a:prstGeom prst="line">
              <a:avLst/>
            </a:prstGeom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3721873" y="1703852"/>
              <a:ext cx="0" cy="87630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8332532" y="1703852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5717074" y="1295400"/>
              <a:ext cx="545592" cy="5151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/>
                  <a:cs typeface="Arial"/>
                </a:rPr>
                <a:t>12</a:t>
              </a:r>
              <a:endParaRPr lang="en-US" sz="14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5999096" y="1703852"/>
              <a:ext cx="0" cy="81894"/>
            </a:xfrm>
            <a:prstGeom prst="line">
              <a:avLst/>
            </a:prstGeom>
            <a:ln w="127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840570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Trial: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58333"/>
              </p:ext>
            </p:extLst>
          </p:nvPr>
        </p:nvGraphicFramePr>
        <p:xfrm>
          <a:off x="314325" y="1327583"/>
          <a:ext cx="8515351" cy="5042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747"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</a:rPr>
                        <a:t>Characteristic</a:t>
                      </a:r>
                      <a:endParaRPr lang="en-US" sz="16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600" dirty="0" smtClean="0"/>
                        <a:t>Treatment-Naive</a:t>
                      </a:r>
                      <a:endParaRPr lang="en-US" sz="1600" dirty="0"/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643">
                <a:tc vMerge="1">
                  <a:txBody>
                    <a:bodyPr/>
                    <a:lstStyle/>
                    <a:p>
                      <a:endParaRPr lang="en-US" sz="15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DCV-ASV-BCV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+ RBV</a:t>
                      </a:r>
                    </a:p>
                    <a:p>
                      <a:pPr algn="ctr"/>
                      <a:r>
                        <a:rPr lang="en-US" sz="1400" b="0" dirty="0" smtClean="0">
                          <a:solidFill>
                            <a:schemeClr val="bg1"/>
                          </a:solidFill>
                        </a:rPr>
                        <a:t>(n=55)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A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DCV-ASV-BCV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b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400" b="0" dirty="0" smtClean="0">
                          <a:solidFill>
                            <a:schemeClr val="bg1"/>
                          </a:solidFill>
                        </a:rPr>
                        <a:t>(n=57)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35 (64%)</a:t>
                      </a:r>
                      <a:endParaRPr lang="en-US" sz="1500" dirty="0"/>
                    </a:p>
                  </a:txBody>
                  <a:tcPr anchor="ctr"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39 (68%)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59 (35-73)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58 (25-75)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76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Black/African American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46 (84%)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6 (11%)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49 (86%)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6 (11%)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0 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41 (75%)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93 (90%)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HCV subtype</a:t>
                      </a:r>
                      <a:r>
                        <a:rPr lang="en-US" sz="1500" baseline="0" dirty="0" smtClean="0"/>
                        <a:t> 1A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39 (71%)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75 (73%)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37 (67%)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43 (75%)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121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Platelets x 10</a:t>
                      </a:r>
                      <a:r>
                        <a:rPr lang="en-US" sz="1500" baseline="30000" dirty="0" smtClean="0"/>
                        <a:t>3</a:t>
                      </a:r>
                      <a:r>
                        <a:rPr lang="en-US" sz="1500" dirty="0" smtClean="0"/>
                        <a:t>/μl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≥125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100-&lt;125</a:t>
                      </a:r>
                      <a:endParaRPr lang="en-US" sz="1500" baseline="0" dirty="0" smtClean="0"/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50-&lt;100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25-&lt;50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28 (51%)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10 (18%)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16 (29%)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 (2%)</a:t>
                      </a:r>
                    </a:p>
                  </a:txBody>
                  <a:tcPr anchor="ctr"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35 (63%)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13 (23%)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8</a:t>
                      </a:r>
                      <a:r>
                        <a:rPr lang="en-US" sz="1500" baseline="0" dirty="0" smtClean="0"/>
                        <a:t> (14%)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0</a:t>
                      </a:r>
                      <a:endParaRPr lang="en-US" sz="15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9756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Trial: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538793"/>
              </p:ext>
            </p:extLst>
          </p:nvPr>
        </p:nvGraphicFramePr>
        <p:xfrm>
          <a:off x="312737" y="1295400"/>
          <a:ext cx="8515351" cy="5063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08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168">
                <a:tc rowSpan="2"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FF"/>
                          </a:solidFill>
                        </a:rPr>
                        <a:t>Characteristic</a:t>
                      </a:r>
                      <a:endParaRPr lang="en-US" sz="16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Treatment-Experienced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703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500" dirty="0"/>
                    </a:p>
                  </a:txBody>
                  <a:tcPr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 vMerge="1">
                  <a:txBody>
                    <a:bodyPr/>
                    <a:lstStyle/>
                    <a:p>
                      <a:endParaRPr lang="en-US" sz="1500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DCV-ASV-BCV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+ RBV</a:t>
                      </a:r>
                    </a:p>
                    <a:p>
                      <a:pPr algn="ctr"/>
                      <a:r>
                        <a:rPr lang="en-US" sz="1400" b="0" dirty="0" smtClean="0">
                          <a:solidFill>
                            <a:schemeClr val="bg1"/>
                          </a:solidFill>
                        </a:rPr>
                        <a:t>(n=45)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A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DCV-ASV-BCV</a:t>
                      </a:r>
                      <a:endParaRPr lang="en-US" sz="16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400" b="0" dirty="0" smtClean="0">
                          <a:solidFill>
                            <a:schemeClr val="bg1"/>
                          </a:solidFill>
                        </a:rPr>
                        <a:t>(n=45)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Male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27 (60%)</a:t>
                      </a:r>
                      <a:endParaRPr lang="en-US" sz="1500" dirty="0"/>
                    </a:p>
                  </a:txBody>
                  <a:tcPr anchor="ctr"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32 (71%)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60 (48-73)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59 (19-76)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Black/African American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Asian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37 (82%)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6 (13%)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41 (91%)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2 (4%)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2</a:t>
                      </a:r>
                      <a:r>
                        <a:rPr lang="en-US" sz="1500" baseline="0" dirty="0" smtClean="0"/>
                        <a:t> (4%)</a:t>
                      </a:r>
                      <a:r>
                        <a:rPr lang="en-US" sz="1500" dirty="0" smtClean="0"/>
                        <a:t> 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HCV RNA ≥800,000</a:t>
                      </a:r>
                      <a:r>
                        <a:rPr lang="en-US" sz="1500" baseline="0" dirty="0" smtClean="0"/>
                        <a:t> IU/ml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41 (91%)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43 (96%)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HCV subtype</a:t>
                      </a:r>
                      <a:r>
                        <a:rPr lang="en-US" sz="1500" baseline="0" dirty="0" smtClean="0"/>
                        <a:t> 1A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35 (78%)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35 (78%)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i="1" dirty="0" smtClean="0"/>
                        <a:t>IL28B</a:t>
                      </a:r>
                      <a:r>
                        <a:rPr lang="en-US" sz="1500" i="0" baseline="0" dirty="0" smtClean="0"/>
                        <a:t> non-CC genotype</a:t>
                      </a:r>
                      <a:endParaRPr lang="en-US" sz="1500" i="1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35 (80%)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30 (67%)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Prior Treatment Outcome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Relapse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Partial Response</a:t>
                      </a:r>
                      <a:endParaRPr lang="en-US" sz="1500" baseline="0" dirty="0" smtClean="0"/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Null Response</a:t>
                      </a:r>
                    </a:p>
                    <a:p>
                      <a:pPr marL="22860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Interferon-intolerant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8 (18%)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2 (4%)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16 (36%)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10 (22%)</a:t>
                      </a:r>
                    </a:p>
                  </a:txBody>
                  <a:tcPr anchor="ctr"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8 (18%)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6 (13%)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/>
                        <a:t>19</a:t>
                      </a:r>
                      <a:r>
                        <a:rPr lang="en-US" sz="1500" baseline="0" dirty="0" smtClean="0"/>
                        <a:t> (42%)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aseline="0" dirty="0" smtClean="0"/>
                        <a:t>6 (13%)</a:t>
                      </a:r>
                      <a:endParaRPr lang="en-US" sz="15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34397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Trial: Results</a:t>
            </a:r>
          </a:p>
        </p:txBody>
      </p:sp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666905"/>
              </p:ext>
            </p:extLst>
          </p:nvPr>
        </p:nvGraphicFramePr>
        <p:xfrm>
          <a:off x="381000" y="1524000"/>
          <a:ext cx="8382000" cy="4389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9" name="Rectangle 25"/>
          <p:cNvSpPr>
            <a:spLocks noChangeArrowheads="1"/>
          </p:cNvSpPr>
          <p:nvPr/>
        </p:nvSpPr>
        <p:spPr bwMode="auto">
          <a:xfrm>
            <a:off x="1371960" y="5181600"/>
            <a:ext cx="35697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45431" rIns="0" bIns="45431" anchor="ctr">
            <a:prstTxWarp prst="textNoShape">
              <a:avLst/>
            </a:prstTxWarp>
          </a:bodyPr>
          <a:lstStyle/>
          <a:p>
            <a:pPr algn="ctr" defTabSz="935038">
              <a:spcBef>
                <a:spcPct val="50000"/>
              </a:spcBef>
            </a:pP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Treatment-Naïve</a:t>
            </a:r>
            <a:endParaRPr lang="en-US" sz="1400" b="1" dirty="0">
              <a:solidFill>
                <a:srgbClr val="000000"/>
              </a:solidFill>
              <a:latin typeface="Arial" pitchFamily="22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360260" y="5181600"/>
            <a:ext cx="3575304" cy="0"/>
          </a:xfrm>
          <a:prstGeom prst="line">
            <a:avLst/>
          </a:prstGeom>
          <a:ln w="12700" cmpd="sng"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5029200" y="5181600"/>
            <a:ext cx="35052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45431" rIns="0" bIns="45431" anchor="ctr">
            <a:prstTxWarp prst="textNoShape">
              <a:avLst/>
            </a:prstTxWarp>
          </a:bodyPr>
          <a:lstStyle/>
          <a:p>
            <a:pPr algn="ctr" defTabSz="935038"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Treatment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-Experienced</a:t>
            </a:r>
            <a:endParaRPr lang="en-US" sz="1400" b="1" dirty="0">
              <a:solidFill>
                <a:srgbClr val="000000"/>
              </a:solidFill>
              <a:latin typeface="Arial" pitchFamily="22" charset="0"/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5029200" y="5181600"/>
            <a:ext cx="3547872" cy="0"/>
          </a:xfrm>
          <a:prstGeom prst="line">
            <a:avLst/>
          </a:prstGeom>
          <a:ln w="12700" cmpd="sng"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-5104" y="5867400"/>
            <a:ext cx="9162288" cy="329181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Abbreviations: DCV=daclatasvir; ASV=asunaprevir; BCV=beclabuvir; RBV=ribavirin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6087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Results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UNITY-2: SVR12 by Regimen and Platelet Count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159190"/>
              </p:ext>
            </p:extLst>
          </p:nvPr>
        </p:nvGraphicFramePr>
        <p:xfrm>
          <a:off x="684213" y="1828800"/>
          <a:ext cx="7772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0" y="5943599"/>
            <a:ext cx="9153144" cy="365755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Abbreviations: DCV=daclatasvir; ASV=asunaprevir; BCV=beclabuvir; RBV=ribavirin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40320" y="4987953"/>
            <a:ext cx="86264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69/76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66987" y="4987953"/>
            <a:ext cx="86264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69/73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11825" y="4987953"/>
            <a:ext cx="86264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23/26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38492" y="4987953"/>
            <a:ext cx="862640" cy="3810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rgbClr val="FFFFFF"/>
                </a:solidFill>
              </a:rPr>
              <a:t>27/27</a:t>
            </a:r>
          </a:p>
        </p:txBody>
      </p:sp>
    </p:spTree>
    <p:extLst>
      <p:ext uri="{BB962C8B-B14F-4D97-AF65-F5344CB8AC3E}">
        <p14:creationId xmlns:p14="http://schemas.microsoft.com/office/powerpoint/2010/main" val="7542712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Daclatasvir-Asunaprevir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Adverse Events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0" y="1387475"/>
            <a:ext cx="9144000" cy="35877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NUTRINO: SVR </a:t>
            </a:r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12 by Liver Disease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894897"/>
              </p:ext>
            </p:extLst>
          </p:nvPr>
        </p:nvGraphicFramePr>
        <p:xfrm>
          <a:off x="304800" y="1371600"/>
          <a:ext cx="8534400" cy="446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Event (%)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DCV-ASV-BCV </a:t>
                      </a:r>
                    </a:p>
                    <a:p>
                      <a:pPr algn="ctr"/>
                      <a:r>
                        <a:rPr lang="en-US" sz="1400" b="0" dirty="0" smtClean="0"/>
                        <a:t>(n=102)</a:t>
                      </a:r>
                      <a:endParaRPr lang="en-US" sz="1400" dirty="0"/>
                    </a:p>
                  </a:txBody>
                  <a:tcPr anchor="ctr"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64A6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DCV-ASV-BCV + RBV</a:t>
                      </a:r>
                    </a:p>
                    <a:p>
                      <a:pPr algn="ctr"/>
                      <a:r>
                        <a:rPr lang="en-US" sz="1400" b="0" dirty="0" smtClean="0"/>
                        <a:t>(n=100)</a:t>
                      </a:r>
                      <a:endParaRPr lang="en-US" sz="1400" dirty="0" smtClean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64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Serious Adverse</a:t>
                      </a:r>
                      <a:r>
                        <a:rPr lang="en-US" sz="1600" baseline="0" dirty="0" smtClean="0"/>
                        <a:t> Events (AEs)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3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AEs</a:t>
                      </a:r>
                      <a:r>
                        <a:rPr lang="en-US" sz="1600" baseline="0" dirty="0" smtClean="0"/>
                        <a:t> leading to discontinuation of all meds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4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Adverse</a:t>
                      </a:r>
                      <a:r>
                        <a:rPr lang="en-US" sz="1600" baseline="0" dirty="0" smtClean="0"/>
                        <a:t> Events, ≥10% incidence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Fatigue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Headache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Nausea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Diarrhea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Insomnia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   Pruritus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aseline="0" dirty="0" smtClean="0"/>
                    </a:p>
                    <a:p>
                      <a:pPr algn="ctr"/>
                      <a:r>
                        <a:rPr lang="en-US" sz="1600" baseline="0" dirty="0" smtClean="0"/>
                        <a:t>12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17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14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13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6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6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28</a:t>
                      </a:r>
                    </a:p>
                    <a:p>
                      <a:pPr algn="ctr"/>
                      <a:r>
                        <a:rPr lang="en-US" sz="1600" dirty="0" smtClean="0"/>
                        <a:t>23</a:t>
                      </a:r>
                    </a:p>
                    <a:p>
                      <a:pPr algn="ctr"/>
                      <a:r>
                        <a:rPr lang="en-US" sz="1600" dirty="0" smtClean="0"/>
                        <a:t>17</a:t>
                      </a:r>
                    </a:p>
                    <a:p>
                      <a:pPr algn="ctr"/>
                      <a:r>
                        <a:rPr lang="en-US" sz="1600" dirty="0" smtClean="0"/>
                        <a:t>9</a:t>
                      </a:r>
                    </a:p>
                    <a:p>
                      <a:pPr algn="ctr"/>
                      <a:r>
                        <a:rPr lang="en-US" sz="1600" dirty="0" smtClean="0"/>
                        <a:t>15</a:t>
                      </a:r>
                    </a:p>
                    <a:p>
                      <a:pPr algn="ctr"/>
                      <a:r>
                        <a:rPr lang="en-US" sz="1600" dirty="0" smtClean="0"/>
                        <a:t>15</a:t>
                      </a:r>
                      <a:endParaRPr lang="en-US" sz="1600" dirty="0"/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070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Grade</a:t>
                      </a:r>
                      <a:r>
                        <a:rPr lang="en-US" sz="1600" baseline="0" dirty="0" smtClean="0"/>
                        <a:t> 3 or 4 Lab Abnormalities</a:t>
                      </a:r>
                    </a:p>
                    <a:p>
                      <a:r>
                        <a:rPr lang="en-US" sz="1600" baseline="0" dirty="0" smtClean="0"/>
                        <a:t>   Hemoglobin &lt; 9 g/dl</a:t>
                      </a:r>
                    </a:p>
                    <a:p>
                      <a:r>
                        <a:rPr lang="en-US" sz="1600" baseline="0" dirty="0" smtClean="0"/>
                        <a:t>   ALT &gt;5 x ULN</a:t>
                      </a:r>
                    </a:p>
                    <a:p>
                      <a:r>
                        <a:rPr lang="en-US" sz="1600" baseline="0" dirty="0" smtClean="0"/>
                        <a:t>   Lipase, total &gt;3 x ULN</a:t>
                      </a:r>
                      <a:endParaRPr lang="en-US" sz="16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0</a:t>
                      </a:r>
                    </a:p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baseline="0" dirty="0" smtClean="0"/>
                    </a:p>
                    <a:p>
                      <a:pPr algn="ctr"/>
                      <a:r>
                        <a:rPr lang="en-US" sz="1600" baseline="0" dirty="0" smtClean="0"/>
                        <a:t>5</a:t>
                      </a:r>
                      <a:endParaRPr lang="en-US" sz="1600" dirty="0"/>
                    </a:p>
                  </a:txBody>
                  <a:tcPr anchor="ctr"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5</a:t>
                      </a:r>
                    </a:p>
                    <a:p>
                      <a:pPr algn="ctr"/>
                      <a:r>
                        <a:rPr lang="en-US" sz="1600" dirty="0" smtClean="0"/>
                        <a:t>1</a:t>
                      </a:r>
                    </a:p>
                    <a:p>
                      <a:pPr algn="ctr"/>
                      <a:r>
                        <a:rPr lang="en-US" sz="1600" dirty="0" smtClean="0"/>
                        <a:t>1</a:t>
                      </a:r>
                    </a:p>
                  </a:txBody>
                  <a:tcPr anchor="ctr">
                    <a:lnR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prstClr val="white">
                          <a:lumMod val="7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Rectangle 25"/>
          <p:cNvSpPr>
            <a:spLocks noChangeArrowheads="1"/>
          </p:cNvSpPr>
          <p:nvPr/>
        </p:nvSpPr>
        <p:spPr bwMode="auto">
          <a:xfrm>
            <a:off x="0" y="5956893"/>
            <a:ext cx="9153144" cy="329179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91440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300" dirty="0">
                <a:solidFill>
                  <a:srgbClr val="000000"/>
                </a:solidFill>
                <a:latin typeface="Arial" pitchFamily="22" charset="0"/>
              </a:rPr>
              <a:t>Abbreviations: DCV=daclatasvir; ASV=asunaprevir; BCV=beclabuvir; RBV=</a:t>
            </a:r>
            <a:r>
              <a:rPr lang="en-US" sz="1300" dirty="0" smtClean="0">
                <a:solidFill>
                  <a:srgbClr val="000000"/>
                </a:solidFill>
                <a:latin typeface="Arial" pitchFamily="22" charset="0"/>
              </a:rPr>
              <a:t>ribavirin; </a:t>
            </a:r>
            <a:r>
              <a:rPr lang="en-US" sz="1300" dirty="0">
                <a:latin typeface="Arial"/>
                <a:cs typeface="Arial"/>
              </a:rPr>
              <a:t>ULN = upper limit of </a:t>
            </a:r>
            <a:r>
              <a:rPr lang="en-US" sz="1300" dirty="0" smtClean="0">
                <a:latin typeface="Arial"/>
                <a:cs typeface="Arial"/>
              </a:rPr>
              <a:t>normal</a:t>
            </a:r>
            <a:endParaRPr lang="en-US" sz="13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37054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Muir A, et al. JAMA 2015;313:1736-44.</a:t>
            </a:r>
            <a:endParaRPr lang="en-US" dirty="0">
              <a:latin typeface="Arial" pitchFamily="2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Asunaprevir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-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Beclabuvir 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+/- RBV for HCV GT 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UNITY-2 </a:t>
            </a:r>
            <a:r>
              <a:rPr lang="en-US" sz="2400" dirty="0" smtClean="0"/>
              <a:t>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 Conclusion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655969"/>
              </p:ext>
            </p:extLst>
          </p:nvPr>
        </p:nvGraphicFramePr>
        <p:xfrm>
          <a:off x="0" y="2590800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 and Relevance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this open-label, uncontrolled study, patients with chronic HCV genotype 1 infection and cirrhosis who received a 12-week oral fixed-dose regimen of daclatasvir, asunaprevir, and beclabuvir, with or without ribavirin, achieved high rates of SVR12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39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61747</TotalTime>
  <Words>758</Words>
  <Application>Microsoft Office PowerPoint</Application>
  <PresentationFormat>On-screen Show (4:3)</PresentationFormat>
  <Paragraphs>216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Daclatasvir-Asunaprevir-Beclabuvir in Genotype 1 Cirrhotics UNITY-2 Study</vt:lpstr>
      <vt:lpstr>Daclatasvir-Asunaprevir-Beclabuvir +/- RBV for HCV GT 1 UNITY-2 Trial: Study Features</vt:lpstr>
      <vt:lpstr>Daclatasvir-Asunaprevir-Beclabuvir +/- RBV for HCV GT 1 UNITY-2 Trial: Study Design</vt:lpstr>
      <vt:lpstr>Daclatasvir-Asunaprevir-Beclabuvir +/- RBV for HCV GT 1 UNITY-2 Trial: Patient Characteristics</vt:lpstr>
      <vt:lpstr>Daclatasvir-Asunaprevir-Beclabuvir +/- RBV for HCV GT 1 UNITY-2 Trial: Patient Characteristics</vt:lpstr>
      <vt:lpstr>Daclatasvir-Asunaprevir-Beclabuvir +/- RBV for HCV GT 1 UNITY-2 Trial: Results</vt:lpstr>
      <vt:lpstr>Daclatasvir-Asunaprevir-Beclabuvir +/- RBV for HCV GT 1 UNITY-2 Trial: Results</vt:lpstr>
      <vt:lpstr>Daclatasvir-Asunaprevir-Beclabuvir +/- RBV for HCV GT 1 UNITY-2 Trial: Adverse Events</vt:lpstr>
      <vt:lpstr>Daclatasvir-Asunaprevir-Beclabuvir +/- RBV for HCV GT 1 UNITY-2 Trial: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2999</cp:revision>
  <cp:lastPrinted>2011-04-18T21:48:04Z</cp:lastPrinted>
  <dcterms:created xsi:type="dcterms:W3CDTF">2010-11-28T05:36:22Z</dcterms:created>
  <dcterms:modified xsi:type="dcterms:W3CDTF">2017-03-10T19:54:06Z</dcterms:modified>
</cp:coreProperties>
</file>