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55" r:id="rId2"/>
    <p:sldId id="656" r:id="rId3"/>
    <p:sldId id="657" r:id="rId4"/>
    <p:sldId id="658" r:id="rId5"/>
    <p:sldId id="659" r:id="rId6"/>
    <p:sldId id="663" r:id="rId7"/>
    <p:sldId id="662" r:id="rId8"/>
    <p:sldId id="546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DC"/>
    <a:srgbClr val="D1D1D1"/>
    <a:srgbClr val="505050"/>
    <a:srgbClr val="737373"/>
    <a:srgbClr val="74A2D0"/>
    <a:srgbClr val="8D60A1"/>
    <a:srgbClr val="8B8E5E"/>
    <a:srgbClr val="405496"/>
    <a:srgbClr val="718E25"/>
    <a:srgbClr val="7F6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5679" autoAdjust="0"/>
  </p:normalViewPr>
  <p:slideViewPr>
    <p:cSldViewPr showGuides="1">
      <p:cViewPr varScale="1">
        <p:scale>
          <a:sx n="84" d="100"/>
          <a:sy n="84" d="100"/>
        </p:scale>
        <p:origin x="1428" y="66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25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69211803070099"/>
          <c:y val="5.5936710741345999E-2"/>
          <c:w val="0.862952298873089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gradFill flip="none" rotWithShape="1">
              <a:gsLst>
                <a:gs pos="4000">
                  <a:srgbClr val="505050"/>
                </a:gs>
                <a:gs pos="100000">
                  <a:sysClr val="window" lastClr="FFFFFF">
                    <a:lumMod val="65000"/>
                  </a:sysClr>
                </a:gs>
              </a:gsLst>
              <a:lin ang="0" scaled="1"/>
              <a:tileRect/>
            </a:gra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OBV/PTV/r</c:v>
                </c:pt>
                <c:pt idx="1">
                  <c:v>OBV/PTV/r + RBV</c:v>
                </c:pt>
                <c:pt idx="2">
                  <c:v>OBV/PTV/r + RBV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90.9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4702176"/>
        <c:axId val="314883488"/>
      </c:barChart>
      <c:catAx>
        <c:axId val="25470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148834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148834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 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0572335174521102E-3"/>
              <c:y val="0.153845324361629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5470217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Ombitasvir + Paritaprevir</a:t>
            </a:r>
            <a:r>
              <a:rPr lang="en-US" sz="2400" dirty="0"/>
              <a:t> </a:t>
            </a:r>
            <a:r>
              <a:rPr lang="en-US" sz="2400" dirty="0" smtClean="0"/>
              <a:t>+ Ritonavir +/- Ribavirin in HCV GT4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 smtClean="0"/>
              <a:t>PEARL-I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2b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</a:t>
            </a:r>
            <a:r>
              <a:rPr lang="en-US" sz="1400" dirty="0" smtClean="0">
                <a:solidFill>
                  <a:schemeClr val="bg1"/>
                </a:solidFill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Hézode</a:t>
            </a:r>
            <a:r>
              <a:rPr lang="en-US" sz="1400" dirty="0" smtClean="0"/>
              <a:t> </a:t>
            </a:r>
            <a:r>
              <a:rPr lang="en-US" sz="1400" dirty="0"/>
              <a:t>C, et al.  Lancet.  </a:t>
            </a:r>
            <a:r>
              <a:rPr lang="en-US" sz="1400" dirty="0" smtClean="0"/>
              <a:t>2015;385:2502-9.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8507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Hézode</a:t>
            </a:r>
            <a:r>
              <a:rPr lang="en-US" dirty="0" smtClean="0"/>
              <a:t> </a:t>
            </a:r>
            <a:r>
              <a:rPr lang="en-US" dirty="0"/>
              <a:t>C, et al.  Lancet.  2015;385:2502-9.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in HCV GT4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PEARL-I: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81599"/>
              </p:ext>
            </p:extLst>
          </p:nvPr>
        </p:nvGraphicFramePr>
        <p:xfrm>
          <a:off x="459957" y="1600200"/>
          <a:ext cx="8224086" cy="45688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2b,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ombitasvir-paritaprevir-ritonavir, with or without ribavirin, for 12 weeks in non-cirrhotic treatment-naive and treatment-experienced patients with chronic HCV GT 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trial performed at international sites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or prior treatment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75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Regimens</a:t>
            </a:r>
            <a:endParaRPr lang="en-US" sz="24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695914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470318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486268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44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31044"/>
            <a:ext cx="4020818" cy="67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 smtClean="0">
                <a:latin typeface="Arial"/>
                <a:cs typeface="Arial"/>
              </a:rPr>
              <a:t>Ombitasvir 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+ Ritonavir 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495745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7740" y="3289064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42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138755"/>
            <a:ext cx="4020818" cy="677600"/>
          </a:xfrm>
          <a:prstGeom prst="rect">
            <a:avLst/>
          </a:prstGeom>
          <a:solidFill>
            <a:srgbClr val="C2ECD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 smtClean="0">
                <a:latin typeface="Arial"/>
                <a:cs typeface="Arial"/>
              </a:rPr>
              <a:t>Ombitasvir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 smtClean="0">
                <a:latin typeface="Arial"/>
                <a:cs typeface="Arial"/>
              </a:rPr>
              <a:t> + Ritonavir + </a:t>
            </a:r>
            <a:r>
              <a:rPr lang="en-US" sz="1800" b="1" dirty="0">
                <a:latin typeface="Arial"/>
                <a:cs typeface="Arial"/>
              </a:rPr>
              <a:t>Ribavirin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91500" y="32677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6113" y="1246084"/>
            <a:ext cx="9162291" cy="515104"/>
            <a:chOff x="-6113" y="1362488"/>
            <a:chExt cx="9162291" cy="51510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9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5529090"/>
            <a:ext cx="9162288" cy="7955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25 mg once daily)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, Paritaprevir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 mg once daily)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, Ritonavir (100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6033" y="1940530"/>
            <a:ext cx="9168387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Treatment Naïve GT4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033" y="4199200"/>
            <a:ext cx="9168387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Treatment Experienced GT4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918229" y="4942844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7740" y="4733198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49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9162" y="4577974"/>
            <a:ext cx="4020818" cy="67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 + 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 + Ritonavir + Ribavirin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91500" y="4742675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650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368860"/>
              </p:ext>
            </p:extLst>
          </p:nvPr>
        </p:nvGraphicFramePr>
        <p:xfrm>
          <a:off x="379783" y="1395516"/>
          <a:ext cx="8370887" cy="4849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656"/>
                <a:gridCol w="1683544"/>
                <a:gridCol w="1669256"/>
                <a:gridCol w="2434431"/>
              </a:tblGrid>
              <a:tr h="417876">
                <a:tc row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Treatment Naive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Treatment Experienced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</a:tr>
              <a:tr h="65417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(n=44)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+ RBV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(n=42)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E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+ RBV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(n=49)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738"/>
                    </a:solidFill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years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49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44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BMI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469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IL28B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CC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CT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TT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27%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55%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26%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62%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65%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22%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 ≥ 800,000 IU/ml</a:t>
                      </a:r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76%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469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Fibrosis</a:t>
                      </a:r>
                      <a:r>
                        <a:rPr lang="en-US" sz="1600" baseline="0" dirty="0" smtClean="0"/>
                        <a:t> Stage</a:t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   F0-F1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F2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F3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86%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15%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79%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14%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67%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22%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10%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4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OBV/PTRV/r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-Ritonavir;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213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PEARL-I</a:t>
            </a:r>
            <a:r>
              <a:rPr lang="en-US" dirty="0"/>
              <a:t>: </a:t>
            </a:r>
            <a:r>
              <a:rPr lang="en-US" dirty="0" smtClean="0"/>
              <a:t>SVR 12 Rates (HCV RNA &lt;25 IU/mL)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462923"/>
              </p:ext>
            </p:extLst>
          </p:nvPr>
        </p:nvGraphicFramePr>
        <p:xfrm>
          <a:off x="800100" y="1776960"/>
          <a:ext cx="7658100" cy="370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512380" y="4648200"/>
            <a:ext cx="723711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40/44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193" y="5897921"/>
            <a:ext cx="9162288" cy="34841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OBV/PTV/r</a:t>
            </a:r>
            <a:r>
              <a:rPr lang="en-US" sz="1400" dirty="0" smtClean="0">
                <a:latin typeface="Arial"/>
                <a:cs typeface="Arial"/>
              </a:rPr>
              <a:t> = Ombitasvir-Paritaprevir-Ritonavir;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61240" y="5562600"/>
            <a:ext cx="4410960" cy="339267"/>
          </a:xfrm>
          <a:prstGeom prst="rect">
            <a:avLst/>
          </a:prstGeom>
          <a:solidFill>
            <a:schemeClr val="accent2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Treatment-Naive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181758" y="5562600"/>
            <a:ext cx="2240280" cy="3392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91440" anchor="ctr"/>
          <a:lstStyle/>
          <a:p>
            <a:pPr algn="ctr"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Treatment-Experienced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6888" y="4648200"/>
            <a:ext cx="723711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42/42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96289" y="4648200"/>
            <a:ext cx="723711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49</a:t>
            </a:r>
            <a:r>
              <a:rPr lang="en-US" sz="1600" smtClean="0">
                <a:solidFill>
                  <a:schemeClr val="bg1"/>
                </a:solidFill>
              </a:rPr>
              <a:t>/49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09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Adverse Events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299725"/>
              </p:ext>
            </p:extLst>
          </p:nvPr>
        </p:nvGraphicFramePr>
        <p:xfrm>
          <a:off x="388144" y="1395516"/>
          <a:ext cx="8370887" cy="4920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656"/>
                <a:gridCol w="1447800"/>
                <a:gridCol w="1676400"/>
                <a:gridCol w="2282031"/>
              </a:tblGrid>
              <a:tr h="333381">
                <a:tc row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</a:rPr>
                        <a:t>Treatment Naive</a:t>
                      </a:r>
                      <a:endParaRPr lang="en-US" sz="15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</a:rPr>
                        <a:t>Treatment Experienced</a:t>
                      </a:r>
                      <a:endParaRPr lang="en-US" sz="15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</a:tr>
              <a:tr h="50728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(n=44)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B="914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+ RBV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(n=42)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B="9144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+ RBV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(n=49)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738"/>
                    </a:solidFill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Any </a:t>
                      </a:r>
                      <a:r>
                        <a:rPr lang="en-US" sz="1500" baseline="0" dirty="0" smtClean="0"/>
                        <a:t>adverse event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34</a:t>
                      </a:r>
                      <a:r>
                        <a:rPr lang="en-US" sz="1500" baseline="0" dirty="0" smtClean="0"/>
                        <a:t> (77%)</a:t>
                      </a:r>
                      <a:endParaRPr lang="en-US" sz="15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37</a:t>
                      </a:r>
                      <a:r>
                        <a:rPr lang="en-US" sz="1500" baseline="0" dirty="0" smtClean="0"/>
                        <a:t> (88%)</a:t>
                      </a:r>
                      <a:endParaRPr lang="en-US" sz="15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baseline="0" dirty="0" smtClean="0"/>
                        <a:t>43 (88%)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Any</a:t>
                      </a:r>
                      <a:r>
                        <a:rPr lang="en-US" sz="1500" baseline="0" dirty="0" smtClean="0"/>
                        <a:t> serious adverse event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1</a:t>
                      </a:r>
                      <a:r>
                        <a:rPr lang="en-US" sz="1500" baseline="0" dirty="0" smtClean="0"/>
                        <a:t> (2%)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Adverse</a:t>
                      </a:r>
                      <a:r>
                        <a:rPr lang="en-US" sz="1500" baseline="0" dirty="0" smtClean="0"/>
                        <a:t> event causing drug D/C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Asthenia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11 (25%)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10 (24%)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16 (33%)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Diarrhea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 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 (6%)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Fatigue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 (7%)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 (12%)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9 (18%)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Headache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13 (30%)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 (33%)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 (29%)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Insomnia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4 (10%)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8 (16%)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Irritability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 (7%)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 (4%)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err="1" smtClean="0"/>
                        <a:t>Myalgias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 (10%)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Nasopharyngitis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(12%)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Nausea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4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7 (17%)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(12%)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Pruritis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 (2%)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 (10%)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381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OBV/PTV/r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Ombitasvir-Paritaprevir-Ritonavir;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Ribavirin; D/C = discontinuation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241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PEARL-I: Interpretation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47526"/>
              </p:ext>
            </p:extLst>
          </p:nvPr>
        </p:nvGraphicFramePr>
        <p:xfrm>
          <a:off x="0" y="228600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An interferon-free regimen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ombitasvir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paritaprevir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ritonavir with or without ribavirin achieved high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virological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response rates at 12 weeks after the end of treatment and was generally well tolerated, with low rates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anaemia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and treatment discontinuation in non-cirrhotic previously untreated and previously treated patients with HCV genotype 4 infection.”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61449</TotalTime>
  <Words>608</Words>
  <Application>Microsoft Office PowerPoint</Application>
  <PresentationFormat>On-screen Show (4:3)</PresentationFormat>
  <Paragraphs>148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Ombitasvir + Paritaprevir + Ritonavir +/- Ribavirin in HCV GT4 PEARL-I</vt:lpstr>
      <vt:lpstr>Ombitasvir + Paritaprevir + Ritonavir +/- RBV in HCV GT4 PEARL-I: Study Design</vt:lpstr>
      <vt:lpstr>Ombitasvir + Paritaprevir + Ritonavir +/- RBV in HCV GT4 PEARL-I: Regimens</vt:lpstr>
      <vt:lpstr>Ombitasvir + Paritaprevir + Ritonavir +/- RBV in HCV GT4 PEARL-I: Baseline Characteristics</vt:lpstr>
      <vt:lpstr>Ombitasvir + Paritaprevir + Ritonavir +/- RBV in HCV GT4 PEARL-I: Results</vt:lpstr>
      <vt:lpstr>Ombitasvir + Paritaprevir + Ritonavir +/- RBV in HCV GT4 PEARL-I: Adverse Events</vt:lpstr>
      <vt:lpstr>Ombitasvir + Paritaprevir + Ritonavir +/- RBV in HCV GT4 PEARL-I: Interpretation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3310</cp:revision>
  <cp:lastPrinted>2011-04-18T21:48:04Z</cp:lastPrinted>
  <dcterms:created xsi:type="dcterms:W3CDTF">2010-11-28T05:36:22Z</dcterms:created>
  <dcterms:modified xsi:type="dcterms:W3CDTF">2015-07-28T14:58:29Z</dcterms:modified>
</cp:coreProperties>
</file>