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596" r:id="rId2"/>
    <p:sldId id="599" r:id="rId3"/>
    <p:sldId id="659" r:id="rId4"/>
    <p:sldId id="600" r:id="rId5"/>
    <p:sldId id="661" r:id="rId6"/>
    <p:sldId id="645" r:id="rId7"/>
    <p:sldId id="546" r:id="rId8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8">
          <p15:clr>
            <a:srgbClr val="A4A3A4"/>
          </p15:clr>
        </p15:guide>
        <p15:guide id="2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Ki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A8A1"/>
    <a:srgbClr val="44736D"/>
    <a:srgbClr val="718E25"/>
    <a:srgbClr val="8A703B"/>
    <a:srgbClr val="624270"/>
    <a:srgbClr val="586F1D"/>
    <a:srgbClr val="6F6F6F"/>
    <a:srgbClr val="533723"/>
    <a:srgbClr val="345566"/>
    <a:srgbClr val="2B4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>
    <p:restoredLeft sz="16539" autoAdjust="0"/>
    <p:restoredTop sz="94636" autoAdjust="0"/>
  </p:normalViewPr>
  <p:slideViewPr>
    <p:cSldViewPr showGuides="1">
      <p:cViewPr>
        <p:scale>
          <a:sx n="130" d="100"/>
          <a:sy n="130" d="100"/>
        </p:scale>
        <p:origin x="-2744" y="-176"/>
      </p:cViewPr>
      <p:guideLst>
        <p:guide orient="horz" pos="3078"/>
        <p:guide pos="2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0.12163793099478699"/>
          <c:w val="0.87636482939632498"/>
          <c:h val="0.74813014374512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DCV 20 mg + PR</c:v>
                </c:pt>
              </c:strCache>
            </c:strRef>
          </c:tx>
          <c:spPr>
            <a:solidFill>
              <a:srgbClr val="475D7E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Genotype 1 </c:v>
                </c:pt>
                <c:pt idx="1">
                  <c:v>Genotype 4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64.599999999999994</c:v>
                </c:pt>
                <c:pt idx="1">
                  <c:v>75</c:v>
                </c:pt>
              </c:numCache>
            </c:numRef>
          </c:val>
        </c:ser>
        <c:ser>
          <c:idx val="1"/>
          <c:order val="1"/>
          <c:tx>
            <c:v>DCV 60 mg + PR</c:v>
          </c:tx>
          <c:spPr>
            <a:solidFill>
              <a:srgbClr val="6F4B7F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Genotype 1 </c:v>
                </c:pt>
                <c:pt idx="1">
                  <c:v>Genotype 4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60.3</c:v>
                </c:pt>
                <c:pt idx="1">
                  <c:v>100</c:v>
                </c:pt>
              </c:numCache>
            </c:numRef>
          </c:val>
        </c:ser>
        <c:ser>
          <c:idx val="2"/>
          <c:order val="2"/>
          <c:tx>
            <c:v>Placebo + PR</c:v>
          </c:tx>
          <c:spPr>
            <a:solidFill>
              <a:srgbClr val="6F6F6F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numFmt formatCode="0" sourceLinked="0"/>
              <c:spPr>
                <a:solidFill>
                  <a:sysClr val="window" lastClr="FFFFFF">
                    <a:alpha val="50000"/>
                  </a:sysClr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0" sourceLinked="0"/>
              <c:spPr>
                <a:solidFill>
                  <a:sysClr val="window" lastClr="FFFFFF">
                    <a:alpha val="50000"/>
                  </a:sysClr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" sourceLinked="0"/>
            <c:spPr>
              <a:solidFill>
                <a:sysClr val="window" lastClr="FFFFFF">
                  <a:alpha val="50000"/>
                </a:sysClr>
              </a:solidFill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Genotype 1 </c:v>
                </c:pt>
                <c:pt idx="1">
                  <c:v>Genotype 4</c:v>
                </c:pt>
              </c:strCache>
            </c:strRef>
          </c:cat>
          <c:val>
            <c:numRef>
              <c:f>Sheet1!$D$2:$D$3</c:f>
              <c:numCache>
                <c:formatCode>0.0</c:formatCode>
                <c:ptCount val="2"/>
                <c:pt idx="0">
                  <c:v>36.1</c:v>
                </c:pt>
                <c:pt idx="1">
                  <c:v>50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5"/>
        <c:axId val="320448976"/>
        <c:axId val="320450096"/>
      </c:barChart>
      <c:catAx>
        <c:axId val="320448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20450096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32045009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Patients with SVR12 (%)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09720183607E-3"/>
              <c:y val="0.187586158253924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20448976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118210891114339"/>
          <c:y val="1.51515151515151E-2"/>
          <c:w val="0.87369849399892996"/>
          <c:h val="9.0602958721068896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52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25089918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17992307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63" r:id="rId2"/>
    <p:sldLayoutId id="2147483664" r:id="rId3"/>
    <p:sldLayoutId id="2147483686" r:id="rId4"/>
    <p:sldLayoutId id="2147483691" r:id="rId5"/>
    <p:sldLayoutId id="2147483695" r:id="rId6"/>
    <p:sldLayoutId id="2147483665" r:id="rId7"/>
    <p:sldLayoutId id="2147483689" r:id="rId8"/>
    <p:sldLayoutId id="2147483666" r:id="rId9"/>
    <p:sldLayoutId id="2147483668" r:id="rId10"/>
    <p:sldLayoutId id="2147483688" r:id="rId11"/>
    <p:sldLayoutId id="2147483687" r:id="rId12"/>
    <p:sldLayoutId id="2147483690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epts.washington.edu/hepstudy/" TargetMode="External"/><Relationship Id="rId2" Type="http://schemas.openxmlformats.org/officeDocument/2006/relationships/hyperlink" Target="http://www.hepatitisc.uw.edu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sz="2400" dirty="0"/>
              <a:t>Daclatasvir </a:t>
            </a:r>
            <a:r>
              <a:rPr lang="en-US" sz="2400" dirty="0" smtClean="0"/>
              <a:t>+ Peg/RBV in Treatment-Naïve Genotype 1 or 4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dirty="0" smtClean="0"/>
              <a:t>COMMAND-1 Study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2b 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718E25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Treatment-Naïve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718E25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latin typeface="Arial"/>
                <a:cs typeface="Arial"/>
              </a:rPr>
              <a:t>Hézode C, et. al. Gut. 2015;64:948-56.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87899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Hézode C, et. al. Gut. 2015;64:948-56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Daclatasvir + Peginterferon/RBV for HCV GT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 or 4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COMMAND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-1</a:t>
            </a:r>
            <a:r>
              <a:rPr lang="en-US" sz="2400" dirty="0" smtClean="0"/>
              <a:t> Trial: Study Features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19076"/>
              </p:ext>
            </p:extLst>
          </p:nvPr>
        </p:nvGraphicFramePr>
        <p:xfrm>
          <a:off x="361950" y="1524000"/>
          <a:ext cx="8401050" cy="4495800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8401050"/>
              </a:tblGrid>
              <a:tr h="392000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1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COMMAND-1 Trial: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182880" marR="88898" marT="50005" marB="500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F4951"/>
                    </a:solidFill>
                  </a:tcPr>
                </a:tc>
              </a:tr>
              <a:tr h="4103800">
                <a:tc>
                  <a:txBody>
                    <a:bodyPr/>
                    <a:lstStyle/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Phase 2b randomized, double-blind placebo-controlled trial of daclatasvir (DCV) or placebo given with peginterferon alfa-2a and ribavirin in treatment-naïve patients with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chronic HCV genotype 1 or 4 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: United States and Europe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Entry Criteria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Chronic HCV Genotype 1 or 4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Treatment-naïve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Adults 18-70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HCV RNA &gt;100,000 IU/ml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ALT less than 5x upper limit of normal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Compensated cirrhosis allowed (maximum of 10% with each GT)</a:t>
                      </a:r>
                      <a:endParaRPr lang="en-US" sz="1800" baseline="0" dirty="0" smtClean="0">
                        <a:solidFill>
                          <a:schemeClr val="tx1"/>
                        </a:solidFill>
                        <a:latin typeface="Arial" pitchFamily="22" charset="0"/>
                      </a:endParaRP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End-Points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: Primary = SVR12</a:t>
                      </a:r>
                    </a:p>
                  </a:txBody>
                  <a:tcPr marL="182880" marR="88898" marT="50005" marB="500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44443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623052" y="1692857"/>
            <a:ext cx="0" cy="381299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1858684" y="1692857"/>
            <a:ext cx="0" cy="381299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Hézode C, et. al. Gut. 2015;64:948-56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Daclatasvir + Peginterferon/RBV for HCV GT 1 or 4</a:t>
            </a:r>
            <a:b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COMMAND-1 Trial: Design</a:t>
            </a:r>
            <a:endParaRPr lang="en-US" sz="2400" dirty="0"/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5809069"/>
            <a:ext cx="9153144" cy="54862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27432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PDR = Protocol-Defined Response (HCV RNA &lt;lower limit of quantitation at week 4 &amp; undetectable at week 10) DCV = daclatasvir; PEG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=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peginterferon; RBV = ribavirin 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ltGray">
          <a:xfrm>
            <a:off x="3429000" y="1848567"/>
            <a:ext cx="1828800" cy="3200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DCV 20 mg + PR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ltGray">
          <a:xfrm>
            <a:off x="3429000" y="2260047"/>
            <a:ext cx="1828800" cy="3200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Placebo + PR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ltGray">
          <a:xfrm>
            <a:off x="3429000" y="2681052"/>
            <a:ext cx="1828800" cy="320037"/>
          </a:xfrm>
          <a:prstGeom prst="rect">
            <a:avLst/>
          </a:prstGeom>
          <a:solidFill>
            <a:srgbClr val="D1E0EF"/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Placebo + PR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ltGray">
          <a:xfrm>
            <a:off x="3429000" y="3242488"/>
            <a:ext cx="1828800" cy="3200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DCV 60 mg + PR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ltGray">
          <a:xfrm>
            <a:off x="3429000" y="3653968"/>
            <a:ext cx="1828800" cy="3200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Placebo + PR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ltGray">
          <a:xfrm>
            <a:off x="3429000" y="4065448"/>
            <a:ext cx="1828800" cy="3200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Placebo + PR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2" name="Rectangle 7"/>
          <p:cNvSpPr>
            <a:spLocks noChangeArrowheads="1"/>
          </p:cNvSpPr>
          <p:nvPr/>
        </p:nvSpPr>
        <p:spPr bwMode="ltGray">
          <a:xfrm>
            <a:off x="2133600" y="1855494"/>
            <a:ext cx="359663" cy="252374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vert270" wrap="none" lIns="91430" tIns="45714" rIns="91430" bIns="45714" anchor="ctr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</a:pP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Protocol-Defined Response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258639" y="1696167"/>
            <a:ext cx="18288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7"/>
          <p:cNvSpPr>
            <a:spLocks noChangeArrowheads="1"/>
          </p:cNvSpPr>
          <p:nvPr/>
        </p:nvSpPr>
        <p:spPr bwMode="ltGray">
          <a:xfrm>
            <a:off x="258639" y="1349187"/>
            <a:ext cx="1828800" cy="3200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Weeks 1-12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3429000" y="1696167"/>
            <a:ext cx="18288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7"/>
          <p:cNvSpPr>
            <a:spLocks noChangeArrowheads="1"/>
          </p:cNvSpPr>
          <p:nvPr/>
        </p:nvSpPr>
        <p:spPr bwMode="ltGray">
          <a:xfrm>
            <a:off x="3429000" y="1349187"/>
            <a:ext cx="1828800" cy="3200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Weeks 13-24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5322660" y="1696167"/>
            <a:ext cx="36576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7"/>
          <p:cNvSpPr>
            <a:spLocks noChangeArrowheads="1"/>
          </p:cNvSpPr>
          <p:nvPr/>
        </p:nvSpPr>
        <p:spPr bwMode="ltGray">
          <a:xfrm>
            <a:off x="5322660" y="1349187"/>
            <a:ext cx="3657600" cy="3200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Weeks 25-48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2034720" y="4995447"/>
            <a:ext cx="1362456" cy="0"/>
          </a:xfrm>
          <a:prstGeom prst="line">
            <a:avLst/>
          </a:prstGeom>
          <a:ln w="19050" cmpd="sng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7"/>
          <p:cNvSpPr>
            <a:spLocks noChangeArrowheads="1"/>
          </p:cNvSpPr>
          <p:nvPr/>
        </p:nvSpPr>
        <p:spPr bwMode="ltGray">
          <a:xfrm>
            <a:off x="3429000" y="4667969"/>
            <a:ext cx="1828800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Placebo + PR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ltGray">
          <a:xfrm>
            <a:off x="5322660" y="4667969"/>
            <a:ext cx="3657600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 PR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ltGray">
          <a:xfrm>
            <a:off x="5322660" y="4065448"/>
            <a:ext cx="3657600" cy="3200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0" name="Rectangle 7"/>
          <p:cNvSpPr>
            <a:spLocks noChangeArrowheads="1"/>
          </p:cNvSpPr>
          <p:nvPr/>
        </p:nvSpPr>
        <p:spPr bwMode="ltGray">
          <a:xfrm>
            <a:off x="5322660" y="3653968"/>
            <a:ext cx="3657600" cy="320037"/>
          </a:xfrm>
          <a:prstGeom prst="rect">
            <a:avLst/>
          </a:prstGeom>
          <a:pattFill>
            <a:fgClr>
              <a:schemeClr val="tx1">
                <a:lumMod val="75000"/>
                <a:lumOff val="25000"/>
              </a:schemeClr>
            </a:fgClr>
          </a:patt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>
                <a:solidFill>
                  <a:srgbClr val="000000"/>
                </a:solidFill>
                <a:latin typeface="Arial"/>
                <a:cs typeface="Arial"/>
              </a:rPr>
              <a:t>Follow-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up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6" name="Rectangle 7"/>
          <p:cNvSpPr>
            <a:spLocks noChangeArrowheads="1"/>
          </p:cNvSpPr>
          <p:nvPr/>
        </p:nvSpPr>
        <p:spPr bwMode="ltGray">
          <a:xfrm>
            <a:off x="5322660" y="3242488"/>
            <a:ext cx="3657600" cy="320037"/>
          </a:xfrm>
          <a:prstGeom prst="rect">
            <a:avLst/>
          </a:prstGeom>
          <a:pattFill>
            <a:fgClr>
              <a:schemeClr val="tx1">
                <a:lumMod val="75000"/>
                <a:lumOff val="25000"/>
              </a:schemeClr>
            </a:fgClr>
          </a:patt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>
                <a:solidFill>
                  <a:srgbClr val="000000"/>
                </a:solidFill>
                <a:latin typeface="Arial"/>
                <a:cs typeface="Arial"/>
              </a:rPr>
              <a:t>Follow-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up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8" name="Rectangle 7"/>
          <p:cNvSpPr>
            <a:spLocks noChangeArrowheads="1"/>
          </p:cNvSpPr>
          <p:nvPr/>
        </p:nvSpPr>
        <p:spPr bwMode="ltGray">
          <a:xfrm>
            <a:off x="5322660" y="2260047"/>
            <a:ext cx="3657600" cy="320037"/>
          </a:xfrm>
          <a:prstGeom prst="rect">
            <a:avLst/>
          </a:prstGeom>
          <a:pattFill>
            <a:fgClr>
              <a:schemeClr val="tx1">
                <a:lumMod val="75000"/>
                <a:lumOff val="25000"/>
              </a:schemeClr>
            </a:fgClr>
          </a:patt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>
                <a:solidFill>
                  <a:srgbClr val="000000"/>
                </a:solidFill>
                <a:latin typeface="Arial"/>
                <a:cs typeface="Arial"/>
              </a:rPr>
              <a:t>Follow-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up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9" name="Rectangle 7"/>
          <p:cNvSpPr>
            <a:spLocks noChangeArrowheads="1"/>
          </p:cNvSpPr>
          <p:nvPr/>
        </p:nvSpPr>
        <p:spPr bwMode="ltGray">
          <a:xfrm>
            <a:off x="5322660" y="1848567"/>
            <a:ext cx="3657600" cy="320037"/>
          </a:xfrm>
          <a:prstGeom prst="rect">
            <a:avLst/>
          </a:prstGeom>
          <a:pattFill>
            <a:fgClr>
              <a:schemeClr val="tx1">
                <a:lumMod val="75000"/>
                <a:lumOff val="25000"/>
              </a:schemeClr>
            </a:fgClr>
          </a:patt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>
                <a:solidFill>
                  <a:srgbClr val="000000"/>
                </a:solidFill>
                <a:latin typeface="Arial"/>
                <a:cs typeface="Arial"/>
              </a:rPr>
              <a:t>Follow-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up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1" name="Rectangle 7"/>
          <p:cNvSpPr>
            <a:spLocks noChangeArrowheads="1"/>
          </p:cNvSpPr>
          <p:nvPr/>
        </p:nvSpPr>
        <p:spPr bwMode="ltGray">
          <a:xfrm>
            <a:off x="5322660" y="2671527"/>
            <a:ext cx="3657600" cy="320037"/>
          </a:xfrm>
          <a:prstGeom prst="rect">
            <a:avLst/>
          </a:prstGeom>
          <a:solidFill>
            <a:srgbClr val="D1E0EF"/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>
            <a:off x="2483760" y="4229908"/>
            <a:ext cx="932686" cy="0"/>
          </a:xfrm>
          <a:prstGeom prst="line">
            <a:avLst/>
          </a:prstGeom>
          <a:ln w="19050" cmpd="sng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495090" y="3386841"/>
            <a:ext cx="921356" cy="429763"/>
            <a:chOff x="2495090" y="3497153"/>
            <a:chExt cx="921356" cy="429763"/>
          </a:xfrm>
        </p:grpSpPr>
        <p:cxnSp>
          <p:nvCxnSpPr>
            <p:cNvPr id="74" name="Straight Connector 73"/>
            <p:cNvCxnSpPr/>
            <p:nvPr/>
          </p:nvCxnSpPr>
          <p:spPr>
            <a:xfrm>
              <a:off x="2977538" y="3506105"/>
              <a:ext cx="438908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2977538" y="3924300"/>
              <a:ext cx="438908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2495090" y="3708400"/>
              <a:ext cx="493766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2772793" y="3712035"/>
              <a:ext cx="429763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Rectangle 7"/>
          <p:cNvSpPr>
            <a:spLocks noChangeArrowheads="1"/>
          </p:cNvSpPr>
          <p:nvPr/>
        </p:nvSpPr>
        <p:spPr bwMode="ltGray">
          <a:xfrm>
            <a:off x="2508250" y="3338376"/>
            <a:ext cx="457200" cy="2438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Yes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9" name="Rectangle 7"/>
          <p:cNvSpPr>
            <a:spLocks noChangeArrowheads="1"/>
          </p:cNvSpPr>
          <p:nvPr/>
        </p:nvSpPr>
        <p:spPr bwMode="ltGray">
          <a:xfrm>
            <a:off x="2508250" y="3970201"/>
            <a:ext cx="457200" cy="2438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No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>
            <a:off x="2483760" y="2844034"/>
            <a:ext cx="932686" cy="0"/>
          </a:xfrm>
          <a:prstGeom prst="line">
            <a:avLst/>
          </a:prstGeom>
          <a:ln w="19050" cmpd="sng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2495090" y="2000967"/>
            <a:ext cx="921356" cy="429763"/>
            <a:chOff x="2495090" y="3497153"/>
            <a:chExt cx="921356" cy="429763"/>
          </a:xfrm>
        </p:grpSpPr>
        <p:cxnSp>
          <p:nvCxnSpPr>
            <p:cNvPr id="82" name="Straight Connector 81"/>
            <p:cNvCxnSpPr/>
            <p:nvPr/>
          </p:nvCxnSpPr>
          <p:spPr>
            <a:xfrm>
              <a:off x="2977538" y="3506105"/>
              <a:ext cx="438908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2977538" y="3924300"/>
              <a:ext cx="438908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2495090" y="3708400"/>
              <a:ext cx="493766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2772793" y="3712035"/>
              <a:ext cx="429763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Rectangle 7"/>
          <p:cNvSpPr>
            <a:spLocks noChangeArrowheads="1"/>
          </p:cNvSpPr>
          <p:nvPr/>
        </p:nvSpPr>
        <p:spPr bwMode="ltGray">
          <a:xfrm>
            <a:off x="2508250" y="1953342"/>
            <a:ext cx="457200" cy="2438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Yes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7" name="Rectangle 7"/>
          <p:cNvSpPr>
            <a:spLocks noChangeArrowheads="1"/>
          </p:cNvSpPr>
          <p:nvPr/>
        </p:nvSpPr>
        <p:spPr bwMode="ltGray">
          <a:xfrm>
            <a:off x="2508250" y="2585167"/>
            <a:ext cx="457200" cy="2438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No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ltGray">
          <a:xfrm>
            <a:off x="258639" y="2199087"/>
            <a:ext cx="1828800" cy="6400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DCV 20 mg + PR</a:t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(N = 159)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ltGray">
          <a:xfrm>
            <a:off x="258639" y="3394888"/>
            <a:ext cx="1828800" cy="640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DCV 60 mg + PR</a:t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(N </a:t>
            </a:r>
            <a:r>
              <a:rPr lang="en-US" sz="1600" dirty="0">
                <a:solidFill>
                  <a:srgbClr val="000000"/>
                </a:solidFill>
                <a:latin typeface="Arial"/>
                <a:cs typeface="Arial"/>
              </a:rPr>
              <a:t>= 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158)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6" name="Rectangle 7"/>
          <p:cNvSpPr>
            <a:spLocks noChangeArrowheads="1"/>
          </p:cNvSpPr>
          <p:nvPr/>
        </p:nvSpPr>
        <p:spPr bwMode="ltGray">
          <a:xfrm>
            <a:off x="258639" y="4667969"/>
            <a:ext cx="1828800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Placebo + PR</a:t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>
                <a:solidFill>
                  <a:srgbClr val="000000"/>
                </a:solidFill>
                <a:latin typeface="Arial"/>
                <a:cs typeface="Arial"/>
              </a:rPr>
              <a:t>(n = 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78)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0" name="Rectangle 7"/>
          <p:cNvSpPr>
            <a:spLocks noChangeArrowheads="1"/>
          </p:cNvSpPr>
          <p:nvPr/>
        </p:nvSpPr>
        <p:spPr bwMode="ltGray">
          <a:xfrm>
            <a:off x="52297" y="5457866"/>
            <a:ext cx="1152133" cy="2438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Week 4 RNA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1" name="Rectangle 7"/>
          <p:cNvSpPr>
            <a:spLocks noChangeArrowheads="1"/>
          </p:cNvSpPr>
          <p:nvPr/>
        </p:nvSpPr>
        <p:spPr bwMode="ltGray">
          <a:xfrm>
            <a:off x="1280458" y="5457866"/>
            <a:ext cx="1152133" cy="2438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2000"/>
              </a:lnSpc>
            </a:pP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Week 10 RNA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24845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Hézode C, et. al. Gut. 2015;64:948-56.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Daclatasvir + Peginterferon/RBV for HCV GT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 or 4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COMMAND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-1</a:t>
            </a:r>
            <a:r>
              <a:rPr lang="en-US" sz="2400" dirty="0" smtClean="0"/>
              <a:t> Trial: Patient Characteristics</a:t>
            </a:r>
            <a:endParaRPr lang="en-US" sz="2400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3305289"/>
              </p:ext>
            </p:extLst>
          </p:nvPr>
        </p:nvGraphicFramePr>
        <p:xfrm>
          <a:off x="314325" y="1493520"/>
          <a:ext cx="851535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75"/>
                <a:gridCol w="1901825"/>
                <a:gridCol w="1901825"/>
                <a:gridCol w="1901825"/>
              </a:tblGrid>
              <a:tr h="56388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Characteristic</a:t>
                      </a:r>
                      <a:endParaRPr lang="en-US" sz="1400" dirty="0"/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DCV 20 mg + PR</a:t>
                      </a:r>
                      <a:endParaRPr lang="en-US" sz="1400" baseline="0" dirty="0" smtClean="0"/>
                    </a:p>
                    <a:p>
                      <a:pPr algn="ctr"/>
                      <a:r>
                        <a:rPr lang="en-US" sz="1400" b="0" dirty="0" smtClean="0"/>
                        <a:t>(n=159)</a:t>
                      </a:r>
                      <a:endParaRPr lang="en-US" sz="1400" dirty="0"/>
                    </a:p>
                  </a:txBody>
                  <a:tcPr>
                    <a:solidFill>
                      <a:srgbClr val="475D7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DCV 60 mg + PR</a:t>
                      </a:r>
                      <a:endParaRPr lang="en-US" sz="1400" baseline="0" dirty="0" smtClean="0"/>
                    </a:p>
                    <a:p>
                      <a:pPr algn="ctr"/>
                      <a:r>
                        <a:rPr lang="en-US" sz="1400" b="0" dirty="0" smtClean="0"/>
                        <a:t>(n=82)</a:t>
                      </a:r>
                      <a:endParaRPr lang="en-US" sz="1400" dirty="0" smtClean="0"/>
                    </a:p>
                  </a:txBody>
                  <a:tcPr>
                    <a:solidFill>
                      <a:srgbClr val="6F4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Placebo + PR</a:t>
                      </a:r>
                    </a:p>
                    <a:p>
                      <a:pPr algn="ctr"/>
                      <a:r>
                        <a:rPr lang="en-US" sz="1400" b="0" dirty="0" smtClean="0"/>
                        <a:t>(n=42)</a:t>
                      </a:r>
                      <a:endParaRPr lang="en-US" sz="1400" dirty="0"/>
                    </a:p>
                  </a:txBody>
                  <a:tcPr>
                    <a:solidFill>
                      <a:srgbClr val="606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Age, median years,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51 (22-70)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50 (18-67)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51 (25-66)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Male %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67.3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65.2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70.5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Race, n (%)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White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Black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Other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132  </a:t>
                      </a:r>
                      <a:r>
                        <a:rPr lang="en-US" sz="1500" baseline="0" dirty="0" smtClean="0"/>
                        <a:t>(83.0</a:t>
                      </a:r>
                      <a:r>
                        <a:rPr lang="en-US" sz="1500" dirty="0" smtClean="0"/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15 (9.4)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12 (7.5)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127  </a:t>
                      </a:r>
                      <a:r>
                        <a:rPr lang="en-US" sz="1500" baseline="0" dirty="0" smtClean="0"/>
                        <a:t>(80.4</a:t>
                      </a:r>
                      <a:r>
                        <a:rPr lang="en-US" sz="1500" dirty="0" smtClean="0"/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21 (13.3)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10 (6.3)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60 </a:t>
                      </a:r>
                      <a:r>
                        <a:rPr lang="en-US" sz="1500" baseline="0" dirty="0" smtClean="0"/>
                        <a:t>(76.9</a:t>
                      </a:r>
                      <a:r>
                        <a:rPr lang="en-US" sz="1500" dirty="0" smtClean="0"/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9 (11.5)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9 (11.5)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BMI ≥30 kg/m</a:t>
                      </a:r>
                      <a:r>
                        <a:rPr lang="en-US" sz="1500" baseline="30000" dirty="0" smtClean="0"/>
                        <a:t>2</a:t>
                      </a:r>
                      <a:r>
                        <a:rPr lang="en-US" sz="1500" dirty="0" smtClean="0"/>
                        <a:t>, n (%)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31 (19.5)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42 (26.6)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23 (29.5)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RNA, mean log</a:t>
                      </a:r>
                      <a:r>
                        <a:rPr lang="en-US" sz="1500" baseline="-25000" dirty="0" smtClean="0"/>
                        <a:t>10</a:t>
                      </a:r>
                      <a:r>
                        <a:rPr lang="en-US" sz="1500" baseline="0" dirty="0" smtClean="0"/>
                        <a:t> IU/ml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6.5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6.5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6.4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RNA ≥800,000</a:t>
                      </a:r>
                      <a:r>
                        <a:rPr lang="en-US" sz="1500" baseline="0" dirty="0" smtClean="0"/>
                        <a:t> IU/ml, (%)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133 (83.6)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123 (77.8)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61 (78.2)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Cirrhosis present,</a:t>
                      </a:r>
                      <a:r>
                        <a:rPr lang="en-US" sz="1500" baseline="0" dirty="0" smtClean="0"/>
                        <a:t> n (%)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13 (8.2)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8 (5.1)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8 (10.3)</a:t>
                      </a:r>
                    </a:p>
                  </a:txBody>
                  <a:tcPr anchor="ctr"/>
                </a:tc>
              </a:tr>
              <a:tr h="472440">
                <a:tc>
                  <a:txBody>
                    <a:bodyPr/>
                    <a:lstStyle/>
                    <a:p>
                      <a:r>
                        <a:rPr lang="en-US" sz="1500" i="1" dirty="0" smtClean="0"/>
                        <a:t>IL28B</a:t>
                      </a:r>
                      <a:r>
                        <a:rPr lang="en-US" sz="1500" i="0" baseline="0" dirty="0" smtClean="0"/>
                        <a:t>  CC genotype, </a:t>
                      </a:r>
                      <a:r>
                        <a:rPr lang="en-US" sz="1500" baseline="0" dirty="0" smtClean="0"/>
                        <a:t>n (%)</a:t>
                      </a:r>
                      <a:endParaRPr lang="en-US" sz="15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53 (33.3)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44 (27.8)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23 (29.5)</a:t>
                      </a:r>
                      <a:endParaRPr lang="en-US" sz="15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8079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Daclatasvir + Peginterferon/RBV for HCV GT 1 or 4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COMMAND-1</a:t>
            </a:r>
            <a:r>
              <a:rPr lang="en-US" sz="2400" dirty="0"/>
              <a:t> Trial: Results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-18191" y="1371600"/>
            <a:ext cx="9144000" cy="3596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SVR12, by Genotype 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Hézode C, et. al. Gut. 2015;64:948-56.</a:t>
            </a: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-5104" y="6004563"/>
            <a:ext cx="9162288" cy="32003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DCV=daclatasvir; PR=peginterferon plus ribavirin</a:t>
            </a:r>
            <a:endParaRPr lang="en-US" sz="1200" dirty="0">
              <a:latin typeface="Arial"/>
              <a:cs typeface="Arial"/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3720811"/>
              </p:ext>
            </p:extLst>
          </p:nvPr>
        </p:nvGraphicFramePr>
        <p:xfrm>
          <a:off x="654964" y="1831980"/>
          <a:ext cx="8223857" cy="4111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2143889" y="5041652"/>
            <a:ext cx="82251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95/147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001045" y="5029200"/>
            <a:ext cx="82251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88/146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39245" y="5029200"/>
            <a:ext cx="82251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26/72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43810" y="5029200"/>
            <a:ext cx="82251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9</a:t>
            </a:r>
            <a:r>
              <a:rPr lang="en-US" sz="1400" dirty="0" smtClean="0">
                <a:solidFill>
                  <a:schemeClr val="bg1"/>
                </a:solidFill>
              </a:rPr>
              <a:t>/</a:t>
            </a:r>
            <a:r>
              <a:rPr lang="en-US" sz="1400" dirty="0">
                <a:solidFill>
                  <a:schemeClr val="bg1"/>
                </a:solidFill>
              </a:rPr>
              <a:t>1</a:t>
            </a:r>
            <a:r>
              <a:rPr lang="en-US" sz="1400" dirty="0" smtClean="0">
                <a:solidFill>
                  <a:schemeClr val="bg1"/>
                </a:solidFill>
              </a:rPr>
              <a:t>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582010" y="5029200"/>
            <a:ext cx="82251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12/</a:t>
            </a:r>
            <a:r>
              <a:rPr lang="en-US" sz="1400" dirty="0">
                <a:solidFill>
                  <a:schemeClr val="bg1"/>
                </a:solidFill>
              </a:rPr>
              <a:t>1</a:t>
            </a:r>
            <a:r>
              <a:rPr lang="en-US" sz="1400" dirty="0" smtClean="0">
                <a:solidFill>
                  <a:schemeClr val="bg1"/>
                </a:solidFill>
              </a:rPr>
              <a:t>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448644" y="5029200"/>
            <a:ext cx="82251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3</a:t>
            </a:r>
            <a:r>
              <a:rPr lang="en-US" sz="1400" dirty="0" smtClean="0">
                <a:solidFill>
                  <a:schemeClr val="bg1"/>
                </a:solidFill>
              </a:rPr>
              <a:t>/</a:t>
            </a:r>
            <a:r>
              <a:rPr lang="en-US" sz="1400" dirty="0">
                <a:solidFill>
                  <a:schemeClr val="bg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787820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Hézode C, et. al. Gut. 2015;64:948-56.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Daclatasvir + Peginterferon/RBV for HCV GT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 or 4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COMMAND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-1: </a:t>
            </a:r>
            <a:r>
              <a:rPr lang="en-US" sz="2400" dirty="0" smtClean="0"/>
              <a:t>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882557"/>
              </p:ext>
            </p:extLst>
          </p:nvPr>
        </p:nvGraphicFramePr>
        <p:xfrm>
          <a:off x="0" y="2590800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The combination of daclatasvir/peginterferon-alfa/ribavirin was generally well tolerated and achieved higher SVR24 rates compared with placebo/peginterferon-alfa/ribavirin among patients infected with HCV genotype 1 or 4.”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47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rgbClr val="FCF5E6"/>
                </a:solidFill>
                <a:hlinkClick r:id="rId2"/>
              </a:rPr>
              <a:t>www.hepatitisc.uw.edu</a:t>
            </a:r>
            <a:endParaRPr lang="en-US" sz="2000" dirty="0" smtClean="0">
              <a:solidFill>
                <a:srgbClr val="FCF5E6"/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08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61677</TotalTime>
  <Words>513</Words>
  <Application>Microsoft Office PowerPoint</Application>
  <PresentationFormat>On-screen Show (4:3)</PresentationFormat>
  <Paragraphs>117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Daclatasvir + Peg/RBV in Treatment-Naïve Genotype 1 or 4 COMMAND-1 Study</vt:lpstr>
      <vt:lpstr>Daclatasvir + Peginterferon/RBV for HCV GT 1 or 4 COMMAND-1 Trial: Study Features</vt:lpstr>
      <vt:lpstr>Daclatasvir + Peginterferon/RBV for HCV GT 1 or 4 COMMAND-1 Trial: Design</vt:lpstr>
      <vt:lpstr>Daclatasvir + Peginterferon/RBV for HCV GT 1 or 4 COMMAND-1 Trial: Patient Characteristics</vt:lpstr>
      <vt:lpstr>Daclatasvir + Peginterferon/RBV for HCV GT 1 or 4 COMMAND-1 Trial: Results</vt:lpstr>
      <vt:lpstr>Daclatasvir + Peginterferon/RBV for HCV GT 1 or 4 COMMAND-1: Conclusions</vt:lpstr>
      <vt:lpstr>PowerPoint Presentation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2970</cp:revision>
  <cp:lastPrinted>2011-04-18T21:48:04Z</cp:lastPrinted>
  <dcterms:created xsi:type="dcterms:W3CDTF">2010-11-28T05:36:22Z</dcterms:created>
  <dcterms:modified xsi:type="dcterms:W3CDTF">2016-02-23T18:14:04Z</dcterms:modified>
</cp:coreProperties>
</file>