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8"/>
  </p:notesMasterIdLst>
  <p:handoutMasterIdLst>
    <p:handoutMasterId r:id="rId29"/>
  </p:handoutMasterIdLst>
  <p:sldIdLst>
    <p:sldId id="826" r:id="rId2"/>
    <p:sldId id="838" r:id="rId3"/>
    <p:sldId id="846" r:id="rId4"/>
    <p:sldId id="847" r:id="rId5"/>
    <p:sldId id="870" r:id="rId6"/>
    <p:sldId id="868" r:id="rId7"/>
    <p:sldId id="871" r:id="rId8"/>
    <p:sldId id="853" r:id="rId9"/>
    <p:sldId id="869" r:id="rId10"/>
    <p:sldId id="841" r:id="rId11"/>
    <p:sldId id="865" r:id="rId12"/>
    <p:sldId id="848" r:id="rId13"/>
    <p:sldId id="864" r:id="rId14"/>
    <p:sldId id="874" r:id="rId15"/>
    <p:sldId id="857" r:id="rId16"/>
    <p:sldId id="861" r:id="rId17"/>
    <p:sldId id="854" r:id="rId18"/>
    <p:sldId id="859" r:id="rId19"/>
    <p:sldId id="839" r:id="rId20"/>
    <p:sldId id="844" r:id="rId21"/>
    <p:sldId id="845" r:id="rId22"/>
    <p:sldId id="852" r:id="rId23"/>
    <p:sldId id="851" r:id="rId24"/>
    <p:sldId id="850" r:id="rId25"/>
    <p:sldId id="862" r:id="rId26"/>
    <p:sldId id="873" r:id="rId27"/>
  </p:sldIdLst>
  <p:sldSz cx="9144000" cy="6858000" type="screen4x3"/>
  <p:notesSz cx="7010400" cy="9296400"/>
  <p:custDataLst>
    <p:tags r:id="rId30"/>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078"/>
    <a:srgbClr val="6892C0"/>
    <a:srgbClr val="DBEBFC"/>
    <a:srgbClr val="6187B0"/>
    <a:srgbClr val="AAB7C4"/>
    <a:srgbClr val="DDEDFE"/>
    <a:srgbClr val="E6EBF0"/>
    <a:srgbClr val="81AE28"/>
    <a:srgbClr val="D18DA2"/>
    <a:srgbClr val="A56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7770" autoAdjust="0"/>
  </p:normalViewPr>
  <p:slideViewPr>
    <p:cSldViewPr showGuides="1">
      <p:cViewPr varScale="1">
        <p:scale>
          <a:sx n="131" d="100"/>
          <a:sy n="131" d="100"/>
        </p:scale>
        <p:origin x="6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76" d="100"/>
          <a:sy n="76" d="100"/>
        </p:scale>
        <p:origin x="-141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A62CF-D5FF-CA47-A443-2349E81BBD9A}"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C49B8A0F-44E6-CA45-942B-A38C03D29F4D}">
      <dgm:prSet phldrT="[Text]" custT="1"/>
      <dgm:spPr/>
      <dgm:t>
        <a:bodyPr/>
        <a:lstStyle/>
        <a:p>
          <a:r>
            <a:rPr lang="en-US" sz="1600" dirty="0" smtClean="0"/>
            <a:t>939 patients</a:t>
          </a:r>
        </a:p>
        <a:p>
          <a:r>
            <a:rPr lang="en-US" sz="1600" dirty="0" smtClean="0"/>
            <a:t>Treated with </a:t>
          </a:r>
          <a:r>
            <a:rPr lang="en-US" sz="1600" dirty="0" err="1" smtClean="0"/>
            <a:t>Tenofovir</a:t>
          </a:r>
          <a:r>
            <a:rPr lang="en-US" sz="1600" dirty="0" smtClean="0"/>
            <a:t> (TDF)</a:t>
          </a:r>
        </a:p>
        <a:p>
          <a:r>
            <a:rPr lang="en-US" sz="1600" dirty="0" smtClean="0"/>
            <a:t>≥3 months</a:t>
          </a:r>
          <a:endParaRPr lang="en-US" sz="1600" dirty="0"/>
        </a:p>
      </dgm:t>
    </dgm:pt>
    <dgm:pt modelId="{B52CC7C0-B9BC-D245-9E5D-D86FD46D456B}" type="sibTrans" cxnId="{3AE7FBA2-CE1B-4348-AE8C-4777BEBDAAD9}">
      <dgm:prSet/>
      <dgm:spPr/>
      <dgm:t>
        <a:bodyPr/>
        <a:lstStyle/>
        <a:p>
          <a:endParaRPr lang="en-US"/>
        </a:p>
      </dgm:t>
    </dgm:pt>
    <dgm:pt modelId="{6A0ED659-260F-0240-ADAE-C05BDE7AD120}" type="parTrans" cxnId="{3AE7FBA2-CE1B-4348-AE8C-4777BEBDAAD9}">
      <dgm:prSet/>
      <dgm:spPr/>
      <dgm:t>
        <a:bodyPr/>
        <a:lstStyle/>
        <a:p>
          <a:endParaRPr lang="en-US"/>
        </a:p>
      </dgm:t>
    </dgm:pt>
    <dgm:pt modelId="{F5A1C5BF-A705-BE48-9BAD-4782C72AC823}">
      <dgm:prSet phldrT="[Text]" custT="1"/>
      <dgm:spPr/>
      <dgm:t>
        <a:bodyPr/>
        <a:lstStyle/>
        <a:p>
          <a:r>
            <a:rPr lang="en-US" sz="1600" dirty="0" smtClean="0"/>
            <a:t>1067 patients</a:t>
          </a:r>
        </a:p>
        <a:p>
          <a:r>
            <a:rPr lang="en-US" sz="1600" dirty="0" smtClean="0"/>
            <a:t>(+)</a:t>
          </a:r>
          <a:r>
            <a:rPr lang="en-US" sz="1600" dirty="0" err="1" smtClean="0"/>
            <a:t>HBsAg</a:t>
          </a:r>
          <a:r>
            <a:rPr lang="en-US" sz="1600" dirty="0" smtClean="0"/>
            <a:t> or HBV DNA</a:t>
          </a:r>
          <a:endParaRPr lang="en-US" sz="1600" dirty="0"/>
        </a:p>
      </dgm:t>
    </dgm:pt>
    <dgm:pt modelId="{F35756A1-82A8-C644-95E8-04290F8520AE}" type="sibTrans" cxnId="{89CED463-D708-0E43-A4E8-0DE29DCEF02C}">
      <dgm:prSet/>
      <dgm:spPr/>
      <dgm:t>
        <a:bodyPr/>
        <a:lstStyle/>
        <a:p>
          <a:endParaRPr lang="en-US"/>
        </a:p>
      </dgm:t>
    </dgm:pt>
    <dgm:pt modelId="{06763C08-87E6-1647-A6AB-17DE0658AF39}" type="parTrans" cxnId="{89CED463-D708-0E43-A4E8-0DE29DCEF02C}">
      <dgm:prSet/>
      <dgm:spPr/>
      <dgm:t>
        <a:bodyPr/>
        <a:lstStyle/>
        <a:p>
          <a:endParaRPr lang="en-US"/>
        </a:p>
      </dgm:t>
    </dgm:pt>
    <dgm:pt modelId="{A7D17066-8979-DF4E-8B34-2C7A1DF2BE61}">
      <dgm:prSet custT="1"/>
      <dgm:spPr/>
      <dgm:t>
        <a:bodyPr/>
        <a:lstStyle/>
        <a:p>
          <a:r>
            <a:rPr lang="en-US" sz="1600" dirty="0" smtClean="0"/>
            <a:t>397 patients</a:t>
          </a:r>
        </a:p>
        <a:p>
          <a:r>
            <a:rPr lang="en-US" sz="1600" dirty="0" smtClean="0"/>
            <a:t>HBV DNA measured on TDF &amp; detectable baseline HBV DNA</a:t>
          </a:r>
          <a:endParaRPr lang="en-US" sz="1600" dirty="0"/>
        </a:p>
      </dgm:t>
    </dgm:pt>
    <dgm:pt modelId="{F00539BA-C4DB-CE4E-945C-F8A400B1564B}" type="sibTrans" cxnId="{95A17436-707A-DC40-8ACD-B4D74F3FE323}">
      <dgm:prSet/>
      <dgm:spPr/>
      <dgm:t>
        <a:bodyPr/>
        <a:lstStyle/>
        <a:p>
          <a:endParaRPr lang="en-US"/>
        </a:p>
      </dgm:t>
    </dgm:pt>
    <dgm:pt modelId="{BF354C7D-9691-8041-B70A-636CA2B7C680}" type="parTrans" cxnId="{95A17436-707A-DC40-8ACD-B4D74F3FE323}">
      <dgm:prSet/>
      <dgm:spPr/>
      <dgm:t>
        <a:bodyPr/>
        <a:lstStyle/>
        <a:p>
          <a:endParaRPr lang="en-US"/>
        </a:p>
      </dgm:t>
    </dgm:pt>
    <dgm:pt modelId="{C7EFA870-4F98-D549-95B1-9E52E24FCE18}" type="pres">
      <dgm:prSet presAssocID="{4B1A62CF-D5FF-CA47-A443-2349E81BBD9A}" presName="hierChild1" presStyleCnt="0">
        <dgm:presLayoutVars>
          <dgm:orgChart val="1"/>
          <dgm:chPref val="1"/>
          <dgm:dir/>
          <dgm:animOne val="branch"/>
          <dgm:animLvl val="lvl"/>
          <dgm:resizeHandles/>
        </dgm:presLayoutVars>
      </dgm:prSet>
      <dgm:spPr/>
      <dgm:t>
        <a:bodyPr/>
        <a:lstStyle/>
        <a:p>
          <a:endParaRPr lang="en-US"/>
        </a:p>
      </dgm:t>
    </dgm:pt>
    <dgm:pt modelId="{F8F2B7E4-4DBC-C34D-BCE2-738EF9BD5182}" type="pres">
      <dgm:prSet presAssocID="{F5A1C5BF-A705-BE48-9BAD-4782C72AC823}" presName="hierRoot1" presStyleCnt="0">
        <dgm:presLayoutVars>
          <dgm:hierBranch val="init"/>
        </dgm:presLayoutVars>
      </dgm:prSet>
      <dgm:spPr/>
    </dgm:pt>
    <dgm:pt modelId="{03D93EAE-9073-2E4E-8C95-F866CC8779E3}" type="pres">
      <dgm:prSet presAssocID="{F5A1C5BF-A705-BE48-9BAD-4782C72AC823}" presName="rootComposite1" presStyleCnt="0"/>
      <dgm:spPr/>
    </dgm:pt>
    <dgm:pt modelId="{B5B11A9F-8FC4-584A-AEFE-0402F6EFBCD5}" type="pres">
      <dgm:prSet presAssocID="{F5A1C5BF-A705-BE48-9BAD-4782C72AC823}" presName="rootText1" presStyleLbl="node0" presStyleIdx="0" presStyleCnt="1" custScaleY="42329" custLinFactNeighborY="-2762">
        <dgm:presLayoutVars>
          <dgm:chPref val="3"/>
        </dgm:presLayoutVars>
      </dgm:prSet>
      <dgm:spPr/>
      <dgm:t>
        <a:bodyPr/>
        <a:lstStyle/>
        <a:p>
          <a:endParaRPr lang="en-US"/>
        </a:p>
      </dgm:t>
    </dgm:pt>
    <dgm:pt modelId="{B64FAA95-6BA1-0043-813D-8912F8E7B539}" type="pres">
      <dgm:prSet presAssocID="{F5A1C5BF-A705-BE48-9BAD-4782C72AC823}" presName="rootConnector1" presStyleLbl="node1" presStyleIdx="0" presStyleCnt="0"/>
      <dgm:spPr/>
      <dgm:t>
        <a:bodyPr/>
        <a:lstStyle/>
        <a:p>
          <a:endParaRPr lang="en-US"/>
        </a:p>
      </dgm:t>
    </dgm:pt>
    <dgm:pt modelId="{A3E70851-D128-0C44-8653-16C1ED63329D}" type="pres">
      <dgm:prSet presAssocID="{F5A1C5BF-A705-BE48-9BAD-4782C72AC823}" presName="hierChild2" presStyleCnt="0"/>
      <dgm:spPr/>
    </dgm:pt>
    <dgm:pt modelId="{4C43EFC0-142E-454D-9089-F581C2C918AD}" type="pres">
      <dgm:prSet presAssocID="{6A0ED659-260F-0240-ADAE-C05BDE7AD120}" presName="Name37" presStyleLbl="parChTrans1D2" presStyleIdx="0" presStyleCnt="1"/>
      <dgm:spPr/>
      <dgm:t>
        <a:bodyPr/>
        <a:lstStyle/>
        <a:p>
          <a:endParaRPr lang="en-US"/>
        </a:p>
      </dgm:t>
    </dgm:pt>
    <dgm:pt modelId="{359640A4-2B2B-1B41-B0EB-ECB34C0739B4}" type="pres">
      <dgm:prSet presAssocID="{C49B8A0F-44E6-CA45-942B-A38C03D29F4D}" presName="hierRoot2" presStyleCnt="0">
        <dgm:presLayoutVars>
          <dgm:hierBranch val="init"/>
        </dgm:presLayoutVars>
      </dgm:prSet>
      <dgm:spPr/>
    </dgm:pt>
    <dgm:pt modelId="{B952790F-B81F-C74D-9C14-3BBCBC1AFA76}" type="pres">
      <dgm:prSet presAssocID="{C49B8A0F-44E6-CA45-942B-A38C03D29F4D}" presName="rootComposite" presStyleCnt="0"/>
      <dgm:spPr/>
    </dgm:pt>
    <dgm:pt modelId="{7EE7B491-506C-9E4F-9010-8EBD5CC67098}" type="pres">
      <dgm:prSet presAssocID="{C49B8A0F-44E6-CA45-942B-A38C03D29F4D}" presName="rootText" presStyleLbl="node2" presStyleIdx="0" presStyleCnt="1" custScaleX="89781" custScaleY="58383">
        <dgm:presLayoutVars>
          <dgm:chPref val="3"/>
        </dgm:presLayoutVars>
      </dgm:prSet>
      <dgm:spPr/>
      <dgm:t>
        <a:bodyPr/>
        <a:lstStyle/>
        <a:p>
          <a:endParaRPr lang="en-US"/>
        </a:p>
      </dgm:t>
    </dgm:pt>
    <dgm:pt modelId="{6035741D-46CA-494F-B6DE-D3E3BD88E94D}" type="pres">
      <dgm:prSet presAssocID="{C49B8A0F-44E6-CA45-942B-A38C03D29F4D}" presName="rootConnector" presStyleLbl="node2" presStyleIdx="0" presStyleCnt="1"/>
      <dgm:spPr/>
      <dgm:t>
        <a:bodyPr/>
        <a:lstStyle/>
        <a:p>
          <a:endParaRPr lang="en-US"/>
        </a:p>
      </dgm:t>
    </dgm:pt>
    <dgm:pt modelId="{937A7AC5-8E53-4A48-9D64-9F45C1190413}" type="pres">
      <dgm:prSet presAssocID="{C49B8A0F-44E6-CA45-942B-A38C03D29F4D}" presName="hierChild4" presStyleCnt="0"/>
      <dgm:spPr/>
    </dgm:pt>
    <dgm:pt modelId="{CA5C82CD-CC60-BD4B-8085-0E3E2B6A67B6}" type="pres">
      <dgm:prSet presAssocID="{BF354C7D-9691-8041-B70A-636CA2B7C680}" presName="Name37" presStyleLbl="parChTrans1D3" presStyleIdx="0" presStyleCnt="1"/>
      <dgm:spPr/>
      <dgm:t>
        <a:bodyPr/>
        <a:lstStyle/>
        <a:p>
          <a:endParaRPr lang="en-US"/>
        </a:p>
      </dgm:t>
    </dgm:pt>
    <dgm:pt modelId="{9E37F442-C385-414A-B2F4-239BA5086F3C}" type="pres">
      <dgm:prSet presAssocID="{A7D17066-8979-DF4E-8B34-2C7A1DF2BE61}" presName="hierRoot2" presStyleCnt="0">
        <dgm:presLayoutVars>
          <dgm:hierBranch val="init"/>
        </dgm:presLayoutVars>
      </dgm:prSet>
      <dgm:spPr/>
    </dgm:pt>
    <dgm:pt modelId="{3333E572-6F06-064D-B298-F51CD11838BE}" type="pres">
      <dgm:prSet presAssocID="{A7D17066-8979-DF4E-8B34-2C7A1DF2BE61}" presName="rootComposite" presStyleCnt="0"/>
      <dgm:spPr/>
    </dgm:pt>
    <dgm:pt modelId="{DF0CA2A2-0329-C541-A76E-9C6D6DE26E90}" type="pres">
      <dgm:prSet presAssocID="{A7D17066-8979-DF4E-8B34-2C7A1DF2BE61}" presName="rootText" presStyleLbl="node3" presStyleIdx="0" presStyleCnt="1" custScaleX="74449" custScaleY="63052">
        <dgm:presLayoutVars>
          <dgm:chPref val="3"/>
        </dgm:presLayoutVars>
      </dgm:prSet>
      <dgm:spPr/>
      <dgm:t>
        <a:bodyPr/>
        <a:lstStyle/>
        <a:p>
          <a:endParaRPr lang="en-US"/>
        </a:p>
      </dgm:t>
    </dgm:pt>
    <dgm:pt modelId="{281DEC9A-965C-4A48-8D85-9A981F8324EF}" type="pres">
      <dgm:prSet presAssocID="{A7D17066-8979-DF4E-8B34-2C7A1DF2BE61}" presName="rootConnector" presStyleLbl="node3" presStyleIdx="0" presStyleCnt="1"/>
      <dgm:spPr/>
      <dgm:t>
        <a:bodyPr/>
        <a:lstStyle/>
        <a:p>
          <a:endParaRPr lang="en-US"/>
        </a:p>
      </dgm:t>
    </dgm:pt>
    <dgm:pt modelId="{483C839A-9204-2A48-BA88-A9BAF0A82749}" type="pres">
      <dgm:prSet presAssocID="{A7D17066-8979-DF4E-8B34-2C7A1DF2BE61}" presName="hierChild4" presStyleCnt="0"/>
      <dgm:spPr/>
    </dgm:pt>
    <dgm:pt modelId="{2F34EE01-F334-D348-8F5E-9B92AEEF9D06}" type="pres">
      <dgm:prSet presAssocID="{A7D17066-8979-DF4E-8B34-2C7A1DF2BE61}" presName="hierChild5" presStyleCnt="0"/>
      <dgm:spPr/>
    </dgm:pt>
    <dgm:pt modelId="{091D9082-C942-7046-9514-DA4521BEDC30}" type="pres">
      <dgm:prSet presAssocID="{C49B8A0F-44E6-CA45-942B-A38C03D29F4D}" presName="hierChild5" presStyleCnt="0"/>
      <dgm:spPr/>
    </dgm:pt>
    <dgm:pt modelId="{B908929D-69E8-4145-B30F-422FABB75F6D}" type="pres">
      <dgm:prSet presAssocID="{F5A1C5BF-A705-BE48-9BAD-4782C72AC823}" presName="hierChild3" presStyleCnt="0"/>
      <dgm:spPr/>
    </dgm:pt>
  </dgm:ptLst>
  <dgm:cxnLst>
    <dgm:cxn modelId="{2892A36B-5688-1749-A667-5C616EF6234F}" type="presOf" srcId="{F5A1C5BF-A705-BE48-9BAD-4782C72AC823}" destId="{B5B11A9F-8FC4-584A-AEFE-0402F6EFBCD5}" srcOrd="0" destOrd="0" presId="urn:microsoft.com/office/officeart/2005/8/layout/orgChart1"/>
    <dgm:cxn modelId="{3C8F786C-7863-F545-AC16-EF8D43C78215}" type="presOf" srcId="{A7D17066-8979-DF4E-8B34-2C7A1DF2BE61}" destId="{DF0CA2A2-0329-C541-A76E-9C6D6DE26E90}" srcOrd="0" destOrd="0" presId="urn:microsoft.com/office/officeart/2005/8/layout/orgChart1"/>
    <dgm:cxn modelId="{95A17436-707A-DC40-8ACD-B4D74F3FE323}" srcId="{C49B8A0F-44E6-CA45-942B-A38C03D29F4D}" destId="{A7D17066-8979-DF4E-8B34-2C7A1DF2BE61}" srcOrd="0" destOrd="0" parTransId="{BF354C7D-9691-8041-B70A-636CA2B7C680}" sibTransId="{F00539BA-C4DB-CE4E-945C-F8A400B1564B}"/>
    <dgm:cxn modelId="{89CED463-D708-0E43-A4E8-0DE29DCEF02C}" srcId="{4B1A62CF-D5FF-CA47-A443-2349E81BBD9A}" destId="{F5A1C5BF-A705-BE48-9BAD-4782C72AC823}" srcOrd="0" destOrd="0" parTransId="{06763C08-87E6-1647-A6AB-17DE0658AF39}" sibTransId="{F35756A1-82A8-C644-95E8-04290F8520AE}"/>
    <dgm:cxn modelId="{09BEF670-0A22-4743-9DA2-57A91DF51B9B}" type="presOf" srcId="{C49B8A0F-44E6-CA45-942B-A38C03D29F4D}" destId="{7EE7B491-506C-9E4F-9010-8EBD5CC67098}" srcOrd="0" destOrd="0" presId="urn:microsoft.com/office/officeart/2005/8/layout/orgChart1"/>
    <dgm:cxn modelId="{95472A62-7D30-B84A-A1E3-599210156A12}" type="presOf" srcId="{4B1A62CF-D5FF-CA47-A443-2349E81BBD9A}" destId="{C7EFA870-4F98-D549-95B1-9E52E24FCE18}" srcOrd="0" destOrd="0" presId="urn:microsoft.com/office/officeart/2005/8/layout/orgChart1"/>
    <dgm:cxn modelId="{AA36B103-41CF-1543-937E-D444C7DEA33F}" type="presOf" srcId="{C49B8A0F-44E6-CA45-942B-A38C03D29F4D}" destId="{6035741D-46CA-494F-B6DE-D3E3BD88E94D}" srcOrd="1" destOrd="0" presId="urn:microsoft.com/office/officeart/2005/8/layout/orgChart1"/>
    <dgm:cxn modelId="{A66282B7-6B21-3348-AF71-4D7BC6766A91}" type="presOf" srcId="{A7D17066-8979-DF4E-8B34-2C7A1DF2BE61}" destId="{281DEC9A-965C-4A48-8D85-9A981F8324EF}" srcOrd="1" destOrd="0" presId="urn:microsoft.com/office/officeart/2005/8/layout/orgChart1"/>
    <dgm:cxn modelId="{E06B5F26-8492-5B43-9BBA-7F61B468F6A4}" type="presOf" srcId="{6A0ED659-260F-0240-ADAE-C05BDE7AD120}" destId="{4C43EFC0-142E-454D-9089-F581C2C918AD}" srcOrd="0" destOrd="0" presId="urn:microsoft.com/office/officeart/2005/8/layout/orgChart1"/>
    <dgm:cxn modelId="{56710D7B-6DD4-E448-91EB-6830C6F16EE0}" type="presOf" srcId="{BF354C7D-9691-8041-B70A-636CA2B7C680}" destId="{CA5C82CD-CC60-BD4B-8085-0E3E2B6A67B6}" srcOrd="0" destOrd="0" presId="urn:microsoft.com/office/officeart/2005/8/layout/orgChart1"/>
    <dgm:cxn modelId="{3AE7FBA2-CE1B-4348-AE8C-4777BEBDAAD9}" srcId="{F5A1C5BF-A705-BE48-9BAD-4782C72AC823}" destId="{C49B8A0F-44E6-CA45-942B-A38C03D29F4D}" srcOrd="0" destOrd="0" parTransId="{6A0ED659-260F-0240-ADAE-C05BDE7AD120}" sibTransId="{B52CC7C0-B9BC-D245-9E5D-D86FD46D456B}"/>
    <dgm:cxn modelId="{4886F2D7-1AB5-F94F-9BBA-8DB39B6219B9}" type="presOf" srcId="{F5A1C5BF-A705-BE48-9BAD-4782C72AC823}" destId="{B64FAA95-6BA1-0043-813D-8912F8E7B539}" srcOrd="1" destOrd="0" presId="urn:microsoft.com/office/officeart/2005/8/layout/orgChart1"/>
    <dgm:cxn modelId="{FA0E60ED-406E-B24A-8A34-C689EAF47B0D}" type="presParOf" srcId="{C7EFA870-4F98-D549-95B1-9E52E24FCE18}" destId="{F8F2B7E4-4DBC-C34D-BCE2-738EF9BD5182}" srcOrd="0" destOrd="0" presId="urn:microsoft.com/office/officeart/2005/8/layout/orgChart1"/>
    <dgm:cxn modelId="{5C3A6E2A-EF1B-3B47-BD45-D9F81BB06316}" type="presParOf" srcId="{F8F2B7E4-4DBC-C34D-BCE2-738EF9BD5182}" destId="{03D93EAE-9073-2E4E-8C95-F866CC8779E3}" srcOrd="0" destOrd="0" presId="urn:microsoft.com/office/officeart/2005/8/layout/orgChart1"/>
    <dgm:cxn modelId="{DA0601D8-FB4E-0245-8769-2A453AED0460}" type="presParOf" srcId="{03D93EAE-9073-2E4E-8C95-F866CC8779E3}" destId="{B5B11A9F-8FC4-584A-AEFE-0402F6EFBCD5}" srcOrd="0" destOrd="0" presId="urn:microsoft.com/office/officeart/2005/8/layout/orgChart1"/>
    <dgm:cxn modelId="{D1DD1AB6-B26D-9540-9180-B62C3F651C93}" type="presParOf" srcId="{03D93EAE-9073-2E4E-8C95-F866CC8779E3}" destId="{B64FAA95-6BA1-0043-813D-8912F8E7B539}" srcOrd="1" destOrd="0" presId="urn:microsoft.com/office/officeart/2005/8/layout/orgChart1"/>
    <dgm:cxn modelId="{23E4BB78-46C8-9A4E-93AA-71B9D4EB5072}" type="presParOf" srcId="{F8F2B7E4-4DBC-C34D-BCE2-738EF9BD5182}" destId="{A3E70851-D128-0C44-8653-16C1ED63329D}" srcOrd="1" destOrd="0" presId="urn:microsoft.com/office/officeart/2005/8/layout/orgChart1"/>
    <dgm:cxn modelId="{A2229ABF-0125-234F-912B-1BD1C5ADD42C}" type="presParOf" srcId="{A3E70851-D128-0C44-8653-16C1ED63329D}" destId="{4C43EFC0-142E-454D-9089-F581C2C918AD}" srcOrd="0" destOrd="0" presId="urn:microsoft.com/office/officeart/2005/8/layout/orgChart1"/>
    <dgm:cxn modelId="{C9C6327B-F8EF-CE46-840A-80C4E906967B}" type="presParOf" srcId="{A3E70851-D128-0C44-8653-16C1ED63329D}" destId="{359640A4-2B2B-1B41-B0EB-ECB34C0739B4}" srcOrd="1" destOrd="0" presId="urn:microsoft.com/office/officeart/2005/8/layout/orgChart1"/>
    <dgm:cxn modelId="{F640A91B-95B0-7545-9385-D1C311C93AB1}" type="presParOf" srcId="{359640A4-2B2B-1B41-B0EB-ECB34C0739B4}" destId="{B952790F-B81F-C74D-9C14-3BBCBC1AFA76}" srcOrd="0" destOrd="0" presId="urn:microsoft.com/office/officeart/2005/8/layout/orgChart1"/>
    <dgm:cxn modelId="{37452583-D651-C74C-A4F0-E5C1647122E0}" type="presParOf" srcId="{B952790F-B81F-C74D-9C14-3BBCBC1AFA76}" destId="{7EE7B491-506C-9E4F-9010-8EBD5CC67098}" srcOrd="0" destOrd="0" presId="urn:microsoft.com/office/officeart/2005/8/layout/orgChart1"/>
    <dgm:cxn modelId="{99A601CA-7530-A747-8CEE-D8938061B63B}" type="presParOf" srcId="{B952790F-B81F-C74D-9C14-3BBCBC1AFA76}" destId="{6035741D-46CA-494F-B6DE-D3E3BD88E94D}" srcOrd="1" destOrd="0" presId="urn:microsoft.com/office/officeart/2005/8/layout/orgChart1"/>
    <dgm:cxn modelId="{46545F38-DBAC-BB41-B451-B5C6DF507ADE}" type="presParOf" srcId="{359640A4-2B2B-1B41-B0EB-ECB34C0739B4}" destId="{937A7AC5-8E53-4A48-9D64-9F45C1190413}" srcOrd="1" destOrd="0" presId="urn:microsoft.com/office/officeart/2005/8/layout/orgChart1"/>
    <dgm:cxn modelId="{0DE7FF07-79C1-CB44-A3A3-03C196856805}" type="presParOf" srcId="{937A7AC5-8E53-4A48-9D64-9F45C1190413}" destId="{CA5C82CD-CC60-BD4B-8085-0E3E2B6A67B6}" srcOrd="0" destOrd="0" presId="urn:microsoft.com/office/officeart/2005/8/layout/orgChart1"/>
    <dgm:cxn modelId="{4C52A5F5-DAF6-5E44-AE5B-8EAF4EEE550E}" type="presParOf" srcId="{937A7AC5-8E53-4A48-9D64-9F45C1190413}" destId="{9E37F442-C385-414A-B2F4-239BA5086F3C}" srcOrd="1" destOrd="0" presId="urn:microsoft.com/office/officeart/2005/8/layout/orgChart1"/>
    <dgm:cxn modelId="{0EF83D1C-7207-8F40-B942-5AAD871B59EF}" type="presParOf" srcId="{9E37F442-C385-414A-B2F4-239BA5086F3C}" destId="{3333E572-6F06-064D-B298-F51CD11838BE}" srcOrd="0" destOrd="0" presId="urn:microsoft.com/office/officeart/2005/8/layout/orgChart1"/>
    <dgm:cxn modelId="{B9EB3A1A-3975-D946-978C-A54509888755}" type="presParOf" srcId="{3333E572-6F06-064D-B298-F51CD11838BE}" destId="{DF0CA2A2-0329-C541-A76E-9C6D6DE26E90}" srcOrd="0" destOrd="0" presId="urn:microsoft.com/office/officeart/2005/8/layout/orgChart1"/>
    <dgm:cxn modelId="{E41C1B9D-A5C3-C346-B912-29CBF71EC1BB}" type="presParOf" srcId="{3333E572-6F06-064D-B298-F51CD11838BE}" destId="{281DEC9A-965C-4A48-8D85-9A981F8324EF}" srcOrd="1" destOrd="0" presId="urn:microsoft.com/office/officeart/2005/8/layout/orgChart1"/>
    <dgm:cxn modelId="{6D3F6813-B246-3B45-A170-23DDD09FCB52}" type="presParOf" srcId="{9E37F442-C385-414A-B2F4-239BA5086F3C}" destId="{483C839A-9204-2A48-BA88-A9BAF0A82749}" srcOrd="1" destOrd="0" presId="urn:microsoft.com/office/officeart/2005/8/layout/orgChart1"/>
    <dgm:cxn modelId="{57E867C1-2F30-D04C-9085-D4A417ECC7EC}" type="presParOf" srcId="{9E37F442-C385-414A-B2F4-239BA5086F3C}" destId="{2F34EE01-F334-D348-8F5E-9B92AEEF9D06}" srcOrd="2" destOrd="0" presId="urn:microsoft.com/office/officeart/2005/8/layout/orgChart1"/>
    <dgm:cxn modelId="{3436531A-ABD8-3941-B9D8-AFB3B4B2CFDD}" type="presParOf" srcId="{359640A4-2B2B-1B41-B0EB-ECB34C0739B4}" destId="{091D9082-C942-7046-9514-DA4521BEDC30}" srcOrd="2" destOrd="0" presId="urn:microsoft.com/office/officeart/2005/8/layout/orgChart1"/>
    <dgm:cxn modelId="{C7292648-3013-7341-B4E1-70B461649DA8}" type="presParOf" srcId="{F8F2B7E4-4DBC-C34D-BCE2-738EF9BD5182}" destId="{B908929D-69E8-4145-B30F-422FABB75F6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842000" y="482036"/>
            <a:ext cx="370295"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9203" y="255365"/>
            <a:ext cx="936343" cy="278318"/>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35075" y="774700"/>
            <a:ext cx="4541838" cy="3405188"/>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88273" y="4425833"/>
            <a:ext cx="5124732" cy="419772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 I’m very happy to be here and talk about my favorite topic, hepatitis B.  I hope in the next 20 minutes to go over a few cases from my own patient panel to illustrate what I think are some of the more challenging aspects of HBV management in </a:t>
            </a:r>
            <a:r>
              <a:rPr lang="en-US" baseline="0" dirty="0" err="1" smtClean="0"/>
              <a:t>coinfected</a:t>
            </a:r>
            <a:r>
              <a:rPr lang="en-US" baseline="0" dirty="0" smtClean="0"/>
              <a:t> patients, and in the end, show you some of the limitations with our current armamentarium of therapy. Full disclosure – for obvious reasons: I will be assuming some general knowledge about HBV – so this is not an introductory talk so I welcome questions at end if you want me to review concepts.</a:t>
            </a:r>
            <a:endParaRPr lang="en-US" dirty="0"/>
          </a:p>
        </p:txBody>
      </p:sp>
    </p:spTree>
    <p:extLst>
      <p:ext uri="{BB962C8B-B14F-4D97-AF65-F5344CB8AC3E}">
        <p14:creationId xmlns:p14="http://schemas.microsoft.com/office/powerpoint/2010/main" val="275472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are</a:t>
            </a:r>
            <a:r>
              <a:rPr lang="en-US" baseline="0" dirty="0" smtClean="0"/>
              <a:t> the 6 antiviral agents with HBV activity, in contrast to IFN, the advantage of low toxicity. I have bolded the ones that also have activity </a:t>
            </a:r>
            <a:r>
              <a:rPr lang="en-US" baseline="0" dirty="0" err="1" smtClean="0"/>
              <a:t>vs</a:t>
            </a:r>
            <a:r>
              <a:rPr lang="en-US" baseline="0" dirty="0" smtClean="0"/>
              <a:t> HIV. </a:t>
            </a:r>
            <a:r>
              <a:rPr lang="en-US" dirty="0" smtClean="0"/>
              <a:t>Among these choices – the one with the highest potency</a:t>
            </a:r>
            <a:r>
              <a:rPr lang="en-US" baseline="0" dirty="0" smtClean="0"/>
              <a:t> &amp; greatest barrier to resistance, with dual activity </a:t>
            </a:r>
            <a:r>
              <a:rPr lang="en-US" baseline="0" dirty="0" err="1" smtClean="0"/>
              <a:t>vs</a:t>
            </a:r>
            <a:r>
              <a:rPr lang="en-US" baseline="0" dirty="0" smtClean="0"/>
              <a:t> both HIV and HBV is </a:t>
            </a:r>
            <a:r>
              <a:rPr lang="en-US" baseline="0" dirty="0" err="1" smtClean="0"/>
              <a:t>tenofovir</a:t>
            </a:r>
            <a:r>
              <a:rPr lang="en-US" baseline="0" dirty="0" smtClean="0"/>
              <a:t> and it remains the first choice agent.</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12</a:t>
            </a:fld>
            <a:endParaRPr lang="en-US"/>
          </a:p>
        </p:txBody>
      </p:sp>
    </p:spTree>
    <p:extLst>
      <p:ext uri="{BB962C8B-B14F-4D97-AF65-F5344CB8AC3E}">
        <p14:creationId xmlns:p14="http://schemas.microsoft.com/office/powerpoint/2010/main" val="1405850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reminder that the chemical difference between these two drugs is just a few molecules. This is the reason why we do not use these in combination. And a patient</a:t>
            </a:r>
            <a:r>
              <a:rPr lang="en-US" baseline="0" dirty="0" smtClean="0"/>
              <a:t> who has renal toxicity with TDF will most likely experience the same with ADF.</a:t>
            </a:r>
            <a:endParaRPr lang="en-US" dirty="0"/>
          </a:p>
        </p:txBody>
      </p:sp>
    </p:spTree>
    <p:extLst>
      <p:ext uri="{BB962C8B-B14F-4D97-AF65-F5344CB8AC3E}">
        <p14:creationId xmlns:p14="http://schemas.microsoft.com/office/powerpoint/2010/main" val="320305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is a graphical illustration of where these different drugs fall in the spectrum of antiviral potency and barrier to resistance. </a:t>
            </a:r>
            <a:r>
              <a:rPr lang="en-US" baseline="0" dirty="0" err="1" smtClean="0"/>
              <a:t>Telbivudine</a:t>
            </a:r>
            <a:r>
              <a:rPr lang="en-US" baseline="0" dirty="0" smtClean="0"/>
              <a:t> incidentally is not a great choice for the same reasons that LAM is not a great choice – threshold for resistance is quite low. So ultimately you want to choose something in this corner.</a:t>
            </a:r>
            <a:endParaRPr lang="en-US" dirty="0" smtClean="0"/>
          </a:p>
          <a:p>
            <a:endParaRPr lang="en-US" dirty="0"/>
          </a:p>
        </p:txBody>
      </p:sp>
    </p:spTree>
    <p:extLst>
      <p:ext uri="{BB962C8B-B14F-4D97-AF65-F5344CB8AC3E}">
        <p14:creationId xmlns:p14="http://schemas.microsoft.com/office/powerpoint/2010/main" val="67538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 ETV and TBV</a:t>
            </a:r>
            <a:r>
              <a:rPr lang="en-US" baseline="0" dirty="0" smtClean="0"/>
              <a:t> all share the same resistance pathway…</a:t>
            </a:r>
          </a:p>
          <a:p>
            <a:endParaRPr lang="en-US" baseline="0" dirty="0" smtClean="0"/>
          </a:p>
          <a:p>
            <a:r>
              <a:rPr lang="en-US" baseline="0" dirty="0" smtClean="0"/>
              <a:t>LAM resistant patients, we use a higher dose of ETV</a:t>
            </a:r>
            <a:endParaRPr lang="en-US" dirty="0"/>
          </a:p>
        </p:txBody>
      </p:sp>
    </p:spTree>
    <p:extLst>
      <p:ext uri="{BB962C8B-B14F-4D97-AF65-F5344CB8AC3E}">
        <p14:creationId xmlns:p14="http://schemas.microsoft.com/office/powerpoint/2010/main" val="368406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595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however starting to see</a:t>
            </a:r>
            <a:r>
              <a:rPr lang="en-US" baseline="0" dirty="0" smtClean="0"/>
              <a:t> more of the </a:t>
            </a:r>
            <a:r>
              <a:rPr lang="en-US" baseline="0" dirty="0" err="1" smtClean="0"/>
              <a:t>longterm</a:t>
            </a:r>
            <a:r>
              <a:rPr lang="en-US" baseline="0" dirty="0" smtClean="0"/>
              <a:t> benefits of sustained HBV suppression on antiviral therapy. In this study published in the Lancet a few </a:t>
            </a:r>
            <a:r>
              <a:rPr lang="en-US" baseline="0" dirty="0" err="1" smtClean="0"/>
              <a:t>yrs</a:t>
            </a:r>
            <a:r>
              <a:rPr lang="en-US" baseline="0" dirty="0" smtClean="0"/>
              <a:t> ago, 87% nearly 350 HBV infected </a:t>
            </a:r>
            <a:r>
              <a:rPr lang="en-US" baseline="0" dirty="0" err="1" smtClean="0"/>
              <a:t>pts</a:t>
            </a:r>
            <a:r>
              <a:rPr lang="en-US" baseline="0" dirty="0" smtClean="0"/>
              <a:t> who were treated with </a:t>
            </a:r>
            <a:r>
              <a:rPr lang="en-US" baseline="0" dirty="0" err="1" smtClean="0"/>
              <a:t>tenofovir</a:t>
            </a:r>
            <a:r>
              <a:rPr lang="en-US" baseline="0" dirty="0" smtClean="0"/>
              <a:t> showed histologic improvement on liver biopsy and 51% had regression of their fibrosis by year 5 of treatment.</a:t>
            </a:r>
          </a:p>
          <a:p>
            <a:endParaRPr lang="en-US" baseline="0" dirty="0" smtClean="0"/>
          </a:p>
          <a:p>
            <a:r>
              <a:rPr lang="en-US" baseline="0" dirty="0" err="1" smtClean="0"/>
              <a:t>Ishak</a:t>
            </a:r>
            <a:r>
              <a:rPr lang="en-US" baseline="0" dirty="0" smtClean="0"/>
              <a:t> fibrosis score of 4-6 represent varying stages of cirrhosis, early to late.</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18</a:t>
            </a:fld>
            <a:endParaRPr lang="en-US"/>
          </a:p>
        </p:txBody>
      </p:sp>
    </p:spTree>
    <p:extLst>
      <p:ext uri="{BB962C8B-B14F-4D97-AF65-F5344CB8AC3E}">
        <p14:creationId xmlns:p14="http://schemas.microsoft.com/office/powerpoint/2010/main" val="4162724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Quintuple</a:t>
            </a:r>
            <a:r>
              <a:rPr lang="en-US" baseline="0" dirty="0" smtClean="0"/>
              <a:t> regimen – CNS penetrating combination and INSTI for rapid viral control. But was on 2-active agents for HBV through this time.</a:t>
            </a:r>
            <a:endParaRPr lang="en-US" dirty="0"/>
          </a:p>
        </p:txBody>
      </p:sp>
    </p:spTree>
    <p:extLst>
      <p:ext uri="{BB962C8B-B14F-4D97-AF65-F5344CB8AC3E}">
        <p14:creationId xmlns:p14="http://schemas.microsoft.com/office/powerpoint/2010/main" val="57387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HBV resistance assay sent late </a:t>
            </a:r>
            <a:r>
              <a:rPr lang="en-US" baseline="0" dirty="0" smtClean="0"/>
              <a:t>2010 </a:t>
            </a:r>
            <a:r>
              <a:rPr lang="en-US" baseline="0" dirty="0" smtClean="0">
                <a:sym typeface="Wingdings"/>
              </a:rPr>
              <a:t> LAM mutations</a:t>
            </a:r>
            <a:endParaRPr lang="en-US" baseline="0" dirty="0" smtClean="0"/>
          </a:p>
          <a:p>
            <a:r>
              <a:rPr lang="en-US" baseline="0" dirty="0" err="1" smtClean="0"/>
              <a:t>Entecavir</a:t>
            </a:r>
            <a:r>
              <a:rPr lang="en-US" baseline="0" dirty="0" smtClean="0"/>
              <a:t> added Dec 2010</a:t>
            </a:r>
          </a:p>
          <a:p>
            <a:r>
              <a:rPr lang="en-US" baseline="0" dirty="0" smtClean="0"/>
              <a:t>And one might infer causality and say in all likelihood that was responsible for viral decline which certainly looks that way BUT another thing that was occurring in the background</a:t>
            </a:r>
          </a:p>
        </p:txBody>
      </p:sp>
    </p:spTree>
    <p:extLst>
      <p:ext uri="{BB962C8B-B14F-4D97-AF65-F5344CB8AC3E}">
        <p14:creationId xmlns:p14="http://schemas.microsoft.com/office/powerpoint/2010/main" val="274882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bring up this patient</a:t>
            </a:r>
            <a:r>
              <a:rPr lang="en-US" baseline="0" dirty="0" smtClean="0"/>
              <a:t> to illustrate a few points:</a:t>
            </a:r>
          </a:p>
          <a:p>
            <a:pPr marL="228600" indent="-228600">
              <a:buAutoNum type="arabicParenBoth"/>
            </a:pPr>
            <a:r>
              <a:rPr lang="en-US" baseline="0" dirty="0" smtClean="0"/>
              <a:t>It can take a very long time before we see HBV suppression. We’re quite impatient and used to HIV viral kinetics</a:t>
            </a:r>
          </a:p>
          <a:p>
            <a:pPr marL="228600" indent="-228600">
              <a:buAutoNum type="arabicParenBoth"/>
            </a:pPr>
            <a:r>
              <a:rPr lang="en-US" baseline="0" dirty="0" smtClean="0"/>
              <a:t>You need an immune response to help clear the HBV – the antivirals play a role but it may not do all the heavy lifting.</a:t>
            </a:r>
            <a:endParaRPr lang="en-US" dirty="0"/>
          </a:p>
        </p:txBody>
      </p:sp>
    </p:spTree>
    <p:extLst>
      <p:ext uri="{BB962C8B-B14F-4D97-AF65-F5344CB8AC3E}">
        <p14:creationId xmlns:p14="http://schemas.microsoft.com/office/powerpoint/2010/main" val="291064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confirmed this in a study that I</a:t>
            </a:r>
            <a:r>
              <a:rPr lang="en-US" baseline="0" dirty="0" smtClean="0"/>
              <a:t> did within the CNICS cohort – network of Center for AIDS research centers – 8 academic sites of HIV care. Our goal was to examine HBV suppression on </a:t>
            </a:r>
            <a:r>
              <a:rPr lang="en-US" baseline="0" dirty="0" err="1" smtClean="0"/>
              <a:t>tenofovir</a:t>
            </a:r>
            <a:r>
              <a:rPr lang="en-US" baseline="0" dirty="0" smtClean="0"/>
              <a:t>, and examine risk factors for delayed viral suppression.</a:t>
            </a:r>
            <a:endParaRPr lang="en-US" dirty="0"/>
          </a:p>
        </p:txBody>
      </p:sp>
    </p:spTree>
    <p:extLst>
      <p:ext uri="{BB962C8B-B14F-4D97-AF65-F5344CB8AC3E}">
        <p14:creationId xmlns:p14="http://schemas.microsoft.com/office/powerpoint/2010/main" val="27566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7460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lower nadir CD4 count was also associated with delayed HBV suppression.  Both findings underscore the influence of treatment experience and immune status on HBV clearance.</a:t>
            </a:r>
            <a:endParaRPr lang="en-US"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23</a:t>
            </a:fld>
            <a:endParaRPr lang="en-US"/>
          </a:p>
        </p:txBody>
      </p:sp>
    </p:spTree>
    <p:extLst>
      <p:ext uri="{BB962C8B-B14F-4D97-AF65-F5344CB8AC3E}">
        <p14:creationId xmlns:p14="http://schemas.microsoft.com/office/powerpoint/2010/main" val="3317461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whom were </a:t>
            </a:r>
            <a:r>
              <a:rPr lang="en-US" baseline="0" dirty="0" err="1" smtClean="0"/>
              <a:t>eAg</a:t>
            </a:r>
            <a:r>
              <a:rPr lang="en-US" baseline="0" dirty="0" smtClean="0"/>
              <a:t> positive, we found that 3TC-exposed patients were less likely to suppress their HBV promptly on </a:t>
            </a:r>
            <a:r>
              <a:rPr lang="en-US" baseline="0" dirty="0" err="1" smtClean="0"/>
              <a:t>tenofovir</a:t>
            </a:r>
            <a:r>
              <a:rPr lang="en-US" baseline="0" dirty="0" smtClean="0"/>
              <a:t> – their median time to HBV suppression was 50 months compared to 17 months in 3TC-naïve patients.</a:t>
            </a:r>
          </a:p>
          <a:p>
            <a:endParaRPr lang="en-US" baseline="0" dirty="0" smtClean="0"/>
          </a:p>
          <a:p>
            <a:r>
              <a:rPr lang="en-US" baseline="0" dirty="0" smtClean="0"/>
              <a:t>Why would this be? I am not sure:  3TC does not share the same resistance pathway as TDF, but it can promote compensatory mutations which can result in more “fit” viral phenotype. Does this reflect the fact that 3TC experienced patients were effectively on TDF </a:t>
            </a:r>
            <a:r>
              <a:rPr lang="en-US" baseline="0" dirty="0" err="1" smtClean="0"/>
              <a:t>monotherapy</a:t>
            </a:r>
            <a:r>
              <a:rPr lang="en-US" baseline="0" dirty="0" smtClean="0"/>
              <a:t>, and that patients </a:t>
            </a:r>
            <a:r>
              <a:rPr lang="en-US" baseline="0" dirty="0" err="1" smtClean="0"/>
              <a:t>esp</a:t>
            </a:r>
            <a:r>
              <a:rPr lang="en-US" baseline="0" dirty="0" smtClean="0"/>
              <a:t> those with higher VL may benefit from dual therapy.</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24</a:t>
            </a:fld>
            <a:endParaRPr lang="en-US"/>
          </a:p>
        </p:txBody>
      </p:sp>
    </p:spTree>
    <p:extLst>
      <p:ext uri="{BB962C8B-B14F-4D97-AF65-F5344CB8AC3E}">
        <p14:creationId xmlns:p14="http://schemas.microsoft.com/office/powerpoint/2010/main" val="1051706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therapy</a:t>
            </a:r>
            <a:r>
              <a:rPr lang="en-US" baseline="0" dirty="0" smtClean="0"/>
              <a:t> is controversial.  General consensus is that it’s probably not worth it.</a:t>
            </a:r>
            <a:endParaRPr lang="en-US" dirty="0"/>
          </a:p>
        </p:txBody>
      </p:sp>
    </p:spTree>
    <p:extLst>
      <p:ext uri="{BB962C8B-B14F-4D97-AF65-F5344CB8AC3E}">
        <p14:creationId xmlns:p14="http://schemas.microsoft.com/office/powerpoint/2010/main" val="2134648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1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questions:  (1) So</a:t>
            </a:r>
            <a:r>
              <a:rPr lang="en-US" baseline="0" dirty="0" smtClean="0"/>
              <a:t> why am I making a big deal about this persistent HBV </a:t>
            </a:r>
            <a:r>
              <a:rPr lang="en-US" baseline="0" dirty="0" err="1" smtClean="0"/>
              <a:t>viremia</a:t>
            </a:r>
            <a:r>
              <a:rPr lang="en-US" baseline="0" dirty="0" smtClean="0"/>
              <a:t>? (2) Does this scenario seem unusual or unexpected?</a:t>
            </a:r>
            <a:endParaRPr lang="en-US" dirty="0"/>
          </a:p>
        </p:txBody>
      </p:sp>
    </p:spTree>
    <p:extLst>
      <p:ext uri="{BB962C8B-B14F-4D97-AF65-F5344CB8AC3E}">
        <p14:creationId xmlns:p14="http://schemas.microsoft.com/office/powerpoint/2010/main" val="176777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questions:  (1) So</a:t>
            </a:r>
            <a:r>
              <a:rPr lang="en-US" baseline="0" dirty="0" smtClean="0"/>
              <a:t> why am I making a big deal about this persistent HBV </a:t>
            </a:r>
            <a:r>
              <a:rPr lang="en-US" baseline="0" dirty="0" err="1" smtClean="0"/>
              <a:t>viremia</a:t>
            </a:r>
            <a:r>
              <a:rPr lang="en-US" baseline="0" dirty="0" smtClean="0"/>
              <a:t>? (2) Does this scenario seem unusual or unexpected?</a:t>
            </a:r>
            <a:endParaRPr lang="en-US" dirty="0"/>
          </a:p>
        </p:txBody>
      </p:sp>
    </p:spTree>
    <p:extLst>
      <p:ext uri="{BB962C8B-B14F-4D97-AF65-F5344CB8AC3E}">
        <p14:creationId xmlns:p14="http://schemas.microsoft.com/office/powerpoint/2010/main" val="1767770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smtClean="0"/>
              <a:t>HBV </a:t>
            </a:r>
            <a:r>
              <a:rPr lang="en-US" dirty="0" err="1" smtClean="0"/>
              <a:t>viremia</a:t>
            </a:r>
            <a:r>
              <a:rPr lang="en-US" dirty="0" smtClean="0"/>
              <a:t> can have significant consequences…</a:t>
            </a:r>
            <a:endParaRPr lang="en-US" baseline="0" dirty="0" smtClean="0"/>
          </a:p>
          <a:p>
            <a:pPr marL="171450" indent="-171450">
              <a:buFont typeface="Wingdings" charset="2"/>
              <a:buChar char="Ø"/>
            </a:pPr>
            <a:r>
              <a:rPr lang="en-US" baseline="0" dirty="0" smtClean="0"/>
              <a:t>Two major studies with </a:t>
            </a:r>
            <a:r>
              <a:rPr lang="en-US" baseline="0" dirty="0" err="1" smtClean="0"/>
              <a:t>longterm</a:t>
            </a:r>
            <a:r>
              <a:rPr lang="en-US" baseline="0" dirty="0" smtClean="0"/>
              <a:t> follow-up of HBV </a:t>
            </a:r>
            <a:r>
              <a:rPr lang="en-US" baseline="0" dirty="0" err="1" smtClean="0"/>
              <a:t>monoinfected</a:t>
            </a:r>
            <a:r>
              <a:rPr lang="en-US" baseline="0" dirty="0" smtClean="0"/>
              <a:t> patients highlighted the role of HBV viral replication in disease progression.</a:t>
            </a:r>
            <a:endParaRPr lang="en-US" dirty="0" smtClean="0"/>
          </a:p>
          <a:p>
            <a:pPr marL="171450" indent="-171450">
              <a:buFont typeface="Wingdings" charset="2"/>
              <a:buChar char="Ø"/>
            </a:pPr>
            <a:r>
              <a:rPr lang="en-US" dirty="0" smtClean="0"/>
              <a:t>You can see here that</a:t>
            </a:r>
            <a:r>
              <a:rPr lang="en-US" baseline="0" dirty="0" smtClean="0"/>
              <a:t> the baseline HBV viral burden had a dose-dependent relationship with likelihood of developing HCC and cirrhosis, i</a:t>
            </a:r>
            <a:r>
              <a:rPr lang="en-US" dirty="0" smtClean="0"/>
              <a:t>ndependent of </a:t>
            </a:r>
            <a:r>
              <a:rPr lang="en-US" dirty="0" err="1" smtClean="0"/>
              <a:t>HBeAg</a:t>
            </a:r>
            <a:r>
              <a:rPr lang="en-US" dirty="0" smtClean="0"/>
              <a:t> status or ALT level.</a:t>
            </a:r>
          </a:p>
          <a:p>
            <a:pPr marL="0" indent="0">
              <a:buFont typeface="Wingdings" charset="2"/>
              <a:buNone/>
            </a:pPr>
            <a:endParaRPr lang="en-US" dirty="0" smtClean="0"/>
          </a:p>
          <a:p>
            <a:pPr marL="171450" indent="-171450">
              <a:buFont typeface="Wingdings" charset="2"/>
              <a:buChar char="Ø"/>
            </a:pPr>
            <a:r>
              <a:rPr lang="en-US" dirty="0" smtClean="0"/>
              <a:t>These</a:t>
            </a:r>
            <a:r>
              <a:rPr lang="en-US" baseline="0" dirty="0" smtClean="0"/>
              <a:t> findings have been the main impetus for more “proactive” HBV treatment &amp; HBV suppression in our effort to reverse this natural history.</a:t>
            </a:r>
            <a:endParaRPr lang="en-US" dirty="0" smtClean="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6</a:t>
            </a:fld>
            <a:endParaRPr lang="en-US"/>
          </a:p>
        </p:txBody>
      </p:sp>
    </p:spTree>
    <p:extLst>
      <p:ext uri="{BB962C8B-B14F-4D97-AF65-F5344CB8AC3E}">
        <p14:creationId xmlns:p14="http://schemas.microsoft.com/office/powerpoint/2010/main" val="285307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questions:  (1) So</a:t>
            </a:r>
            <a:r>
              <a:rPr lang="en-US" baseline="0" dirty="0" smtClean="0"/>
              <a:t> why am I making a big deal about this persistent HBV </a:t>
            </a:r>
            <a:r>
              <a:rPr lang="en-US" baseline="0" dirty="0" err="1" smtClean="0"/>
              <a:t>viremia</a:t>
            </a:r>
            <a:r>
              <a:rPr lang="en-US" baseline="0" dirty="0" smtClean="0"/>
              <a:t>? (2) Does this scenario seem unusual or unexpected?</a:t>
            </a:r>
            <a:endParaRPr lang="en-US" dirty="0"/>
          </a:p>
        </p:txBody>
      </p:sp>
    </p:spTree>
    <p:extLst>
      <p:ext uri="{BB962C8B-B14F-4D97-AF65-F5344CB8AC3E}">
        <p14:creationId xmlns:p14="http://schemas.microsoft.com/office/powerpoint/2010/main" val="176777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persistent </a:t>
            </a:r>
            <a:r>
              <a:rPr lang="en-US" baseline="0" dirty="0" err="1" smtClean="0"/>
              <a:t>viremia</a:t>
            </a:r>
            <a:r>
              <a:rPr lang="en-US" baseline="0" dirty="0" smtClean="0"/>
              <a:t> for years on ADF + 3TC at all unexpected?  Answer is no.</a:t>
            </a:r>
          </a:p>
          <a:p>
            <a:r>
              <a:rPr lang="en-US" baseline="0" dirty="0" smtClean="0"/>
              <a:t>As you can see in this chart, the probability of HBV suppression after a year is noticeably less likely in </a:t>
            </a:r>
            <a:r>
              <a:rPr lang="en-US" baseline="0" dirty="0" err="1" smtClean="0"/>
              <a:t>eAg</a:t>
            </a:r>
            <a:r>
              <a:rPr lang="en-US" baseline="0" dirty="0" smtClean="0"/>
              <a:t> positive patients with </a:t>
            </a:r>
            <a:r>
              <a:rPr lang="en-US" baseline="0" dirty="0" err="1" smtClean="0"/>
              <a:t>adefovir</a:t>
            </a:r>
            <a:r>
              <a:rPr lang="en-US" baseline="0" dirty="0" smtClean="0"/>
              <a:t>. But what about the lamivudine? Why would one continue to be </a:t>
            </a:r>
            <a:r>
              <a:rPr lang="en-US" baseline="0" dirty="0" err="1" smtClean="0"/>
              <a:t>viremic</a:t>
            </a:r>
            <a:r>
              <a:rPr lang="en-US" baseline="0" dirty="0" smtClean="0"/>
              <a:t> on this?</a:t>
            </a:r>
            <a:endParaRPr lang="en-US" dirty="0"/>
          </a:p>
        </p:txBody>
      </p:sp>
    </p:spTree>
    <p:extLst>
      <p:ext uri="{BB962C8B-B14F-4D97-AF65-F5344CB8AC3E}">
        <p14:creationId xmlns:p14="http://schemas.microsoft.com/office/powerpoint/2010/main" val="536047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here that</a:t>
            </a:r>
            <a:r>
              <a:rPr lang="en-US" baseline="0" dirty="0" smtClean="0"/>
              <a:t> the probability of </a:t>
            </a:r>
            <a:r>
              <a:rPr lang="en-US" baseline="0" dirty="0" err="1" smtClean="0"/>
              <a:t>virologic</a:t>
            </a:r>
            <a:r>
              <a:rPr lang="en-US" baseline="0" dirty="0" smtClean="0"/>
              <a:t> failure is markedly high with each year that you are on lamivudine. This is data from </a:t>
            </a:r>
            <a:r>
              <a:rPr lang="en-US" baseline="0" dirty="0" err="1" smtClean="0"/>
              <a:t>monoinfected</a:t>
            </a:r>
            <a:r>
              <a:rPr lang="en-US" baseline="0" dirty="0" smtClean="0"/>
              <a:t> patients but the rates are comparable if not slightly greater in HBV-HIV </a:t>
            </a:r>
            <a:r>
              <a:rPr lang="en-US" baseline="0" dirty="0" err="1" smtClean="0"/>
              <a:t>coinfected</a:t>
            </a:r>
            <a:r>
              <a:rPr lang="en-US" baseline="0" dirty="0" smtClean="0"/>
              <a:t> patients. LAM resistance is almost a given when you have a patient with ongoing </a:t>
            </a:r>
            <a:r>
              <a:rPr lang="en-US" baseline="0" dirty="0" err="1" smtClean="0"/>
              <a:t>viremia</a:t>
            </a:r>
            <a:r>
              <a:rPr lang="en-US" baseline="0" dirty="0" smtClean="0"/>
              <a:t> after years on 3TC.  And </a:t>
            </a:r>
            <a:r>
              <a:rPr lang="en-US" baseline="0" dirty="0" err="1" smtClean="0"/>
              <a:t>coinfected</a:t>
            </a:r>
            <a:r>
              <a:rPr lang="en-US" baseline="0" dirty="0" smtClean="0"/>
              <a:t> patients like my patient who are extensively treatment experienced and has seen what is effectively LAM </a:t>
            </a:r>
            <a:r>
              <a:rPr lang="en-US" baseline="0" dirty="0" err="1" smtClean="0"/>
              <a:t>monotherapy</a:t>
            </a:r>
            <a:r>
              <a:rPr lang="en-US" baseline="0" dirty="0" smtClean="0"/>
              <a:t> for HBV for years are particularly vulnerable to this.</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52C8C327-3CD6-7E4D-9346-88F9ED67774A}" type="slidenum">
              <a:rPr lang="en-US" smtClean="0"/>
              <a:t>9</a:t>
            </a:fld>
            <a:endParaRPr lang="en-US"/>
          </a:p>
        </p:txBody>
      </p:sp>
    </p:spTree>
    <p:extLst>
      <p:ext uri="{BB962C8B-B14F-4D97-AF65-F5344CB8AC3E}">
        <p14:creationId xmlns:p14="http://schemas.microsoft.com/office/powerpoint/2010/main" val="140585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patient is showing signs of TDF nephrotoxicity and renal tubular injury.</a:t>
            </a:r>
            <a:endParaRPr lang="en-US" dirty="0"/>
          </a:p>
        </p:txBody>
      </p:sp>
    </p:spTree>
    <p:extLst>
      <p:ext uri="{BB962C8B-B14F-4D97-AF65-F5344CB8AC3E}">
        <p14:creationId xmlns:p14="http://schemas.microsoft.com/office/powerpoint/2010/main" val="208606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
    <p:spTree>
      <p:nvGrpSpPr>
        <p:cNvPr id="1" name=""/>
        <p:cNvGrpSpPr/>
        <p:nvPr/>
      </p:nvGrpSpPr>
      <p:grpSpPr>
        <a:xfrm>
          <a:off x="0" y="0"/>
          <a:ext cx="0" cy="0"/>
          <a:chOff x="0" y="0"/>
          <a:chExt cx="0" cy="0"/>
        </a:xfrm>
      </p:grpSpPr>
      <p:pic>
        <p:nvPicPr>
          <p:cNvPr id="7" name="Picture 6" descr="alaska.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5594" y="485032"/>
            <a:ext cx="940406" cy="1679048"/>
          </a:xfrm>
          <a:prstGeom prst="rect">
            <a:avLst/>
          </a:prstGeom>
        </p:spPr>
      </p:pic>
      <p:pic>
        <p:nvPicPr>
          <p:cNvPr id="8" name="Picture 7" descr="washingt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000" y="622110"/>
            <a:ext cx="958450" cy="1362898"/>
          </a:xfrm>
          <a:prstGeom prst="rect">
            <a:avLst/>
          </a:prstGeom>
        </p:spPr>
      </p:pic>
      <p:pic>
        <p:nvPicPr>
          <p:cNvPr id="9" name="Picture 8" descr="idah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5238" y="401862"/>
            <a:ext cx="523628" cy="1731739"/>
          </a:xfrm>
          <a:prstGeom prst="rect">
            <a:avLst/>
          </a:prstGeom>
        </p:spPr>
      </p:pic>
      <p:pic>
        <p:nvPicPr>
          <p:cNvPr id="10" name="Picture 9" descr="monta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8106" y="687627"/>
            <a:ext cx="1045167" cy="1299669"/>
          </a:xfrm>
          <a:prstGeom prst="rect">
            <a:avLst/>
          </a:prstGeom>
        </p:spPr>
      </p:pic>
      <p:pic>
        <p:nvPicPr>
          <p:cNvPr id="11" name="Picture 10" descr="oregon.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12512" y="568261"/>
            <a:ext cx="907251" cy="1527999"/>
          </a:xfrm>
          <a:prstGeom prst="rect">
            <a:avLst/>
          </a:prstGeom>
        </p:spPr>
      </p:pic>
      <p:pic>
        <p:nvPicPr>
          <p:cNvPr id="12" name="Picture 11" descr="background.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invGray">
          <a:xfrm>
            <a:off x="-1" y="1905000"/>
            <a:ext cx="9162289" cy="3893972"/>
          </a:xfrm>
          <a:prstGeom prst="rect">
            <a:avLst/>
          </a:prstGeom>
          <a:noFill/>
          <a:ln>
            <a:noFill/>
          </a:ln>
          <a:effectLst/>
        </p:spPr>
      </p:pic>
      <p:sp>
        <p:nvSpPr>
          <p:cNvPr id="14" name="Rectangle 13"/>
          <p:cNvSpPr/>
          <p:nvPr/>
        </p:nvSpPr>
        <p:spPr>
          <a:xfrm>
            <a:off x="479299" y="2209802"/>
            <a:ext cx="8311895" cy="461665"/>
          </a:xfrm>
          <a:prstGeom prst="rect">
            <a:avLst/>
          </a:prstGeom>
        </p:spPr>
        <p:txBody>
          <a:bodyPr wrap="square">
            <a:spAutoFit/>
          </a:bodyPr>
          <a:lstStyle/>
          <a:p>
            <a:pPr defTabSz="457200">
              <a:spcAft>
                <a:spcPts val="300"/>
              </a:spcAft>
            </a:pPr>
            <a:r>
              <a:rPr lang="en-US" sz="2400" cap="small" dirty="0" smtClean="0">
                <a:solidFill>
                  <a:srgbClr val="81AE28"/>
                </a:solidFill>
                <a:latin typeface="Arial" pitchFamily="-108" charset="0"/>
                <a:ea typeface="ＭＳ Ｐゴシック" pitchFamily="-108" charset="-128"/>
                <a:cs typeface="ＭＳ Ｐゴシック" pitchFamily="-108" charset="-128"/>
              </a:rPr>
              <a:t>Northwest AIDS Education and Training Center</a:t>
            </a:r>
          </a:p>
        </p:txBody>
      </p:sp>
      <p:sp>
        <p:nvSpPr>
          <p:cNvPr id="2" name="Title 1"/>
          <p:cNvSpPr>
            <a:spLocks noGrp="1"/>
          </p:cNvSpPr>
          <p:nvPr>
            <p:ph type="ctrTitle" hasCustomPrompt="1"/>
          </p:nvPr>
        </p:nvSpPr>
        <p:spPr>
          <a:xfrm>
            <a:off x="477012" y="2686050"/>
            <a:ext cx="8314182" cy="1028700"/>
          </a:xfrm>
          <a:prstGeom prst="rect">
            <a:avLst/>
          </a:prstGeom>
        </p:spPr>
        <p:txBody>
          <a:bodyPr anchor="ctr" anchorCtr="0">
            <a:normAutofit/>
          </a:bodyPr>
          <a:lstStyle>
            <a:lvl1pPr algn="l">
              <a:defRPr sz="3200">
                <a:solidFill>
                  <a:schemeClr val="bg1"/>
                </a:solidFill>
              </a:defRPr>
            </a:lvl1pPr>
          </a:lstStyle>
          <a:p>
            <a:r>
              <a:rPr lang="en-US" dirty="0" smtClean="0"/>
              <a:t>Add title</a:t>
            </a:r>
            <a:endParaRPr lang="en-US" dirty="0"/>
          </a:p>
        </p:txBody>
      </p:sp>
      <p:sp>
        <p:nvSpPr>
          <p:cNvPr id="3" name="Subtitle 2"/>
          <p:cNvSpPr>
            <a:spLocks noGrp="1"/>
          </p:cNvSpPr>
          <p:nvPr>
            <p:ph type="subTitle" idx="1" hasCustomPrompt="1"/>
          </p:nvPr>
        </p:nvSpPr>
        <p:spPr>
          <a:xfrm>
            <a:off x="476251" y="3695700"/>
            <a:ext cx="8314943" cy="1333500"/>
          </a:xfrm>
          <a:prstGeom prst="rect">
            <a:avLst/>
          </a:prstGeo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subtitle</a:t>
            </a:r>
            <a:endParaRPr lang="en-US" dirty="0"/>
          </a:p>
        </p:txBody>
      </p:sp>
      <p:sp>
        <p:nvSpPr>
          <p:cNvPr id="19" name="Text Placeholder 18"/>
          <p:cNvSpPr>
            <a:spLocks noGrp="1"/>
          </p:cNvSpPr>
          <p:nvPr>
            <p:ph type="body" sz="quarter" idx="10"/>
          </p:nvPr>
        </p:nvSpPr>
        <p:spPr>
          <a:xfrm>
            <a:off x="476250" y="5071534"/>
            <a:ext cx="8314944" cy="728470"/>
          </a:xfrm>
          <a:prstGeom prst="rect">
            <a:avLst/>
          </a:prstGeom>
        </p:spPr>
        <p:txBody>
          <a:bodyPr vert="horz"/>
          <a:lstStyle>
            <a:lvl1pPr marL="0" indent="0">
              <a:spcBef>
                <a:spcPts val="0"/>
              </a:spcBef>
              <a:buNone/>
              <a:defRPr sz="1400" baseline="0">
                <a:solidFill>
                  <a:srgbClr val="6FC5FF"/>
                </a:solidFill>
                <a:latin typeface="Arial"/>
              </a:defRPr>
            </a:lvl1pPr>
          </a:lstStyle>
          <a:p>
            <a:pPr lvl="0"/>
            <a:endParaRPr lang="en-US" dirty="0" smtClean="0"/>
          </a:p>
        </p:txBody>
      </p:sp>
      <p:sp>
        <p:nvSpPr>
          <p:cNvPr id="13" name="TextBox 12"/>
          <p:cNvSpPr txBox="1"/>
          <p:nvPr userDrawn="1"/>
        </p:nvSpPr>
        <p:spPr>
          <a:xfrm>
            <a:off x="381000" y="6096000"/>
            <a:ext cx="7010400" cy="400110"/>
          </a:xfrm>
          <a:prstGeom prst="rect">
            <a:avLst/>
          </a:prstGeom>
          <a:noFill/>
          <a:ln>
            <a:noFill/>
          </a:ln>
        </p:spPr>
        <p:txBody>
          <a:bodyPr wrap="square" rtlCol="0">
            <a:spAutoFit/>
          </a:bodyPr>
          <a:lstStyle/>
          <a:p>
            <a:r>
              <a:rPr lang="en-US" sz="1000" i="1" dirty="0" smtClean="0">
                <a:ln>
                  <a:noFill/>
                </a:ln>
                <a:latin typeface="Arial"/>
                <a:cs typeface="Arial"/>
              </a:rPr>
              <a:t>This </a:t>
            </a:r>
            <a:r>
              <a:rPr lang="en-US" sz="1000" i="1" dirty="0">
                <a:ln>
                  <a:noFill/>
                </a:ln>
                <a:latin typeface="Arial"/>
                <a:cs typeface="Arial"/>
              </a:rPr>
              <a:t>presentation is intended for educational use only, and does not in any way constitute medical consultation or advice related to any specific </a:t>
            </a:r>
            <a:r>
              <a:rPr lang="en-US" sz="1000" i="1" dirty="0" smtClean="0">
                <a:ln>
                  <a:noFill/>
                </a:ln>
                <a:latin typeface="Arial"/>
                <a:cs typeface="Arial"/>
              </a:rPr>
              <a:t>patient.</a:t>
            </a:r>
            <a:endParaRPr lang="en-US" sz="1000" i="1" dirty="0">
              <a:ln>
                <a:noFill/>
              </a:ln>
              <a:latin typeface="Arial"/>
              <a:cs typeface="Aria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
        <p:nvSpPr>
          <p:cNvPr id="8" name="Rectangle 3"/>
          <p:cNvSpPr>
            <a:spLocks noChangeArrowheads="1"/>
          </p:cNvSpPr>
          <p:nvPr/>
        </p:nvSpPr>
        <p:spPr bwMode="invGray">
          <a:xfrm>
            <a:off x="-5588" y="1371602"/>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71600"/>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01" y="6461760"/>
            <a:ext cx="716279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8" name="Rectangle 7"/>
          <p:cNvSpPr/>
          <p:nvPr userDrawn="1"/>
        </p:nvSpPr>
        <p:spPr>
          <a:xfrm>
            <a:off x="0" y="1295401"/>
            <a:ext cx="9162288" cy="55900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Image Slide: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
        <p:nvSpPr>
          <p:cNvPr id="14" name="Content Placeholder 4"/>
          <p:cNvSpPr>
            <a:spLocks noGrp="1"/>
          </p:cNvSpPr>
          <p:nvPr>
            <p:ph sz="quarter" idx="13" hasCustomPrompt="1"/>
          </p:nvPr>
        </p:nvSpPr>
        <p:spPr>
          <a:xfrm>
            <a:off x="304801" y="6461760"/>
            <a:ext cx="716279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pic>
        <p:nvPicPr>
          <p:cNvPr id="15" name="Picture 14" descr="NW ECH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extLst>
      <p:ext uri="{BB962C8B-B14F-4D97-AF65-F5344CB8AC3E}">
        <p14:creationId xmlns:p14="http://schemas.microsoft.com/office/powerpoint/2010/main" val="60242749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p:spTree>
      <p:nvGrpSpPr>
        <p:cNvPr id="1" name=""/>
        <p:cNvGrpSpPr/>
        <p:nvPr/>
      </p:nvGrpSpPr>
      <p:grpSpPr>
        <a:xfrm>
          <a:off x="0" y="0"/>
          <a:ext cx="0" cy="0"/>
          <a:chOff x="0" y="0"/>
          <a:chExt cx="0" cy="0"/>
        </a:xfrm>
      </p:grpSpPr>
      <p:pic>
        <p:nvPicPr>
          <p:cNvPr id="12" name="Picture 11" descr="background.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invGray">
          <a:xfrm>
            <a:off x="-1" y="-76200"/>
            <a:ext cx="9162289" cy="6934200"/>
          </a:xfrm>
          <a:prstGeom prst="rect">
            <a:avLst/>
          </a:prstGeom>
          <a:noFill/>
          <a:ln>
            <a:noFill/>
          </a:ln>
          <a:effectLst/>
        </p:spPr>
      </p:pic>
      <p:sp>
        <p:nvSpPr>
          <p:cNvPr id="4" name="Content Placeholder 4"/>
          <p:cNvSpPr>
            <a:spLocks noGrp="1"/>
          </p:cNvSpPr>
          <p:nvPr>
            <p:ph sz="quarter" idx="13" hasCustomPrompt="1"/>
          </p:nvPr>
        </p:nvSpPr>
        <p:spPr>
          <a:xfrm>
            <a:off x="304801" y="6461760"/>
            <a:ext cx="7772400" cy="320040"/>
          </a:xfrm>
          <a:prstGeom prst="rect">
            <a:avLst/>
          </a:prstGeom>
        </p:spPr>
        <p:txBody>
          <a:bodyPr vert="horz" anchor="ctr"/>
          <a:lstStyle>
            <a:lvl1pPr marL="0" indent="0">
              <a:buNone/>
              <a:defRPr sz="1400" b="1">
                <a:solidFill>
                  <a:srgbClr val="FFFFFF"/>
                </a:solidFill>
                <a:latin typeface="Arial"/>
                <a:cs typeface="Arial"/>
              </a:defRPr>
            </a:lvl1pPr>
          </a:lstStyle>
          <a:p>
            <a:pPr lvl="0"/>
            <a:r>
              <a:rPr lang="en-US" dirty="0" smtClean="0"/>
              <a:t>Click to Add Source</a:t>
            </a:r>
            <a:endParaRPr lang="en-US" dirty="0"/>
          </a:p>
        </p:txBody>
      </p:sp>
      <p:pic>
        <p:nvPicPr>
          <p:cNvPr id="6" name="Picture 5" descr="NW ECH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extLst>
      <p:ext uri="{BB962C8B-B14F-4D97-AF65-F5344CB8AC3E}">
        <p14:creationId xmlns:p14="http://schemas.microsoft.com/office/powerpoint/2010/main" val="28092554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01752" y="1524000"/>
            <a:ext cx="8534400" cy="459943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pPr eaLnBrk="1" latinLnBrk="0" hangingPunct="1"/>
            <a:fld id="{9D21D778-B565-4D7E-94D7-64010A445B68}" type="datetimeFigureOut">
              <a:rPr lang="en-US" smtClean="0"/>
              <a:pPr eaLnBrk="1" latinLnBrk="0" hangingPunct="1"/>
              <a:t>8/27/2015</a:t>
            </a:fld>
            <a:endParaRPr lang="en-US"/>
          </a:p>
        </p:txBody>
      </p:sp>
      <p:sp>
        <p:nvSpPr>
          <p:cNvPr id="5" name="Footer Placeholder 4"/>
          <p:cNvSpPr>
            <a:spLocks noGrp="1"/>
          </p:cNvSpPr>
          <p:nvPr>
            <p:ph type="ftr" sz="quarter" idx="11"/>
          </p:nvPr>
        </p:nvSpPr>
        <p:spPr>
          <a:xfrm>
            <a:off x="304800" y="6410848"/>
            <a:ext cx="3581400" cy="365760"/>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4343400" y="1040174"/>
            <a:ext cx="457200" cy="441325"/>
          </a:xfrm>
          <a:prstGeom prst="rect">
            <a:avLst/>
          </a:prstGeom>
        </p:spPr>
        <p:txBody>
          <a:bodyPr/>
          <a:lstStyle/>
          <a:p>
            <a:fld id="{2C6B1FF6-39B9-40F5-8B67-33C6354A3D4F}" type="slidenum">
              <a:rPr kumimoji="0" lang="en-US" smtClean="0"/>
              <a:pPr eaLnBrk="1" latinLnBrk="0" hangingPunct="1"/>
              <a:t>‹#›</a:t>
            </a:fld>
            <a:endParaRPr kumimoji="0" lang="en-US"/>
          </a:p>
        </p:txBody>
      </p:sp>
    </p:spTree>
    <p:extLst>
      <p:ext uri="{BB962C8B-B14F-4D97-AF65-F5344CB8AC3E}">
        <p14:creationId xmlns:p14="http://schemas.microsoft.com/office/powerpoint/2010/main" val="127930296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pPr eaLnBrk="1" latinLnBrk="0" hangingPunct="1"/>
            <a:fld id="{9D21D778-B565-4D7E-94D7-64010A445B68}" type="datetimeFigureOut">
              <a:rPr lang="en-US" smtClean="0"/>
              <a:pPr eaLnBrk="1" latinLnBrk="0" hangingPunct="1"/>
              <a:t>8/27/2015</a:t>
            </a:fld>
            <a:endParaRPr lang="en-US"/>
          </a:p>
        </p:txBody>
      </p:sp>
      <p:sp>
        <p:nvSpPr>
          <p:cNvPr id="3" name="Footer Placeholder 2"/>
          <p:cNvSpPr>
            <a:spLocks noGrp="1"/>
          </p:cNvSpPr>
          <p:nvPr>
            <p:ph type="ftr" sz="quarter" idx="11"/>
          </p:nvPr>
        </p:nvSpPr>
        <p:spPr>
          <a:xfrm>
            <a:off x="304800" y="6410848"/>
            <a:ext cx="3581400" cy="365760"/>
          </a:xfrm>
          <a:prstGeom prst="rect">
            <a:avLst/>
          </a:prstGeom>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3188969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712331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3" name="Picture 2"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0"/>
            <a:ext cx="9144001" cy="2133600"/>
          </a:xfrm>
          <a:prstGeom prst="rect">
            <a:avLst/>
          </a:prstGeom>
        </p:spPr>
      </p:pic>
      <p:sp>
        <p:nvSpPr>
          <p:cNvPr id="4" name="Rectangle 3"/>
          <p:cNvSpPr/>
          <p:nvPr/>
        </p:nvSpPr>
        <p:spPr>
          <a:xfrm>
            <a:off x="812800" y="342902"/>
            <a:ext cx="7543800" cy="461665"/>
          </a:xfrm>
          <a:prstGeom prst="rect">
            <a:avLst/>
          </a:prstGeom>
        </p:spPr>
        <p:txBody>
          <a:bodyPr wrap="square" anchor="ctr">
            <a:spAutoFit/>
          </a:bodyPr>
          <a:lstStyle/>
          <a:p>
            <a:pPr algn="ctr" defTabSz="457200">
              <a:spcAft>
                <a:spcPts val="300"/>
              </a:spcAft>
            </a:pPr>
            <a:r>
              <a:rPr lang="en-US" sz="2400" cap="small" dirty="0" smtClean="0">
                <a:solidFill>
                  <a:schemeClr val="bg1"/>
                </a:solidFill>
                <a:latin typeface="Arial" pitchFamily="-108" charset="0"/>
                <a:ea typeface="ＭＳ Ｐゴシック" pitchFamily="-108" charset="-128"/>
                <a:cs typeface="ＭＳ Ｐゴシック" pitchFamily="-108" charset="-128"/>
              </a:rPr>
              <a:t>Northwest AIDS Education and Training Center</a:t>
            </a:r>
          </a:p>
        </p:txBody>
      </p:sp>
      <p:pic>
        <p:nvPicPr>
          <p:cNvPr id="14" name="Picture 13" descr="alaska.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49145" y="983575"/>
            <a:ext cx="940406" cy="1150027"/>
          </a:xfrm>
          <a:prstGeom prst="rect">
            <a:avLst/>
          </a:prstGeom>
        </p:spPr>
      </p:pic>
      <p:pic>
        <p:nvPicPr>
          <p:cNvPr id="15" name="Picture 14" descr="washington.png"/>
          <p:cNvPicPr>
            <a:picLocks noChangeAspect="1"/>
          </p:cNvPicPr>
          <p:nvPr/>
        </p:nvPicPr>
        <p:blipFill>
          <a:blip r:embed="rId4" cstate="screen">
            <a:extLst>
              <a:ext uri="{28A0092B-C50C-407E-A947-70E740481C1C}">
                <a14:useLocalDpi xmlns:a14="http://schemas.microsoft.com/office/drawing/2010/main"/>
              </a:ext>
            </a:extLst>
          </a:blip>
          <a:srcRect b="25677"/>
          <a:stretch>
            <a:fillRect/>
          </a:stretch>
        </p:blipFill>
        <p:spPr>
          <a:xfrm>
            <a:off x="7042550" y="1120653"/>
            <a:ext cx="958450" cy="1012949"/>
          </a:xfrm>
          <a:prstGeom prst="rect">
            <a:avLst/>
          </a:prstGeom>
        </p:spPr>
      </p:pic>
      <p:pic>
        <p:nvPicPr>
          <p:cNvPr id="16" name="Picture 15" descr="idaho.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708788" y="900403"/>
            <a:ext cx="523628" cy="1233199"/>
          </a:xfrm>
          <a:prstGeom prst="rect">
            <a:avLst/>
          </a:prstGeom>
        </p:spPr>
      </p:pic>
      <p:pic>
        <p:nvPicPr>
          <p:cNvPr id="17" name="Picture 16" descr="montana.png"/>
          <p:cNvPicPr>
            <a:picLocks noChangeAspect="1"/>
          </p:cNvPicPr>
          <p:nvPr/>
        </p:nvPicPr>
        <p:blipFill>
          <a:blip r:embed="rId6" cstate="screen">
            <a:extLst>
              <a:ext uri="{28A0092B-C50C-407E-A947-70E740481C1C}">
                <a14:useLocalDpi xmlns:a14="http://schemas.microsoft.com/office/drawing/2010/main"/>
              </a:ext>
            </a:extLst>
          </a:blip>
          <a:srcRect b="27102"/>
          <a:stretch>
            <a:fillRect/>
          </a:stretch>
        </p:blipFill>
        <p:spPr>
          <a:xfrm>
            <a:off x="3851656" y="1186166"/>
            <a:ext cx="1045167" cy="947434"/>
          </a:xfrm>
          <a:prstGeom prst="rect">
            <a:avLst/>
          </a:prstGeom>
        </p:spPr>
      </p:pic>
      <p:pic>
        <p:nvPicPr>
          <p:cNvPr id="18" name="Picture 17" descr="oregon.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516062" y="1066800"/>
            <a:ext cx="907251" cy="1066800"/>
          </a:xfrm>
          <a:prstGeom prst="rect">
            <a:avLst/>
          </a:prstGeom>
        </p:spPr>
      </p:pic>
      <p:sp>
        <p:nvSpPr>
          <p:cNvPr id="21" name="Subtitle 2"/>
          <p:cNvSpPr>
            <a:spLocks noGrp="1"/>
          </p:cNvSpPr>
          <p:nvPr>
            <p:ph type="subTitle" idx="1" hasCustomPrompt="1"/>
          </p:nvPr>
        </p:nvSpPr>
        <p:spPr>
          <a:xfrm>
            <a:off x="609600" y="3524250"/>
            <a:ext cx="8305800" cy="1333500"/>
          </a:xfrm>
          <a:prstGeom prst="rect">
            <a:avLst/>
          </a:prstGeom>
        </p:spPr>
        <p:txBody>
          <a:bodyPr wrap="square">
            <a:normAutofit/>
          </a:bodyPr>
          <a:lstStyle>
            <a:lvl1pPr marL="0" indent="0" algn="l">
              <a:spcBef>
                <a:spcPts val="0"/>
              </a:spcBef>
              <a:spcAft>
                <a:spcPts val="0"/>
              </a:spcAft>
              <a:buNone/>
              <a:defRPr sz="2000">
                <a:solidFill>
                  <a:srgbClr val="003A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a:t>
            </a:r>
          </a:p>
          <a:p>
            <a:r>
              <a:rPr lang="en-US" dirty="0" smtClean="0"/>
              <a:t>Presenter title 1</a:t>
            </a:r>
          </a:p>
          <a:p>
            <a:r>
              <a:rPr lang="en-US" dirty="0" smtClean="0"/>
              <a:t>Presenter title 2</a:t>
            </a:r>
            <a:endParaRPr lang="en-US" dirty="0"/>
          </a:p>
        </p:txBody>
      </p:sp>
      <p:sp>
        <p:nvSpPr>
          <p:cNvPr id="24" name="Title 1"/>
          <p:cNvSpPr>
            <a:spLocks noGrp="1"/>
          </p:cNvSpPr>
          <p:nvPr>
            <p:ph type="ctrTitle" hasCustomPrompt="1"/>
          </p:nvPr>
        </p:nvSpPr>
        <p:spPr>
          <a:xfrm>
            <a:off x="609600" y="2362200"/>
            <a:ext cx="8286750" cy="1028700"/>
          </a:xfrm>
          <a:prstGeom prst="rect">
            <a:avLst/>
          </a:prstGeom>
        </p:spPr>
        <p:txBody>
          <a:bodyPr anchor="ctr" anchorCtr="0">
            <a:normAutofit/>
          </a:bodyPr>
          <a:lstStyle>
            <a:lvl1pPr algn="l">
              <a:defRPr sz="3000">
                <a:solidFill>
                  <a:srgbClr val="003A78"/>
                </a:solidFill>
              </a:defRPr>
            </a:lvl1pPr>
          </a:lstStyle>
          <a:p>
            <a:r>
              <a:rPr lang="en-US" dirty="0" smtClean="0"/>
              <a:t>Add title</a:t>
            </a:r>
            <a:endParaRPr lang="en-US" dirty="0"/>
          </a:p>
        </p:txBody>
      </p:sp>
      <p:sp>
        <p:nvSpPr>
          <p:cNvPr id="12" name="Text Placeholder 18"/>
          <p:cNvSpPr>
            <a:spLocks noGrp="1"/>
          </p:cNvSpPr>
          <p:nvPr>
            <p:ph type="body" sz="quarter" idx="10" hasCustomPrompt="1"/>
          </p:nvPr>
        </p:nvSpPr>
        <p:spPr>
          <a:xfrm>
            <a:off x="607484" y="5105400"/>
            <a:ext cx="8307916" cy="819912"/>
          </a:xfrm>
          <a:prstGeom prst="rect">
            <a:avLst/>
          </a:prstGeom>
        </p:spPr>
        <p:txBody>
          <a:bodyPr vert="horz"/>
          <a:lstStyle>
            <a:lvl1pPr marL="0" indent="0">
              <a:buNone/>
              <a:defRPr sz="1400" baseline="0">
                <a:solidFill>
                  <a:srgbClr val="003A78"/>
                </a:solidFill>
                <a:latin typeface="Arial"/>
              </a:defRPr>
            </a:lvl1pPr>
          </a:lstStyle>
          <a:p>
            <a:pPr lvl="0"/>
            <a:r>
              <a:rPr lang="en-US" dirty="0" smtClean="0"/>
              <a:t>Add Presenter Information</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Divider A">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cxnSp>
        <p:nvCxnSpPr>
          <p:cNvPr id="10" name="Straight Connector 9"/>
          <p:cNvCxnSpPr/>
          <p:nvPr/>
        </p:nvCxnSpPr>
        <p:spPr>
          <a:xfrm>
            <a:off x="1" y="1822978"/>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 y="5040312"/>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descr="NW ECH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B">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cxnSp>
        <p:nvCxnSpPr>
          <p:cNvPr id="10" name="Straight Connector 9"/>
          <p:cNvCxnSpPr/>
          <p:nvPr/>
        </p:nvCxnSpPr>
        <p:spPr>
          <a:xfrm>
            <a:off x="1" y="1827212"/>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 y="5040312"/>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81AE28"/>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81AE28"/>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2" name="Picture 11" descr="NW ECH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sp>
        <p:nvSpPr>
          <p:cNvPr id="12" name="Title 4"/>
          <p:cNvSpPr txBox="1">
            <a:spLocks/>
          </p:cNvSpPr>
          <p:nvPr userDrawn="1"/>
        </p:nvSpPr>
        <p:spPr>
          <a:xfrm>
            <a:off x="0" y="2794000"/>
            <a:ext cx="9143999" cy="1295400"/>
          </a:xfrm>
          <a:prstGeom prst="rect">
            <a:avLst/>
          </a:prstGeom>
          <a:solidFill>
            <a:srgbClr val="B6D661"/>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5029199"/>
            <a:ext cx="9162289" cy="1832458"/>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832458"/>
          </a:xfrm>
          <a:prstGeom prst="rect">
            <a:avLst/>
          </a:prstGeom>
        </p:spPr>
      </p:pic>
      <p:cxnSp>
        <p:nvCxnSpPr>
          <p:cNvPr id="10" name="Straight Connector 9"/>
          <p:cNvCxnSpPr/>
          <p:nvPr/>
        </p:nvCxnSpPr>
        <p:spPr>
          <a:xfrm>
            <a:off x="1" y="1822978"/>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 y="5040312"/>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pic>
        <p:nvPicPr>
          <p:cNvPr id="13" name="Picture 12" descr="NW ECH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extLst>
      <p:ext uri="{BB962C8B-B14F-4D97-AF65-F5344CB8AC3E}">
        <p14:creationId xmlns:p14="http://schemas.microsoft.com/office/powerpoint/2010/main" val="22448731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baseline="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
        <p:nvSpPr>
          <p:cNvPr id="4" name="Content Placeholder 3"/>
          <p:cNvSpPr>
            <a:spLocks noGrp="1"/>
          </p:cNvSpPr>
          <p:nvPr>
            <p:ph sz="half" idx="2" hasCustomPrompt="1"/>
          </p:nvPr>
        </p:nvSpPr>
        <p:spPr>
          <a:xfrm>
            <a:off x="323850" y="1447800"/>
            <a:ext cx="8515350" cy="4648200"/>
          </a:xfrm>
          <a:prstGeom prst="rect">
            <a:avLst/>
          </a:prstGeom>
        </p:spPr>
        <p:txBody>
          <a:bodyPr anchor="t" anchorCtr="0">
            <a:normAutofit/>
          </a:bodyPr>
          <a:lstStyle>
            <a:lvl1pPr marL="228600" indent="-228600">
              <a:buClr>
                <a:schemeClr val="tx2"/>
              </a:buClr>
              <a:defRPr sz="2400">
                <a:solidFill>
                  <a:srgbClr val="000000"/>
                </a:solidFill>
              </a:defRPr>
            </a:lvl1pPr>
            <a:lvl2pPr marL="400050" indent="-171450">
              <a:buClr>
                <a:schemeClr val="tx2"/>
              </a:buClr>
              <a:buFont typeface="Arial" pitchFamily="34" charset="0"/>
              <a:buChar char="-"/>
              <a:defRPr sz="2000">
                <a:solidFill>
                  <a:srgbClr val="000000"/>
                </a:solidFill>
              </a:defRPr>
            </a:lvl2pPr>
            <a:lvl3pPr>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a:p>
            <a:pPr lvl="2"/>
            <a:r>
              <a:rPr lang="en-US" dirty="0" smtClean="0"/>
              <a:t>Third level</a:t>
            </a:r>
          </a:p>
        </p:txBody>
      </p:sp>
      <p:sp>
        <p:nvSpPr>
          <p:cNvPr id="9" name="Content Placeholder 4"/>
          <p:cNvSpPr>
            <a:spLocks noGrp="1"/>
          </p:cNvSpPr>
          <p:nvPr>
            <p:ph sz="quarter" idx="13" hasCustomPrompt="1"/>
          </p:nvPr>
        </p:nvSpPr>
        <p:spPr>
          <a:xfrm>
            <a:off x="304800" y="6477000"/>
            <a:ext cx="7162800"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Dat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baseline="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
        <p:nvSpPr>
          <p:cNvPr id="4" name="Content Placeholder 3"/>
          <p:cNvSpPr>
            <a:spLocks noGrp="1"/>
          </p:cNvSpPr>
          <p:nvPr>
            <p:ph sz="half" idx="2" hasCustomPrompt="1"/>
          </p:nvPr>
        </p:nvSpPr>
        <p:spPr>
          <a:xfrm>
            <a:off x="323850" y="1447800"/>
            <a:ext cx="4171950" cy="4800600"/>
          </a:xfrm>
          <a:prstGeom prst="rect">
            <a:avLst/>
          </a:prstGeom>
        </p:spPr>
        <p:txBody>
          <a:bodyPr anchor="t" anchorCtr="0">
            <a:normAutofit/>
          </a:bodyPr>
          <a:lstStyle>
            <a:lvl1pPr marL="228600" indent="-228600">
              <a:buClr>
                <a:schemeClr val="tx2"/>
              </a:buClr>
              <a:defRPr sz="2400">
                <a:solidFill>
                  <a:srgbClr val="000000"/>
                </a:solidFill>
              </a:defRPr>
            </a:lvl1pPr>
            <a:lvl2pPr marL="400050" indent="-171450">
              <a:buClr>
                <a:schemeClr val="tx2"/>
              </a:buClr>
              <a:buFont typeface="Arial" pitchFamily="34" charset="0"/>
              <a:buChar char="-"/>
              <a:defRPr sz="2000">
                <a:solidFill>
                  <a:srgbClr val="000000"/>
                </a:solidFill>
              </a:defRPr>
            </a:lvl2pPr>
            <a:lvl3pPr>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162799" cy="320040"/>
          </a:xfrm>
          <a:prstGeom prst="rect">
            <a:avLst/>
          </a:prstGeom>
        </p:spPr>
        <p:txBody>
          <a:bodyPr vert="horz" anchor="ctr"/>
          <a:lstStyle>
            <a:lvl1pPr marL="0" indent="0">
              <a:buNone/>
              <a:defRPr sz="1400" b="1">
                <a:solidFill>
                  <a:schemeClr val="bg2"/>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209122306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A">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a:xfrm>
            <a:off x="304801" y="6461760"/>
            <a:ext cx="716279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B">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1277112"/>
          </a:xfrm>
          <a:prstGeom prst="rect">
            <a:avLst/>
          </a:prstGeom>
        </p:spPr>
      </p:pic>
      <p:sp>
        <p:nvSpPr>
          <p:cNvPr id="11" name="Text Placeholder 19"/>
          <p:cNvSpPr>
            <a:spLocks/>
          </p:cNvSpPr>
          <p:nvPr/>
        </p:nvSpPr>
        <p:spPr bwMode="invGray">
          <a:xfrm>
            <a:off x="-1" y="-12701"/>
            <a:ext cx="9162288" cy="316990"/>
          </a:xfrm>
          <a:prstGeom prst="rect">
            <a:avLst/>
          </a:prstGeom>
          <a:solidFill>
            <a:srgbClr val="001D48"/>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12" name="Straight Connector 11"/>
          <p:cNvCxnSpPr/>
          <p:nvPr/>
        </p:nvCxnSpPr>
        <p:spPr>
          <a:xfrm>
            <a:off x="1" y="1282700"/>
            <a:ext cx="9158733" cy="1588"/>
          </a:xfrm>
          <a:prstGeom prst="line">
            <a:avLst/>
          </a:prstGeom>
          <a:ln w="25400" cap="flat" cmpd="sng" algn="ctr">
            <a:solidFill>
              <a:srgbClr val="81AE2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sp>
        <p:nvSpPr>
          <p:cNvPr id="3" name="Text Placeholder 2"/>
          <p:cNvSpPr>
            <a:spLocks noGrp="1"/>
          </p:cNvSpPr>
          <p:nvPr>
            <p:ph type="body" idx="1" hasCustomPrompt="1"/>
          </p:nvPr>
        </p:nvSpPr>
        <p:spPr>
          <a:xfrm>
            <a:off x="323850" y="-9525"/>
            <a:ext cx="8515350" cy="304800"/>
          </a:xfrm>
          <a:prstGeom prst="rect">
            <a:avLst/>
          </a:prstGeom>
        </p:spPr>
        <p:txBody>
          <a:bodyPr anchor="b">
            <a:normAutofit/>
          </a:bodyPr>
          <a:lstStyle>
            <a:lvl1pPr marL="0" indent="0">
              <a:buNone/>
              <a:defRPr sz="1200" b="0">
                <a:solidFill>
                  <a:srgbClr val="81AE2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
        <p:nvSpPr>
          <p:cNvPr id="13" name="Content Placeholder 4"/>
          <p:cNvSpPr>
            <a:spLocks noGrp="1"/>
          </p:cNvSpPr>
          <p:nvPr>
            <p:ph sz="quarter" idx="13" hasCustomPrompt="1"/>
          </p:nvPr>
        </p:nvSpPr>
        <p:spPr>
          <a:xfrm>
            <a:off x="304801" y="6461760"/>
            <a:ext cx="716279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NW ECHO.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543800" y="6201950"/>
            <a:ext cx="1448903" cy="50364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6" r:id="rId5"/>
    <p:sldLayoutId id="2147483665" r:id="rId6"/>
    <p:sldLayoutId id="2147483688" r:id="rId7"/>
    <p:sldLayoutId id="2147483666" r:id="rId8"/>
    <p:sldLayoutId id="2147483667" r:id="rId9"/>
    <p:sldLayoutId id="2147483668" r:id="rId10"/>
    <p:sldLayoutId id="2147483687" r:id="rId11"/>
    <p:sldLayoutId id="2147483689" r:id="rId12"/>
    <p:sldLayoutId id="2147483692" r:id="rId13"/>
    <p:sldLayoutId id="2147483693" r:id="rId14"/>
    <p:sldLayoutId id="2147483695" r:id="rId15"/>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Hepatitis B Case Studies</a:t>
            </a:r>
            <a:endParaRPr lang="en-US" dirty="0"/>
          </a:p>
        </p:txBody>
      </p:sp>
      <p:sp>
        <p:nvSpPr>
          <p:cNvPr id="7" name="Subtitle 6"/>
          <p:cNvSpPr>
            <a:spLocks noGrp="1"/>
          </p:cNvSpPr>
          <p:nvPr>
            <p:ph type="subTitle" idx="1"/>
          </p:nvPr>
        </p:nvSpPr>
        <p:spPr/>
        <p:txBody>
          <a:bodyPr>
            <a:normAutofit lnSpcReduction="10000"/>
          </a:bodyPr>
          <a:lstStyle/>
          <a:p>
            <a:r>
              <a:rPr lang="en-US" dirty="0" smtClean="0">
                <a:latin typeface="Arial" pitchFamily="-108" charset="0"/>
                <a:ea typeface="ＭＳ Ｐゴシック" pitchFamily="-108" charset="-128"/>
                <a:cs typeface="ＭＳ Ｐゴシック" pitchFamily="-108" charset="-128"/>
              </a:rPr>
              <a:t>Nina Kim, MD MSc</a:t>
            </a:r>
            <a:br>
              <a:rPr lang="en-US" dirty="0" smtClean="0">
                <a:latin typeface="Arial" pitchFamily="-108" charset="0"/>
                <a:ea typeface="ＭＳ Ｐゴシック" pitchFamily="-108" charset="-128"/>
                <a:cs typeface="ＭＳ Ｐゴシック" pitchFamily="-108" charset="-128"/>
              </a:rPr>
            </a:br>
            <a:r>
              <a:rPr lang="en-US" dirty="0" smtClean="0">
                <a:latin typeface="Arial" pitchFamily="-108" charset="0"/>
                <a:ea typeface="ＭＳ Ｐゴシック" pitchFamily="-108" charset="-128"/>
                <a:cs typeface="ＭＳ Ｐゴシック" pitchFamily="-108" charset="-128"/>
              </a:rPr>
              <a:t>Associate Professor of Medicine</a:t>
            </a:r>
            <a:r>
              <a:rPr lang="en-US" dirty="0">
                <a:latin typeface="Arial" pitchFamily="-108" charset="0"/>
                <a:ea typeface="ＭＳ Ｐゴシック" pitchFamily="-108" charset="-128"/>
                <a:cs typeface="ＭＳ Ｐゴシック" pitchFamily="-108" charset="-128"/>
              </a:rPr>
              <a:t/>
            </a:r>
            <a:br>
              <a:rPr lang="en-US" dirty="0">
                <a:latin typeface="Arial" pitchFamily="-108" charset="0"/>
                <a:ea typeface="ＭＳ Ｐゴシック" pitchFamily="-108" charset="-128"/>
                <a:cs typeface="ＭＳ Ｐゴシック" pitchFamily="-108" charset="-128"/>
              </a:rPr>
            </a:br>
            <a:r>
              <a:rPr lang="en-US" dirty="0" smtClean="0">
                <a:latin typeface="Arial" pitchFamily="-108" charset="0"/>
                <a:ea typeface="ＭＳ Ｐゴシック" pitchFamily="-108" charset="-128"/>
                <a:cs typeface="ＭＳ Ｐゴシック" pitchFamily="-108" charset="-128"/>
              </a:rPr>
              <a:t>University of Washington</a:t>
            </a:r>
          </a:p>
          <a:p>
            <a:r>
              <a:rPr lang="en-US" dirty="0" smtClean="0">
                <a:latin typeface="Arial" pitchFamily="-108" charset="0"/>
                <a:ea typeface="ＭＳ Ｐゴシック" pitchFamily="-108" charset="-128"/>
                <a:cs typeface="ＭＳ Ｐゴシック" pitchFamily="-108" charset="-128"/>
              </a:rPr>
              <a:t>Harborview Madison Clinic and Hepatitis &amp; Liver Clinic</a:t>
            </a:r>
            <a:endParaRPr lang="en-US" dirty="0">
              <a:latin typeface="Arial" pitchFamily="-108" charset="0"/>
              <a:ea typeface="ＭＳ Ｐゴシック" pitchFamily="-108" charset="-128"/>
              <a:cs typeface="ＭＳ Ｐゴシック" pitchFamily="-108" charset="-128"/>
            </a:endParaRPr>
          </a:p>
        </p:txBody>
      </p:sp>
      <p:sp>
        <p:nvSpPr>
          <p:cNvPr id="8" name="Text Placeholder 7"/>
          <p:cNvSpPr>
            <a:spLocks noGrp="1"/>
          </p:cNvSpPr>
          <p:nvPr>
            <p:ph type="body" sz="quarter" idx="10"/>
          </p:nvPr>
        </p:nvSpPr>
        <p:spPr/>
        <p:txBody>
          <a:bodyPr/>
          <a:lstStyle/>
          <a:p>
            <a:endParaRPr lang="en-US" dirty="0" smtClean="0"/>
          </a:p>
          <a:p>
            <a:endParaRPr lang="en-US" dirty="0"/>
          </a:p>
          <a:p>
            <a:r>
              <a:rPr lang="en-US" dirty="0" smtClean="0"/>
              <a:t>No conflicts of interest</a:t>
            </a:r>
            <a:endParaRPr lang="en-US" dirty="0"/>
          </a:p>
        </p:txBody>
      </p:sp>
    </p:spTree>
    <p:extLst>
      <p:ext uri="{BB962C8B-B14F-4D97-AF65-F5344CB8AC3E}">
        <p14:creationId xmlns:p14="http://schemas.microsoft.com/office/powerpoint/2010/main" val="136087731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323850" y="1447800"/>
            <a:ext cx="8515350" cy="4800600"/>
          </a:xfrm>
        </p:spPr>
        <p:txBody>
          <a:bodyPr>
            <a:normAutofit fontScale="92500"/>
          </a:bodyPr>
          <a:lstStyle/>
          <a:p>
            <a:pPr marL="0" indent="0">
              <a:buNone/>
            </a:pPr>
            <a:r>
              <a:rPr lang="en-US" dirty="0" smtClean="0"/>
              <a:t>44 </a:t>
            </a:r>
            <a:r>
              <a:rPr lang="en-US" dirty="0" err="1" smtClean="0"/>
              <a:t>yo</a:t>
            </a:r>
            <a:r>
              <a:rPr lang="en-US" dirty="0" smtClean="0"/>
              <a:t> man with longstanding HIV infection, stage 2 with nadir CD4 220 and chronic hepatitis B </a:t>
            </a:r>
            <a:r>
              <a:rPr lang="en-US" dirty="0"/>
              <a:t>infection, e-Ag positive with high baseline HBV viral level and probable cirrhosis</a:t>
            </a:r>
            <a:r>
              <a:rPr lang="en-US" dirty="0" smtClean="0"/>
              <a:t>.</a:t>
            </a:r>
          </a:p>
          <a:p>
            <a:pPr>
              <a:spcBef>
                <a:spcPts val="1680"/>
              </a:spcBef>
            </a:pPr>
            <a:r>
              <a:rPr lang="en-US" sz="2200" dirty="0" smtClean="0"/>
              <a:t>Persistent HBV </a:t>
            </a:r>
            <a:r>
              <a:rPr lang="en-US" sz="2200" dirty="0" err="1" smtClean="0"/>
              <a:t>viremia</a:t>
            </a:r>
            <a:r>
              <a:rPr lang="en-US" sz="2200" dirty="0" smtClean="0"/>
              <a:t> in 5 log</a:t>
            </a:r>
            <a:r>
              <a:rPr lang="en-US" sz="2200" baseline="-25000" dirty="0" smtClean="0"/>
              <a:t>10</a:t>
            </a:r>
            <a:r>
              <a:rPr lang="en-US" sz="2200" dirty="0" smtClean="0"/>
              <a:t> range on lamivudine/</a:t>
            </a:r>
            <a:r>
              <a:rPr lang="en-US" sz="2200" dirty="0" err="1" smtClean="0"/>
              <a:t>adefovir</a:t>
            </a:r>
            <a:r>
              <a:rPr lang="en-US" sz="2200" dirty="0" smtClean="0"/>
              <a:t> (&amp; various ART) for many years until finally</a:t>
            </a:r>
            <a:endParaRPr lang="en-US" sz="2200" dirty="0"/>
          </a:p>
          <a:p>
            <a:pPr>
              <a:spcBef>
                <a:spcPts val="1680"/>
              </a:spcBef>
            </a:pPr>
            <a:r>
              <a:rPr lang="en-US" sz="2200" dirty="0"/>
              <a:t>Switched to ART: </a:t>
            </a:r>
            <a:r>
              <a:rPr lang="en-US" sz="2200" dirty="0" err="1"/>
              <a:t>Truvada</a:t>
            </a:r>
            <a:r>
              <a:rPr lang="en-US" sz="2200" dirty="0"/>
              <a:t>, </a:t>
            </a:r>
            <a:r>
              <a:rPr lang="en-US" sz="2200" dirty="0" err="1"/>
              <a:t>Kaletra</a:t>
            </a:r>
            <a:r>
              <a:rPr lang="en-US" sz="2200" dirty="0"/>
              <a:t> and </a:t>
            </a:r>
            <a:r>
              <a:rPr lang="en-US" sz="2200" dirty="0" err="1"/>
              <a:t>fosamprenavir</a:t>
            </a:r>
            <a:r>
              <a:rPr lang="en-US" sz="2200" dirty="0"/>
              <a:t> in 2007.</a:t>
            </a:r>
          </a:p>
          <a:p>
            <a:pPr>
              <a:spcBef>
                <a:spcPts val="1680"/>
              </a:spcBef>
            </a:pPr>
            <a:r>
              <a:rPr lang="en-US" sz="2200" dirty="0" smtClean="0"/>
              <a:t>CD4 480 cells/mm</a:t>
            </a:r>
            <a:r>
              <a:rPr lang="en-US" sz="2200" baseline="30000" dirty="0" smtClean="0"/>
              <a:t>3</a:t>
            </a:r>
            <a:r>
              <a:rPr lang="en-US" sz="2200" dirty="0" smtClean="0"/>
              <a:t>, HIV suppressed and HBV DNA at nadir 20 IU/mL </a:t>
            </a:r>
            <a:endParaRPr lang="en-US" sz="2200" dirty="0"/>
          </a:p>
          <a:p>
            <a:pPr>
              <a:spcBef>
                <a:spcPts val="1680"/>
              </a:spcBef>
            </a:pPr>
            <a:r>
              <a:rPr lang="en-US" sz="2200" dirty="0" smtClean="0"/>
              <a:t>Chemistry panel shows new Cr elevation </a:t>
            </a:r>
            <a:r>
              <a:rPr lang="en-US" sz="2200" b="1" dirty="0" smtClean="0">
                <a:solidFill>
                  <a:srgbClr val="FF0000"/>
                </a:solidFill>
              </a:rPr>
              <a:t>1.6</a:t>
            </a:r>
            <a:r>
              <a:rPr lang="en-US" sz="2200" dirty="0" smtClean="0"/>
              <a:t>. Serum </a:t>
            </a:r>
            <a:r>
              <a:rPr lang="en-US" sz="2200" dirty="0" err="1" smtClean="0"/>
              <a:t>phophate</a:t>
            </a:r>
            <a:r>
              <a:rPr lang="en-US" sz="2200" dirty="0" smtClean="0"/>
              <a:t> </a:t>
            </a:r>
            <a:r>
              <a:rPr lang="en-US" sz="2200" b="1" dirty="0" smtClean="0">
                <a:solidFill>
                  <a:srgbClr val="FF0000"/>
                </a:solidFill>
              </a:rPr>
              <a:t>2.5</a:t>
            </a:r>
            <a:r>
              <a:rPr lang="en-US" sz="2200" dirty="0" smtClean="0"/>
              <a:t>. ALT remain normal.  UA: 1+ protein, 1+ glucose (normal serum glucose), no cells or casts.</a:t>
            </a:r>
          </a:p>
          <a:p>
            <a:pPr>
              <a:spcBef>
                <a:spcPts val="1680"/>
              </a:spcBef>
            </a:pPr>
            <a:r>
              <a:rPr lang="en-US" sz="2200" dirty="0" smtClean="0"/>
              <a:t>What would you do next?</a:t>
            </a:r>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473078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Peginterferon</a:t>
            </a:r>
            <a:r>
              <a:rPr lang="en-US" dirty="0" smtClean="0"/>
              <a:t> in HIV-HBV </a:t>
            </a:r>
            <a:r>
              <a:rPr lang="en-US" dirty="0" err="1" smtClean="0"/>
              <a:t>Coinfected</a:t>
            </a:r>
            <a:r>
              <a:rPr lang="en-US" dirty="0" smtClean="0"/>
              <a:t> Patients</a:t>
            </a:r>
            <a:endParaRPr lang="en-US" dirty="0"/>
          </a:p>
        </p:txBody>
      </p:sp>
      <p:sp>
        <p:nvSpPr>
          <p:cNvPr id="9" name="Text Placeholder 8"/>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150185775"/>
              </p:ext>
            </p:extLst>
          </p:nvPr>
        </p:nvGraphicFramePr>
        <p:xfrm>
          <a:off x="323850" y="1854200"/>
          <a:ext cx="8515350" cy="2413000"/>
        </p:xfrm>
        <a:graphic>
          <a:graphicData uri="http://schemas.openxmlformats.org/drawingml/2006/table">
            <a:tbl>
              <a:tblPr firstRow="1" bandRow="1">
                <a:tableStyleId>{5C22544A-7EE6-4342-B048-85BDC9FD1C3A}</a:tableStyleId>
              </a:tblPr>
              <a:tblGrid>
                <a:gridCol w="4257675"/>
                <a:gridCol w="4257675"/>
              </a:tblGrid>
              <a:tr h="370840">
                <a:tc>
                  <a:txBody>
                    <a:bodyPr/>
                    <a:lstStyle/>
                    <a:p>
                      <a:r>
                        <a:rPr lang="en-US" dirty="0" smtClean="0"/>
                        <a:t>Advantages</a:t>
                      </a:r>
                      <a:endParaRPr lang="en-US" dirty="0"/>
                    </a:p>
                  </a:txBody>
                  <a:tcPr/>
                </a:tc>
                <a:tc>
                  <a:txBody>
                    <a:bodyPr/>
                    <a:lstStyle/>
                    <a:p>
                      <a:r>
                        <a:rPr lang="en-US" dirty="0" smtClean="0"/>
                        <a:t>Disadvantages</a:t>
                      </a:r>
                      <a:endParaRPr lang="en-US" dirty="0"/>
                    </a:p>
                  </a:txBody>
                  <a:tcPr/>
                </a:tc>
              </a:tr>
              <a:tr h="370840">
                <a:tc>
                  <a:txBody>
                    <a:bodyPr/>
                    <a:lstStyle/>
                    <a:p>
                      <a:pPr marL="285750" indent="-285750">
                        <a:spcBef>
                          <a:spcPts val="600"/>
                        </a:spcBef>
                        <a:buFont typeface="Arial"/>
                        <a:buChar char="•"/>
                      </a:pPr>
                      <a:r>
                        <a:rPr lang="en-US" dirty="0" smtClean="0"/>
                        <a:t>Finite treatment course</a:t>
                      </a:r>
                    </a:p>
                    <a:p>
                      <a:pPr marL="285750" indent="-285750">
                        <a:spcBef>
                          <a:spcPts val="600"/>
                        </a:spcBef>
                        <a:buFont typeface="Arial"/>
                        <a:buChar char="•"/>
                      </a:pPr>
                      <a:r>
                        <a:rPr lang="en-US" dirty="0" smtClean="0"/>
                        <a:t>No drug resistance</a:t>
                      </a:r>
                    </a:p>
                    <a:p>
                      <a:pPr marL="285750" indent="-285750">
                        <a:spcBef>
                          <a:spcPts val="600"/>
                        </a:spcBef>
                        <a:buFont typeface="Arial"/>
                        <a:buChar char="•"/>
                      </a:pPr>
                      <a:r>
                        <a:rPr lang="en-US" dirty="0" smtClean="0"/>
                        <a:t>Highly sustainable response* (</a:t>
                      </a:r>
                      <a:r>
                        <a:rPr lang="en-US" dirty="0" err="1" smtClean="0"/>
                        <a:t>eAg</a:t>
                      </a:r>
                      <a:r>
                        <a:rPr lang="en-US" dirty="0" smtClean="0"/>
                        <a:t>/</a:t>
                      </a:r>
                      <a:r>
                        <a:rPr lang="en-US" dirty="0" err="1" smtClean="0"/>
                        <a:t>Ab</a:t>
                      </a:r>
                      <a:r>
                        <a:rPr lang="en-US" dirty="0" smtClean="0"/>
                        <a:t> conversion)</a:t>
                      </a:r>
                    </a:p>
                    <a:p>
                      <a:pPr marL="285750" indent="-285750">
                        <a:spcBef>
                          <a:spcPts val="600"/>
                        </a:spcBef>
                        <a:buFont typeface="Arial"/>
                        <a:buChar char="•"/>
                      </a:pPr>
                      <a:r>
                        <a:rPr lang="en-US" dirty="0" err="1" smtClean="0"/>
                        <a:t>HBsAg</a:t>
                      </a:r>
                      <a:r>
                        <a:rPr lang="en-US" dirty="0" smtClean="0"/>
                        <a:t> clearance*</a:t>
                      </a:r>
                      <a:endParaRPr lang="en-US" dirty="0"/>
                    </a:p>
                  </a:txBody>
                  <a:tcPr/>
                </a:tc>
                <a:tc>
                  <a:txBody>
                    <a:bodyPr/>
                    <a:lstStyle/>
                    <a:p>
                      <a:pPr marL="285750" indent="-285750">
                        <a:spcBef>
                          <a:spcPts val="600"/>
                        </a:spcBef>
                        <a:buFont typeface="Arial"/>
                        <a:buChar char="•"/>
                      </a:pPr>
                      <a:r>
                        <a:rPr lang="en-US" dirty="0" smtClean="0"/>
                        <a:t>Subcutaneous injection</a:t>
                      </a:r>
                    </a:p>
                    <a:p>
                      <a:pPr marL="285750" indent="-285750">
                        <a:spcBef>
                          <a:spcPts val="600"/>
                        </a:spcBef>
                        <a:buFont typeface="Arial"/>
                        <a:buChar char="•"/>
                      </a:pPr>
                      <a:r>
                        <a:rPr lang="en-US" dirty="0" smtClean="0"/>
                        <a:t>Frequent</a:t>
                      </a:r>
                      <a:r>
                        <a:rPr lang="en-US" baseline="0" dirty="0" smtClean="0"/>
                        <a:t> adverse effects</a:t>
                      </a:r>
                    </a:p>
                    <a:p>
                      <a:pPr marL="285750" indent="-285750">
                        <a:spcBef>
                          <a:spcPts val="600"/>
                        </a:spcBef>
                        <a:buFont typeface="Arial"/>
                        <a:buChar char="•"/>
                      </a:pPr>
                      <a:r>
                        <a:rPr lang="en-US" baseline="0" dirty="0" smtClean="0"/>
                        <a:t>Risk of hepatitis flare</a:t>
                      </a:r>
                    </a:p>
                    <a:p>
                      <a:pPr marL="285750" indent="-285750">
                        <a:spcBef>
                          <a:spcPts val="600"/>
                        </a:spcBef>
                        <a:buFont typeface="Arial"/>
                        <a:buChar char="•"/>
                      </a:pPr>
                      <a:r>
                        <a:rPr lang="en-US" baseline="0" dirty="0" smtClean="0"/>
                        <a:t>Contraindicated in advanced </a:t>
                      </a:r>
                      <a:r>
                        <a:rPr lang="en-US" baseline="0" dirty="0" err="1" smtClean="0"/>
                        <a:t>cirrhotics</a:t>
                      </a:r>
                      <a:endParaRPr lang="en-US" baseline="0" dirty="0" smtClean="0"/>
                    </a:p>
                    <a:p>
                      <a:pPr marL="285750" indent="-285750">
                        <a:spcBef>
                          <a:spcPts val="600"/>
                        </a:spcBef>
                        <a:buFont typeface="Arial"/>
                        <a:buChar char="•"/>
                      </a:pPr>
                      <a:endParaRPr lang="en-US" dirty="0"/>
                    </a:p>
                  </a:txBody>
                  <a:tcPr/>
                </a:tc>
              </a:tr>
            </a:tbl>
          </a:graphicData>
        </a:graphic>
      </p:graphicFrame>
      <p:sp>
        <p:nvSpPr>
          <p:cNvPr id="10" name="Content Placeholder 9"/>
          <p:cNvSpPr>
            <a:spLocks noGrp="1"/>
          </p:cNvSpPr>
          <p:nvPr>
            <p:ph sz="quarter" idx="13"/>
          </p:nvPr>
        </p:nvSpPr>
        <p:spPr/>
        <p:txBody>
          <a:bodyPr/>
          <a:lstStyle/>
          <a:p>
            <a:r>
              <a:rPr lang="en-US" dirty="0" err="1" smtClean="0"/>
              <a:t>DiMartino</a:t>
            </a:r>
            <a:r>
              <a:rPr lang="en-US" dirty="0" smtClean="0"/>
              <a:t>, </a:t>
            </a:r>
            <a:r>
              <a:rPr lang="en-US" i="1" dirty="0" err="1" smtClean="0"/>
              <a:t>Gastroenterol</a:t>
            </a:r>
            <a:r>
              <a:rPr lang="en-US" dirty="0" smtClean="0"/>
              <a:t> 2002;123:1812-22.</a:t>
            </a:r>
            <a:endParaRPr lang="en-US" dirty="0"/>
          </a:p>
        </p:txBody>
      </p:sp>
      <p:sp>
        <p:nvSpPr>
          <p:cNvPr id="12" name="TextBox 11"/>
          <p:cNvSpPr txBox="1"/>
          <p:nvPr/>
        </p:nvSpPr>
        <p:spPr>
          <a:xfrm>
            <a:off x="533400" y="4626114"/>
            <a:ext cx="8001000" cy="707886"/>
          </a:xfrm>
          <a:prstGeom prst="rect">
            <a:avLst/>
          </a:prstGeom>
          <a:noFill/>
        </p:spPr>
        <p:txBody>
          <a:bodyPr wrap="square" rtlCol="0">
            <a:spAutoFit/>
          </a:bodyPr>
          <a:lstStyle/>
          <a:p>
            <a:pPr algn="ctr"/>
            <a:r>
              <a:rPr lang="en-US" sz="2000" dirty="0" smtClean="0">
                <a:latin typeface="Arial"/>
                <a:cs typeface="Arial"/>
              </a:rPr>
              <a:t>*Treatment efficacy may be limited/suboptimal in HIV-infected patients, esp. with low CD4 cell counts.</a:t>
            </a:r>
            <a:endParaRPr lang="en-US" sz="2000" dirty="0">
              <a:latin typeface="Arial"/>
              <a:cs typeface="Arial"/>
            </a:endParaRPr>
          </a:p>
        </p:txBody>
      </p:sp>
    </p:spTree>
    <p:extLst>
      <p:ext uri="{BB962C8B-B14F-4D97-AF65-F5344CB8AC3E}">
        <p14:creationId xmlns:p14="http://schemas.microsoft.com/office/powerpoint/2010/main" val="7765697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Oral HBV-active Antiviral Agents</a:t>
            </a:r>
            <a:endParaRPr lang="en-US" dirty="0">
              <a:solidFill>
                <a:srgbClr val="FFFFFF"/>
              </a:solidFill>
            </a:endParaRPr>
          </a:p>
        </p:txBody>
      </p:sp>
      <p:sp>
        <p:nvSpPr>
          <p:cNvPr id="4" name="Text Placeholder 3"/>
          <p:cNvSpPr>
            <a:spLocks noGrp="1"/>
          </p:cNvSpPr>
          <p:nvPr>
            <p:ph type="body"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sp>
        <p:nvSpPr>
          <p:cNvPr id="6" name="Content Placeholder 5"/>
          <p:cNvSpPr>
            <a:spLocks noGrp="1"/>
          </p:cNvSpPr>
          <p:nvPr>
            <p:ph sz="quarter" idx="13"/>
          </p:nvPr>
        </p:nvSpPr>
        <p:spPr/>
        <p:txBody>
          <a:bodyPr/>
          <a:lstStyle/>
          <a:p>
            <a:r>
              <a:rPr lang="en-US" dirty="0"/>
              <a:t>http://</a:t>
            </a:r>
            <a:r>
              <a:rPr lang="en-US" dirty="0" err="1"/>
              <a:t>depts.washington.edu</a:t>
            </a:r>
            <a:r>
              <a:rPr lang="en-US" dirty="0"/>
              <a:t>/</a:t>
            </a:r>
            <a:r>
              <a:rPr lang="en-US" dirty="0" err="1"/>
              <a:t>hepstudy</a:t>
            </a:r>
            <a:r>
              <a:rPr lang="en-US" dirty="0"/>
              <a:t>/</a:t>
            </a:r>
          </a:p>
        </p:txBody>
      </p:sp>
      <p:graphicFrame>
        <p:nvGraphicFramePr>
          <p:cNvPr id="3" name="Group 45"/>
          <p:cNvGraphicFramePr>
            <a:graphicFrameLocks noGrp="1"/>
          </p:cNvGraphicFramePr>
          <p:nvPr>
            <p:extLst>
              <p:ext uri="{D42A27DB-BD31-4B8C-83A1-F6EECF244321}">
                <p14:modId xmlns:p14="http://schemas.microsoft.com/office/powerpoint/2010/main" val="2520709762"/>
              </p:ext>
            </p:extLst>
          </p:nvPr>
        </p:nvGraphicFramePr>
        <p:xfrm>
          <a:off x="301752" y="1562010"/>
          <a:ext cx="8534399" cy="4377208"/>
        </p:xfrm>
        <a:graphic>
          <a:graphicData uri="http://schemas.openxmlformats.org/drawingml/2006/table">
            <a:tbl>
              <a:tblPr/>
              <a:tblGrid>
                <a:gridCol w="1494334"/>
                <a:gridCol w="1629306"/>
                <a:gridCol w="1898719"/>
                <a:gridCol w="1512067"/>
                <a:gridCol w="1999973"/>
              </a:tblGrid>
              <a:tr h="52768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Medication</a:t>
                      </a: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26496"/>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bg1"/>
                          </a:solidFill>
                          <a:effectLst/>
                          <a:latin typeface="Arial"/>
                          <a:ea typeface="ＭＳ Ｐゴシック" pitchFamily="-106" charset="-128"/>
                          <a:cs typeface="Arial"/>
                        </a:rPr>
                        <a:t>Potency against HBV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bg1"/>
                          </a:solidFill>
                          <a:effectLst/>
                          <a:latin typeface="Arial"/>
                          <a:ea typeface="ＭＳ Ｐゴシック" pitchFamily="-106" charset="-128"/>
                          <a:cs typeface="Arial"/>
                        </a:rPr>
                        <a:t>Barrier to HBV Resistance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bg1"/>
                          </a:solidFill>
                          <a:effectLst/>
                          <a:latin typeface="Arial"/>
                          <a:ea typeface="ＭＳ Ｐゴシック" pitchFamily="-106" charset="-128"/>
                          <a:cs typeface="Arial"/>
                        </a:rPr>
                        <a:t>HIV Activity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smtClean="0">
                          <a:ln>
                            <a:noFill/>
                          </a:ln>
                          <a:solidFill>
                            <a:schemeClr val="bg1"/>
                          </a:solidFill>
                          <a:effectLst/>
                          <a:latin typeface="Arial"/>
                          <a:ea typeface="ＭＳ Ｐゴシック" pitchFamily="-106" charset="-128"/>
                          <a:cs typeface="Arial"/>
                        </a:rPr>
                        <a:t>Selection of HIV Resistance Reported</a:t>
                      </a:r>
                      <a:endParaRPr kumimoji="0" lang="en-US" sz="1400" b="1" i="0" u="none" strike="noStrike" cap="none" normalizeH="0" baseline="0" dirty="0">
                        <a:ln>
                          <a:noFill/>
                        </a:ln>
                        <a:solidFill>
                          <a:schemeClr val="bg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63820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Lamivudine</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Moderate</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Low</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429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Adefovir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Low</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Moderate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a:ea typeface="ＭＳ Ｐゴシック" pitchFamily="-106" charset="-128"/>
                          <a:cs typeface="Arial"/>
                        </a:rPr>
                        <a:t>No</a:t>
                      </a:r>
                      <a:r>
                        <a:rPr kumimoji="0" lang="en-US" sz="1400" b="0" i="0" u="none" strike="noStrike" cap="none" normalizeH="0" baseline="30000" dirty="0" err="1" smtClean="0">
                          <a:ln>
                            <a:noFill/>
                          </a:ln>
                          <a:solidFill>
                            <a:schemeClr val="tx1"/>
                          </a:solidFill>
                          <a:effectLst/>
                          <a:latin typeface="Arial"/>
                          <a:ea typeface="ＭＳ Ｐゴシック" pitchFamily="-106" charset="-128"/>
                          <a:cs typeface="Arial"/>
                        </a:rPr>
                        <a:t>a</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No</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r>
              <a:tr h="50429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Entecavir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High</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High</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Partial</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Yes</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429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Emtricitabine</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Moderate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3EE"/>
                    </a:solidFill>
                  </a:tcPr>
                </a:tc>
              </a:tr>
              <a:tr h="504298">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Telbivudine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High</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Low</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Arial"/>
                          <a:ea typeface="ＭＳ Ｐゴシック" pitchFamily="-106" charset="-128"/>
                          <a:cs typeface="Arial"/>
                        </a:rPr>
                        <a:t>Partial</a:t>
                      </a:r>
                      <a:r>
                        <a:rPr kumimoji="0" lang="en-US" sz="1400" b="0" i="0" u="none" strike="noStrike" cap="none" normalizeH="0" baseline="30000" dirty="0" err="1" smtClean="0">
                          <a:ln>
                            <a:noFill/>
                          </a:ln>
                          <a:solidFill>
                            <a:schemeClr val="tx1"/>
                          </a:solidFill>
                          <a:effectLst/>
                          <a:latin typeface="Arial"/>
                          <a:ea typeface="ＭＳ Ｐゴシック" pitchFamily="-106" charset="-128"/>
                          <a:cs typeface="Arial"/>
                        </a:rPr>
                        <a:t>b</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a:ea typeface="ＭＳ Ｐゴシック" pitchFamily="-106" charset="-128"/>
                          <a:cs typeface="Arial"/>
                        </a:rPr>
                        <a:t>No</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4298">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Tenofovir</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chemeClr val="tx1"/>
                          </a:solidFill>
                          <a:effectLst/>
                          <a:latin typeface="Arial"/>
                          <a:ea typeface="ＭＳ Ｐゴシック" pitchFamily="-106" charset="-128"/>
                          <a:cs typeface="Arial"/>
                        </a:rPr>
                        <a:t>Yes</a:t>
                      </a:r>
                      <a:endParaRPr kumimoji="0" lang="en-US" sz="1400" b="1"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E1E3EE"/>
                    </a:solidFill>
                  </a:tcPr>
                </a:tc>
              </a:tr>
              <a:tr h="689829">
                <a:tc gridSpan="5">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30000" dirty="0" smtClean="0">
                          <a:ln>
                            <a:noFill/>
                          </a:ln>
                          <a:solidFill>
                            <a:schemeClr val="tx1"/>
                          </a:solidFill>
                          <a:effectLst/>
                          <a:latin typeface="Arial" pitchFamily="-106" charset="0"/>
                          <a:ea typeface="ＭＳ Ｐゴシック" pitchFamily="-106" charset="-128"/>
                          <a:cs typeface="ＭＳ Ｐゴシック" pitchFamily="-106" charset="-128"/>
                        </a:rPr>
                        <a:t>a</a:t>
                      </a:r>
                      <a:r>
                        <a:rPr kumimoji="0" lang="en-US" sz="14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 = anti-HIV activity at higher doses; more potent against HBV</a:t>
                      </a:r>
                      <a:br>
                        <a:rPr kumimoji="0" lang="en-US" sz="14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br>
                      <a:r>
                        <a:rPr kumimoji="0" lang="en-US" sz="1400" b="0" i="0" u="none" strike="noStrike" cap="none" normalizeH="0" baseline="30000" dirty="0" smtClean="0">
                          <a:ln>
                            <a:noFill/>
                          </a:ln>
                          <a:solidFill>
                            <a:schemeClr val="tx1"/>
                          </a:solidFill>
                          <a:effectLst/>
                          <a:latin typeface="Arial" pitchFamily="-106" charset="0"/>
                          <a:ea typeface="ＭＳ Ｐゴシック" pitchFamily="-106" charset="-128"/>
                          <a:cs typeface="ＭＳ Ｐゴシック" pitchFamily="-106" charset="-128"/>
                        </a:rPr>
                        <a:t>b</a:t>
                      </a:r>
                      <a:r>
                        <a:rPr kumimoji="0" lang="en-US" sz="1400" b="0" i="0" u="none" strike="noStrike" cap="none" normalizeH="0" baseline="0" dirty="0" smtClean="0">
                          <a:ln>
                            <a:noFill/>
                          </a:ln>
                          <a:solidFill>
                            <a:schemeClr val="tx1"/>
                          </a:solidFill>
                          <a:effectLst/>
                          <a:latin typeface="Arial" pitchFamily="-106" charset="0"/>
                          <a:ea typeface="ＭＳ Ｐゴシック" pitchFamily="-106" charset="-128"/>
                          <a:cs typeface="ＭＳ Ｐゴシック" pitchFamily="-106" charset="-128"/>
                        </a:rPr>
                        <a:t> = No in vitro activity observed against HIV, but HIV RNA decline reported</a:t>
                      </a:r>
                      <a:endParaRPr kumimoji="0" lang="en-US" sz="16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48869431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Nucleotide Analogues: </a:t>
            </a:r>
            <a:r>
              <a:rPr lang="en-US" dirty="0" err="1" smtClean="0"/>
              <a:t>Adefovir</a:t>
            </a:r>
            <a:r>
              <a:rPr lang="en-US" dirty="0" smtClean="0"/>
              <a:t> and </a:t>
            </a:r>
            <a:r>
              <a:rPr lang="en-US" dirty="0" err="1" smtClean="0"/>
              <a:t>Tenofovir</a:t>
            </a:r>
            <a:endParaRPr lang="en-US" dirty="0"/>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6" name="Picture 5" descr="Screen Shot 2015-08-11 at 2.37.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207981"/>
            <a:ext cx="5791200" cy="3126019"/>
          </a:xfrm>
          <a:prstGeom prst="rect">
            <a:avLst/>
          </a:prstGeom>
        </p:spPr>
      </p:pic>
    </p:spTree>
    <p:extLst>
      <p:ext uri="{BB962C8B-B14F-4D97-AF65-F5344CB8AC3E}">
        <p14:creationId xmlns:p14="http://schemas.microsoft.com/office/powerpoint/2010/main" val="108771500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EASL </a:t>
            </a:r>
            <a:r>
              <a:rPr lang="en-US" dirty="0" err="1"/>
              <a:t>Hep</a:t>
            </a:r>
            <a:r>
              <a:rPr lang="en-US" dirty="0"/>
              <a:t> B Clinical Practice Guidelines </a:t>
            </a:r>
            <a:r>
              <a:rPr lang="en-US" dirty="0" smtClean="0"/>
              <a:t>2012</a:t>
            </a:r>
            <a:endParaRPr lang="en-US" dirty="0"/>
          </a:p>
        </p:txBody>
      </p:sp>
      <p:pic>
        <p:nvPicPr>
          <p:cNvPr id="3" name="Picture 2" descr="HBV_Rx_Res_d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64" y="800100"/>
            <a:ext cx="8007872" cy="5257800"/>
          </a:xfrm>
          <a:prstGeom prst="rect">
            <a:avLst/>
          </a:prstGeom>
          <a:ln w="28575" cmpd="sng">
            <a:solidFill>
              <a:schemeClr val="tx1"/>
            </a:solidFill>
          </a:ln>
        </p:spPr>
      </p:pic>
    </p:spTree>
    <p:extLst>
      <p:ext uri="{BB962C8B-B14F-4D97-AF65-F5344CB8AC3E}">
        <p14:creationId xmlns:p14="http://schemas.microsoft.com/office/powerpoint/2010/main" val="26259456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BV_Rx_Res_d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600"/>
            <a:ext cx="7086600" cy="6370701"/>
          </a:xfrm>
          <a:prstGeom prst="rect">
            <a:avLst/>
          </a:prstGeom>
        </p:spPr>
      </p:pic>
      <p:sp>
        <p:nvSpPr>
          <p:cNvPr id="2" name="Content Placeholder 1"/>
          <p:cNvSpPr>
            <a:spLocks noGrp="1"/>
          </p:cNvSpPr>
          <p:nvPr>
            <p:ph sz="quarter" idx="13"/>
          </p:nvPr>
        </p:nvSpPr>
        <p:spPr/>
        <p:txBody>
          <a:bodyPr/>
          <a:lstStyle/>
          <a:p>
            <a:endParaRPr lang="en-US"/>
          </a:p>
        </p:txBody>
      </p:sp>
      <p:sp>
        <p:nvSpPr>
          <p:cNvPr id="4" name="Rounded Rectangle 3"/>
          <p:cNvSpPr/>
          <p:nvPr/>
        </p:nvSpPr>
        <p:spPr>
          <a:xfrm>
            <a:off x="3962400" y="2895600"/>
            <a:ext cx="762000" cy="365760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p:cNvSpPr/>
          <p:nvPr/>
        </p:nvSpPr>
        <p:spPr>
          <a:xfrm>
            <a:off x="6248400" y="2895600"/>
            <a:ext cx="762000" cy="3657600"/>
          </a:xfrm>
          <a:prstGeom prst="roundRect">
            <a:avLst/>
          </a:prstGeom>
          <a:noFill/>
          <a:ln w="38100" cmpd="sng"/>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567640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Tenofovir</a:t>
            </a:r>
            <a:r>
              <a:rPr lang="en-US" dirty="0" smtClean="0"/>
              <a:t> </a:t>
            </a:r>
            <a:r>
              <a:rPr lang="en-US" dirty="0" err="1" smtClean="0"/>
              <a:t>Alafenamide</a:t>
            </a:r>
            <a:r>
              <a:rPr lang="en-US" dirty="0" smtClean="0"/>
              <a:t> for HBV?</a:t>
            </a:r>
            <a:endParaRPr lang="en-US" dirty="0"/>
          </a:p>
        </p:txBody>
      </p:sp>
      <p:sp>
        <p:nvSpPr>
          <p:cNvPr id="4" name="Text Placeholder 3"/>
          <p:cNvSpPr>
            <a:spLocks noGrp="1"/>
          </p:cNvSpPr>
          <p:nvPr>
            <p:ph type="body" idx="1"/>
          </p:nvPr>
        </p:nvSpPr>
        <p:spPr/>
        <p:txBody>
          <a:bodyPr/>
          <a:lstStyle/>
          <a:p>
            <a:endParaRPr lang="en-US"/>
          </a:p>
        </p:txBody>
      </p:sp>
      <p:sp>
        <p:nvSpPr>
          <p:cNvPr id="6" name="Content Placeholder 5"/>
          <p:cNvSpPr>
            <a:spLocks noGrp="1"/>
          </p:cNvSpPr>
          <p:nvPr>
            <p:ph sz="quarter" idx="13"/>
          </p:nvPr>
        </p:nvSpPr>
        <p:spPr/>
        <p:txBody>
          <a:bodyPr/>
          <a:lstStyle/>
          <a:p>
            <a:endParaRPr lang="en-US"/>
          </a:p>
        </p:txBody>
      </p:sp>
      <p:pic>
        <p:nvPicPr>
          <p:cNvPr id="7" name="Picture 6" descr="Screen Shot 2015-08-11 at 2.21.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1351486"/>
            <a:ext cx="6488959" cy="4896914"/>
          </a:xfrm>
          <a:prstGeom prst="rect">
            <a:avLst/>
          </a:prstGeom>
        </p:spPr>
      </p:pic>
      <p:sp>
        <p:nvSpPr>
          <p:cNvPr id="8" name="TextBox 7"/>
          <p:cNvSpPr txBox="1"/>
          <p:nvPr/>
        </p:nvSpPr>
        <p:spPr>
          <a:xfrm>
            <a:off x="4953000" y="4038600"/>
            <a:ext cx="1522174" cy="369332"/>
          </a:xfrm>
          <a:prstGeom prst="rect">
            <a:avLst/>
          </a:prstGeom>
          <a:noFill/>
        </p:spPr>
        <p:txBody>
          <a:bodyPr wrap="none" rtlCol="0">
            <a:spAutoFit/>
          </a:bodyPr>
          <a:lstStyle/>
          <a:p>
            <a:r>
              <a:rPr lang="en-US" sz="1800" i="1" dirty="0" smtClean="0">
                <a:latin typeface="Arial"/>
                <a:cs typeface="Arial"/>
              </a:rPr>
              <a:t>Hepatocytes</a:t>
            </a:r>
            <a:endParaRPr lang="en-US" sz="1800" i="1" dirty="0">
              <a:latin typeface="Arial"/>
              <a:cs typeface="Arial"/>
            </a:endParaRPr>
          </a:p>
        </p:txBody>
      </p:sp>
    </p:spTree>
    <p:extLst>
      <p:ext uri="{BB962C8B-B14F-4D97-AF65-F5344CB8AC3E}">
        <p14:creationId xmlns:p14="http://schemas.microsoft.com/office/powerpoint/2010/main" val="42008205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323850" y="1447800"/>
            <a:ext cx="8515350" cy="4800600"/>
          </a:xfrm>
        </p:spPr>
        <p:txBody>
          <a:bodyPr>
            <a:normAutofit lnSpcReduction="10000"/>
          </a:bodyPr>
          <a:lstStyle/>
          <a:p>
            <a:pPr marL="0" indent="0">
              <a:buNone/>
            </a:pPr>
            <a:r>
              <a:rPr lang="en-US" dirty="0" smtClean="0"/>
              <a:t>44 </a:t>
            </a:r>
            <a:r>
              <a:rPr lang="en-US" dirty="0" err="1" smtClean="0"/>
              <a:t>yo</a:t>
            </a:r>
            <a:r>
              <a:rPr lang="en-US" dirty="0" smtClean="0"/>
              <a:t> man with longstanding HIV infection, stage 2 with nadir CD4 220 and chronic hepatitis B infection.</a:t>
            </a:r>
          </a:p>
          <a:p>
            <a:pPr>
              <a:spcBef>
                <a:spcPts val="1680"/>
              </a:spcBef>
            </a:pPr>
            <a:r>
              <a:rPr lang="en-US" sz="2000" dirty="0" smtClean="0"/>
              <a:t>Persistent HBV </a:t>
            </a:r>
            <a:r>
              <a:rPr lang="en-US" sz="2000" dirty="0" err="1" smtClean="0"/>
              <a:t>viremia</a:t>
            </a:r>
            <a:r>
              <a:rPr lang="en-US" sz="2000" dirty="0" smtClean="0"/>
              <a:t> in 5 log</a:t>
            </a:r>
            <a:r>
              <a:rPr lang="en-US" sz="2000" baseline="-25000" dirty="0" smtClean="0"/>
              <a:t>10</a:t>
            </a:r>
            <a:r>
              <a:rPr lang="en-US" sz="2000" dirty="0" smtClean="0"/>
              <a:t> range on lamivudine/</a:t>
            </a:r>
            <a:r>
              <a:rPr lang="en-US" sz="2000" dirty="0" err="1" smtClean="0"/>
              <a:t>adefovir</a:t>
            </a:r>
            <a:r>
              <a:rPr lang="en-US" sz="2000" dirty="0" smtClean="0"/>
              <a:t> (&amp; various ART) for many years until finally</a:t>
            </a:r>
            <a:endParaRPr lang="en-US" sz="2000" dirty="0"/>
          </a:p>
          <a:p>
            <a:pPr>
              <a:spcBef>
                <a:spcPts val="1680"/>
              </a:spcBef>
            </a:pPr>
            <a:r>
              <a:rPr lang="en-US" sz="2000" dirty="0" smtClean="0"/>
              <a:t>CD4 480 cells/mm</a:t>
            </a:r>
            <a:r>
              <a:rPr lang="en-US" sz="2000" baseline="30000" dirty="0" smtClean="0"/>
              <a:t>3</a:t>
            </a:r>
            <a:r>
              <a:rPr lang="en-US" sz="2000" dirty="0" smtClean="0"/>
              <a:t>, HIV suppressed and HBV DNA at nadir 20 IU/mL on ART: </a:t>
            </a:r>
            <a:r>
              <a:rPr lang="en-US" sz="2000" dirty="0" err="1" smtClean="0"/>
              <a:t>Truvada</a:t>
            </a:r>
            <a:r>
              <a:rPr lang="en-US" sz="2000" dirty="0" smtClean="0"/>
              <a:t>, </a:t>
            </a:r>
            <a:r>
              <a:rPr lang="en-US" sz="2000" dirty="0" err="1" smtClean="0"/>
              <a:t>Kaletra</a:t>
            </a:r>
            <a:r>
              <a:rPr lang="en-US" sz="2000" dirty="0" smtClean="0"/>
              <a:t> and </a:t>
            </a:r>
            <a:r>
              <a:rPr lang="en-US" sz="2000" dirty="0" err="1" smtClean="0"/>
              <a:t>fosamprenavir</a:t>
            </a:r>
            <a:r>
              <a:rPr lang="en-US" sz="2000" dirty="0" smtClean="0"/>
              <a:t> in 2007.</a:t>
            </a:r>
          </a:p>
          <a:p>
            <a:pPr>
              <a:spcBef>
                <a:spcPts val="1680"/>
              </a:spcBef>
            </a:pPr>
            <a:r>
              <a:rPr lang="en-US" sz="2000" dirty="0" smtClean="0"/>
              <a:t>Chemistry panel shows new Cr elevation </a:t>
            </a:r>
            <a:r>
              <a:rPr lang="en-US" sz="2000" b="1" dirty="0" smtClean="0">
                <a:solidFill>
                  <a:srgbClr val="FF0000"/>
                </a:solidFill>
              </a:rPr>
              <a:t>1.6</a:t>
            </a:r>
            <a:r>
              <a:rPr lang="en-US" sz="2000" dirty="0" smtClean="0"/>
              <a:t>. Serum </a:t>
            </a:r>
            <a:r>
              <a:rPr lang="en-US" sz="2000" dirty="0" err="1" smtClean="0"/>
              <a:t>phophate</a:t>
            </a:r>
            <a:r>
              <a:rPr lang="en-US" sz="2000" dirty="0" smtClean="0"/>
              <a:t> </a:t>
            </a:r>
            <a:r>
              <a:rPr lang="en-US" sz="2000" b="1" dirty="0" smtClean="0">
                <a:solidFill>
                  <a:srgbClr val="FF0000"/>
                </a:solidFill>
              </a:rPr>
              <a:t>2.5</a:t>
            </a:r>
            <a:r>
              <a:rPr lang="en-US" sz="2000" dirty="0" smtClean="0"/>
              <a:t>. ALT remain normal. UA: 1+ protein, 1+ glucose.</a:t>
            </a:r>
          </a:p>
          <a:p>
            <a:pPr>
              <a:spcBef>
                <a:spcPts val="1680"/>
              </a:spcBef>
            </a:pPr>
            <a:r>
              <a:rPr lang="en-US" sz="2000" dirty="0" err="1" smtClean="0"/>
              <a:t>Tenofovir</a:t>
            </a:r>
            <a:r>
              <a:rPr lang="en-US" sz="2000" dirty="0" smtClean="0"/>
              <a:t> stopped. </a:t>
            </a:r>
            <a:r>
              <a:rPr lang="en-US" sz="2000" dirty="0" err="1" smtClean="0"/>
              <a:t>Entecavir</a:t>
            </a:r>
            <a:r>
              <a:rPr lang="en-US" sz="2000" dirty="0" smtClean="0"/>
              <a:t> 1.0 mg daily dose started with continued HBV suppression.</a:t>
            </a:r>
          </a:p>
          <a:p>
            <a:pPr>
              <a:spcBef>
                <a:spcPts val="1680"/>
              </a:spcBef>
            </a:pPr>
            <a:r>
              <a:rPr lang="en-US" sz="2000" dirty="0" smtClean="0"/>
              <a:t>Ultrasound in 2015: normal-sized spleen, </a:t>
            </a:r>
            <a:r>
              <a:rPr lang="en-US" sz="2000" dirty="0" err="1" smtClean="0"/>
              <a:t>hepatopetal</a:t>
            </a:r>
            <a:r>
              <a:rPr lang="en-US" sz="2000" dirty="0" smtClean="0"/>
              <a:t> flow &amp; mildly echogenic liver</a:t>
            </a:r>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39936081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err="1"/>
              <a:t>Marcellin</a:t>
            </a:r>
            <a:r>
              <a:rPr lang="en-US" dirty="0"/>
              <a:t>, et. al. </a:t>
            </a:r>
            <a:r>
              <a:rPr lang="en-US" i="1" dirty="0"/>
              <a:t>Lancet</a:t>
            </a:r>
            <a:r>
              <a:rPr lang="en-US" dirty="0"/>
              <a:t> 2013; 381: 468-75</a:t>
            </a:r>
            <a:r>
              <a:rPr lang="en-US" dirty="0" smtClean="0"/>
              <a:t>.</a:t>
            </a:r>
            <a:endParaRPr lang="en-US" dirty="0"/>
          </a:p>
        </p:txBody>
      </p:sp>
      <p:sp>
        <p:nvSpPr>
          <p:cNvPr id="2" name="Title 1"/>
          <p:cNvSpPr>
            <a:spLocks noGrp="1"/>
          </p:cNvSpPr>
          <p:nvPr>
            <p:ph type="title"/>
          </p:nvPr>
        </p:nvSpPr>
        <p:spPr>
          <a:prstGeom prst="rect">
            <a:avLst/>
          </a:prstGeom>
        </p:spPr>
        <p:txBody>
          <a:bodyPr>
            <a:noAutofit/>
          </a:bodyPr>
          <a:lstStyle/>
          <a:p>
            <a:r>
              <a:rPr lang="en-US" sz="2800" dirty="0" smtClean="0">
                <a:solidFill>
                  <a:srgbClr val="FFFFFF"/>
                </a:solidFill>
              </a:rPr>
              <a:t>Regression of Cirrhosis in Patients on </a:t>
            </a:r>
            <a:r>
              <a:rPr lang="en-US" sz="2800" dirty="0" err="1" smtClean="0">
                <a:solidFill>
                  <a:srgbClr val="FFFFFF"/>
                </a:solidFill>
              </a:rPr>
              <a:t>Tenofovir</a:t>
            </a:r>
            <a:endParaRPr lang="en-US" sz="2800" dirty="0">
              <a:solidFill>
                <a:srgbClr val="FFFFFF"/>
              </a:solidFill>
            </a:endParaRPr>
          </a:p>
        </p:txBody>
      </p:sp>
      <p:sp>
        <p:nvSpPr>
          <p:cNvPr id="3" name="Text Placeholder 2"/>
          <p:cNvSpPr>
            <a:spLocks noGrp="1"/>
          </p:cNvSpPr>
          <p:nvPr>
            <p:ph type="body" idx="1"/>
          </p:nvPr>
        </p:nvSpPr>
        <p:spPr/>
        <p:txBody>
          <a:bodyPr/>
          <a:lstStyle/>
          <a:p>
            <a:endParaRPr lang="en-US"/>
          </a:p>
        </p:txBody>
      </p:sp>
      <p:pic>
        <p:nvPicPr>
          <p:cNvPr id="4" name="Picture 3" descr="marcellin_gra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49" y="1313034"/>
            <a:ext cx="7607651" cy="5040936"/>
          </a:xfrm>
          <a:prstGeom prst="rect">
            <a:avLst/>
          </a:prstGeom>
        </p:spPr>
      </p:pic>
    </p:spTree>
    <p:extLst>
      <p:ext uri="{BB962C8B-B14F-4D97-AF65-F5344CB8AC3E}">
        <p14:creationId xmlns:p14="http://schemas.microsoft.com/office/powerpoint/2010/main" val="307831332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00"/>
                </a:solidFill>
              </a:rPr>
              <a:t/>
            </a:r>
            <a:br>
              <a:rPr lang="en-US" dirty="0" smtClean="0">
                <a:solidFill>
                  <a:srgbClr val="FFFF00"/>
                </a:solidFill>
              </a:rPr>
            </a:br>
            <a:r>
              <a:rPr lang="en-US" dirty="0" smtClean="0">
                <a:solidFill>
                  <a:srgbClr val="FFFFFF"/>
                </a:solidFill>
              </a:rPr>
              <a:t>Case 2 – Ongoing HBV </a:t>
            </a:r>
            <a:r>
              <a:rPr lang="en-US" dirty="0" err="1" smtClean="0">
                <a:solidFill>
                  <a:srgbClr val="FFFFFF"/>
                </a:solidFill>
              </a:rPr>
              <a:t>Viremia</a:t>
            </a:r>
            <a:r>
              <a:rPr lang="en-US" dirty="0" smtClean="0">
                <a:solidFill>
                  <a:srgbClr val="FFFFFF"/>
                </a:solidFill>
              </a:rPr>
              <a:t> on TDF/FTC</a:t>
            </a:r>
            <a:br>
              <a:rPr lang="en-US" dirty="0" smtClean="0">
                <a:solidFill>
                  <a:srgbClr val="FFFFFF"/>
                </a:solidFill>
              </a:rPr>
            </a:b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323850" y="1447800"/>
            <a:ext cx="8515350" cy="4800600"/>
          </a:xfrm>
        </p:spPr>
        <p:txBody>
          <a:bodyPr/>
          <a:lstStyle/>
          <a:p>
            <a:pPr marL="0" indent="0">
              <a:buNone/>
            </a:pPr>
            <a:r>
              <a:rPr lang="en-US" dirty="0" smtClean="0"/>
              <a:t>47 </a:t>
            </a:r>
            <a:r>
              <a:rPr lang="en-US" dirty="0" err="1" smtClean="0"/>
              <a:t>yo</a:t>
            </a:r>
            <a:r>
              <a:rPr lang="en-US" dirty="0" smtClean="0"/>
              <a:t> man with stage 3 HIV infection nadir CD4 0 with a history of </a:t>
            </a:r>
            <a:r>
              <a:rPr lang="en-US" dirty="0" err="1" smtClean="0"/>
              <a:t>cryptococcal</a:t>
            </a:r>
            <a:r>
              <a:rPr lang="en-US" dirty="0" smtClean="0"/>
              <a:t> meningitis in 2007, VZV meningitis in 2008. Seizure disorder and spastic </a:t>
            </a:r>
            <a:r>
              <a:rPr lang="en-US" dirty="0" err="1" smtClean="0"/>
              <a:t>paraparesis</a:t>
            </a:r>
            <a:r>
              <a:rPr lang="en-US" dirty="0" smtClean="0"/>
              <a:t> 2* HIV myelopathy.  Chronic hepatitis B without clinical evidence of cirrhosis.</a:t>
            </a:r>
          </a:p>
          <a:p>
            <a:pPr marL="0" indent="0">
              <a:buNone/>
            </a:pPr>
            <a:endParaRPr lang="en-US" sz="2200" dirty="0"/>
          </a:p>
          <a:p>
            <a:pPr>
              <a:buFont typeface="Wingdings" charset="2"/>
              <a:buChar char="§"/>
            </a:pPr>
            <a:r>
              <a:rPr lang="en-US" sz="2200" dirty="0" smtClean="0"/>
              <a:t>2009 – started on </a:t>
            </a:r>
            <a:r>
              <a:rPr lang="en-US" sz="2200" dirty="0" err="1" smtClean="0"/>
              <a:t>Truvada</a:t>
            </a:r>
            <a:r>
              <a:rPr lang="en-US" sz="2200" dirty="0" smtClean="0"/>
              <a:t> (TDF/FTC), </a:t>
            </a:r>
            <a:r>
              <a:rPr lang="en-US" sz="2200" dirty="0" err="1" smtClean="0"/>
              <a:t>abacavir</a:t>
            </a:r>
            <a:r>
              <a:rPr lang="en-US" sz="2200" dirty="0" smtClean="0"/>
              <a:t>, </a:t>
            </a:r>
            <a:r>
              <a:rPr lang="en-US" sz="2200" dirty="0" err="1" smtClean="0"/>
              <a:t>darunavir</a:t>
            </a:r>
            <a:r>
              <a:rPr lang="en-US" sz="2200" dirty="0" smtClean="0"/>
              <a:t>, </a:t>
            </a:r>
            <a:r>
              <a:rPr lang="en-US" sz="2200" dirty="0" err="1" smtClean="0"/>
              <a:t>raltegravir</a:t>
            </a:r>
            <a:endParaRPr lang="en-US" sz="2200" dirty="0" smtClean="0"/>
          </a:p>
          <a:p>
            <a:pPr>
              <a:buFont typeface="Wingdings" charset="2"/>
              <a:buChar char="§"/>
            </a:pPr>
            <a:r>
              <a:rPr lang="en-US" sz="2200" dirty="0" smtClean="0"/>
              <a:t>2009-2010 – </a:t>
            </a:r>
            <a:r>
              <a:rPr lang="en-US" sz="2200" dirty="0" smtClean="0">
                <a:solidFill>
                  <a:srgbClr val="3366FF"/>
                </a:solidFill>
              </a:rPr>
              <a:t>Still HBV </a:t>
            </a:r>
            <a:r>
              <a:rPr lang="en-US" sz="2200" dirty="0" err="1" smtClean="0">
                <a:solidFill>
                  <a:srgbClr val="3366FF"/>
                </a:solidFill>
              </a:rPr>
              <a:t>viremic</a:t>
            </a:r>
            <a:r>
              <a:rPr lang="en-US" sz="2200" dirty="0" smtClean="0">
                <a:solidFill>
                  <a:srgbClr val="3366FF"/>
                </a:solidFill>
              </a:rPr>
              <a:t> </a:t>
            </a:r>
            <a:r>
              <a:rPr lang="en-US" sz="2200" dirty="0" smtClean="0"/>
              <a:t>to 5-7 </a:t>
            </a:r>
            <a:r>
              <a:rPr lang="en-US" sz="2200" dirty="0"/>
              <a:t>log</a:t>
            </a:r>
            <a:r>
              <a:rPr lang="en-US" sz="2200" baseline="-25000" dirty="0"/>
              <a:t>10</a:t>
            </a:r>
            <a:r>
              <a:rPr lang="en-US" sz="2200" dirty="0"/>
              <a:t> </a:t>
            </a:r>
            <a:r>
              <a:rPr lang="en-US" sz="2200" dirty="0" smtClean="0"/>
              <a:t>IU/mL range in background of HIV suppression</a:t>
            </a:r>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346131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323850" y="1447800"/>
            <a:ext cx="8515350" cy="4800600"/>
          </a:xfrm>
        </p:spPr>
        <p:txBody>
          <a:bodyPr>
            <a:normAutofit/>
          </a:bodyPr>
          <a:lstStyle/>
          <a:p>
            <a:pPr marL="0" indent="0">
              <a:buNone/>
            </a:pPr>
            <a:r>
              <a:rPr lang="en-US" dirty="0" smtClean="0"/>
              <a:t>44 </a:t>
            </a:r>
            <a:r>
              <a:rPr lang="en-US" dirty="0" err="1" smtClean="0"/>
              <a:t>yo</a:t>
            </a:r>
            <a:r>
              <a:rPr lang="en-US" dirty="0" smtClean="0"/>
              <a:t> man with longstanding HIV infection, stage 2 with nadir CD4 220 and chronic hepatitis B infection. Diagnosed with both in 1996, risk factor: sex with men &amp; women. </a:t>
            </a:r>
            <a:r>
              <a:rPr lang="en-US" dirty="0" err="1" smtClean="0"/>
              <a:t>Hx</a:t>
            </a:r>
            <a:r>
              <a:rPr lang="en-US" dirty="0" smtClean="0"/>
              <a:t> major depression.</a:t>
            </a:r>
          </a:p>
          <a:p>
            <a:pPr marL="0" indent="0">
              <a:lnSpc>
                <a:spcPct val="130000"/>
              </a:lnSpc>
              <a:buNone/>
            </a:pPr>
            <a:r>
              <a:rPr lang="en-US" u="sng" dirty="0" smtClean="0"/>
              <a:t>HIV </a:t>
            </a:r>
            <a:r>
              <a:rPr lang="en-US" u="sng" dirty="0" err="1" smtClean="0"/>
              <a:t>Hx</a:t>
            </a:r>
            <a:endParaRPr lang="en-US" u="sng" dirty="0" smtClean="0"/>
          </a:p>
          <a:p>
            <a:r>
              <a:rPr lang="en-US" sz="2000" dirty="0" err="1" smtClean="0"/>
              <a:t>Hx</a:t>
            </a:r>
            <a:r>
              <a:rPr lang="en-US" sz="2000" dirty="0" smtClean="0"/>
              <a:t> multiple ART regimens including d4T/3TC dual therapy in 1990s</a:t>
            </a:r>
          </a:p>
          <a:p>
            <a:r>
              <a:rPr lang="en-US" sz="2000" dirty="0" smtClean="0"/>
              <a:t>HIV resistance: Protease mutations - </a:t>
            </a:r>
            <a:r>
              <a:rPr lang="en-US" sz="2000" dirty="0"/>
              <a:t>D30N and N88D and RT mutations -</a:t>
            </a:r>
            <a:r>
              <a:rPr lang="en-US" sz="2000" dirty="0" smtClean="0"/>
              <a:t> </a:t>
            </a:r>
            <a:r>
              <a:rPr lang="en-US" sz="2000" dirty="0"/>
              <a:t>M</a:t>
            </a:r>
            <a:r>
              <a:rPr lang="en-US" sz="2000" dirty="0" smtClean="0"/>
              <a:t>184V</a:t>
            </a:r>
            <a:r>
              <a:rPr lang="en-US" sz="2000" dirty="0"/>
              <a:t>, R211K, K70R, L74V, L100I, K103N, and </a:t>
            </a:r>
            <a:r>
              <a:rPr lang="en-US" sz="2000" dirty="0" smtClean="0"/>
              <a:t>K219E</a:t>
            </a:r>
          </a:p>
          <a:p>
            <a:pPr marL="0" indent="0">
              <a:lnSpc>
                <a:spcPct val="120000"/>
              </a:lnSpc>
              <a:buNone/>
            </a:pPr>
            <a:r>
              <a:rPr lang="en-US" u="sng" dirty="0" smtClean="0"/>
              <a:t>Chronic HBV </a:t>
            </a:r>
            <a:r>
              <a:rPr lang="en-US" u="sng" dirty="0" err="1"/>
              <a:t>Hx</a:t>
            </a:r>
            <a:endParaRPr lang="en-US" sz="2000" dirty="0" smtClean="0"/>
          </a:p>
          <a:p>
            <a:r>
              <a:rPr lang="en-US" sz="2000" dirty="0" err="1" smtClean="0"/>
              <a:t>eAg</a:t>
            </a:r>
            <a:r>
              <a:rPr lang="en-US" sz="2000" dirty="0" smtClean="0"/>
              <a:t> positive with baseline HBV level of 110 million IU/mL</a:t>
            </a:r>
          </a:p>
          <a:p>
            <a:r>
              <a:rPr lang="en-US" sz="2000" dirty="0" smtClean="0"/>
              <a:t>Ultrasound: Echogenic liver. In 2004, US showed early </a:t>
            </a:r>
            <a:r>
              <a:rPr lang="en-US" sz="2000" dirty="0" err="1" smtClean="0"/>
              <a:t>hepatofugal</a:t>
            </a:r>
            <a:r>
              <a:rPr lang="en-US" sz="2000" dirty="0" smtClean="0"/>
              <a:t> flow and mildly enlarged spleen</a:t>
            </a:r>
            <a:endParaRPr lang="en-US" sz="2000"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34613123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2 – Ongoing HBV </a:t>
            </a:r>
            <a:r>
              <a:rPr lang="en-US" dirty="0" err="1" smtClean="0">
                <a:solidFill>
                  <a:srgbClr val="FFFFFF"/>
                </a:solidFill>
              </a:rPr>
              <a:t>Viremia</a:t>
            </a:r>
            <a:r>
              <a:rPr lang="en-US" dirty="0" smtClean="0">
                <a:solidFill>
                  <a:srgbClr val="FFFFFF"/>
                </a:solidFill>
              </a:rPr>
              <a:t> on TDF/FTC</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7" name="Content Placeholder 6" descr="hbvdna.png"/>
          <p:cNvPicPr>
            <a:picLocks noGrp="1" noChangeAspect="1"/>
          </p:cNvPicPr>
          <p:nvPr>
            <p:ph sz="half" idx="2"/>
          </p:nvPr>
        </p:nvPicPr>
        <p:blipFill>
          <a:blip r:embed="rId3">
            <a:extLst>
              <a:ext uri="{28A0092B-C50C-407E-A947-70E740481C1C}">
                <a14:useLocalDpi xmlns:a14="http://schemas.microsoft.com/office/drawing/2010/main" val="0"/>
              </a:ext>
            </a:extLst>
          </a:blip>
          <a:srcRect l="-7852" r="-7852"/>
          <a:stretch>
            <a:fillRect/>
          </a:stretch>
        </p:blipFill>
        <p:spPr>
          <a:ln>
            <a:solidFill>
              <a:srgbClr val="000000"/>
            </a:solidFill>
          </a:ln>
        </p:spPr>
      </p:pic>
      <p:sp>
        <p:nvSpPr>
          <p:cNvPr id="4" name="Freeform 3"/>
          <p:cNvSpPr/>
          <p:nvPr/>
        </p:nvSpPr>
        <p:spPr>
          <a:xfrm>
            <a:off x="1714500" y="4343400"/>
            <a:ext cx="1104900" cy="406400"/>
          </a:xfrm>
          <a:custGeom>
            <a:avLst/>
            <a:gdLst>
              <a:gd name="connsiteX0" fmla="*/ 0 w 1358900"/>
              <a:gd name="connsiteY0" fmla="*/ 495300 h 495300"/>
              <a:gd name="connsiteX1" fmla="*/ 88900 w 1358900"/>
              <a:gd name="connsiteY1" fmla="*/ 469900 h 495300"/>
              <a:gd name="connsiteX2" fmla="*/ 127000 w 1358900"/>
              <a:gd name="connsiteY2" fmla="*/ 457200 h 495300"/>
              <a:gd name="connsiteX3" fmla="*/ 165100 w 1358900"/>
              <a:gd name="connsiteY3" fmla="*/ 431800 h 495300"/>
              <a:gd name="connsiteX4" fmla="*/ 203200 w 1358900"/>
              <a:gd name="connsiteY4" fmla="*/ 419100 h 495300"/>
              <a:gd name="connsiteX5" fmla="*/ 241300 w 1358900"/>
              <a:gd name="connsiteY5" fmla="*/ 393700 h 495300"/>
              <a:gd name="connsiteX6" fmla="*/ 292100 w 1358900"/>
              <a:gd name="connsiteY6" fmla="*/ 381000 h 495300"/>
              <a:gd name="connsiteX7" fmla="*/ 406400 w 1358900"/>
              <a:gd name="connsiteY7" fmla="*/ 342900 h 495300"/>
              <a:gd name="connsiteX8" fmla="*/ 444500 w 1358900"/>
              <a:gd name="connsiteY8" fmla="*/ 330200 h 495300"/>
              <a:gd name="connsiteX9" fmla="*/ 482600 w 1358900"/>
              <a:gd name="connsiteY9" fmla="*/ 317500 h 495300"/>
              <a:gd name="connsiteX10" fmla="*/ 596900 w 1358900"/>
              <a:gd name="connsiteY10" fmla="*/ 266700 h 495300"/>
              <a:gd name="connsiteX11" fmla="*/ 635000 w 1358900"/>
              <a:gd name="connsiteY11" fmla="*/ 254000 h 495300"/>
              <a:gd name="connsiteX12" fmla="*/ 749300 w 1358900"/>
              <a:gd name="connsiteY12" fmla="*/ 203200 h 495300"/>
              <a:gd name="connsiteX13" fmla="*/ 787400 w 1358900"/>
              <a:gd name="connsiteY13" fmla="*/ 190500 h 495300"/>
              <a:gd name="connsiteX14" fmla="*/ 901700 w 1358900"/>
              <a:gd name="connsiteY14" fmla="*/ 139700 h 495300"/>
              <a:gd name="connsiteX15" fmla="*/ 939800 w 1358900"/>
              <a:gd name="connsiteY15" fmla="*/ 127000 h 495300"/>
              <a:gd name="connsiteX16" fmla="*/ 977900 w 1358900"/>
              <a:gd name="connsiteY16" fmla="*/ 114300 h 495300"/>
              <a:gd name="connsiteX17" fmla="*/ 1143000 w 1358900"/>
              <a:gd name="connsiteY17" fmla="*/ 101600 h 495300"/>
              <a:gd name="connsiteX18" fmla="*/ 1181100 w 1358900"/>
              <a:gd name="connsiteY18" fmla="*/ 88900 h 495300"/>
              <a:gd name="connsiteX19" fmla="*/ 1257300 w 1358900"/>
              <a:gd name="connsiteY19" fmla="*/ 38100 h 495300"/>
              <a:gd name="connsiteX20" fmla="*/ 1358900 w 1358900"/>
              <a:gd name="connsiteY20"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8900" h="495300">
                <a:moveTo>
                  <a:pt x="0" y="495300"/>
                </a:moveTo>
                <a:lnTo>
                  <a:pt x="88900" y="469900"/>
                </a:lnTo>
                <a:cubicBezTo>
                  <a:pt x="101722" y="466053"/>
                  <a:pt x="115026" y="463187"/>
                  <a:pt x="127000" y="457200"/>
                </a:cubicBezTo>
                <a:cubicBezTo>
                  <a:pt x="140652" y="450374"/>
                  <a:pt x="151448" y="438626"/>
                  <a:pt x="165100" y="431800"/>
                </a:cubicBezTo>
                <a:cubicBezTo>
                  <a:pt x="177074" y="425813"/>
                  <a:pt x="191226" y="425087"/>
                  <a:pt x="203200" y="419100"/>
                </a:cubicBezTo>
                <a:cubicBezTo>
                  <a:pt x="216852" y="412274"/>
                  <a:pt x="227271" y="399713"/>
                  <a:pt x="241300" y="393700"/>
                </a:cubicBezTo>
                <a:cubicBezTo>
                  <a:pt x="257343" y="386824"/>
                  <a:pt x="275382" y="386016"/>
                  <a:pt x="292100" y="381000"/>
                </a:cubicBezTo>
                <a:lnTo>
                  <a:pt x="406400" y="342900"/>
                </a:lnTo>
                <a:lnTo>
                  <a:pt x="444500" y="330200"/>
                </a:lnTo>
                <a:cubicBezTo>
                  <a:pt x="457200" y="325967"/>
                  <a:pt x="471461" y="324926"/>
                  <a:pt x="482600" y="317500"/>
                </a:cubicBezTo>
                <a:cubicBezTo>
                  <a:pt x="542977" y="277248"/>
                  <a:pt x="506220" y="296927"/>
                  <a:pt x="596900" y="266700"/>
                </a:cubicBezTo>
                <a:cubicBezTo>
                  <a:pt x="609600" y="262467"/>
                  <a:pt x="623861" y="261426"/>
                  <a:pt x="635000" y="254000"/>
                </a:cubicBezTo>
                <a:cubicBezTo>
                  <a:pt x="695377" y="213748"/>
                  <a:pt x="658620" y="233427"/>
                  <a:pt x="749300" y="203200"/>
                </a:cubicBezTo>
                <a:cubicBezTo>
                  <a:pt x="762000" y="198967"/>
                  <a:pt x="776261" y="197926"/>
                  <a:pt x="787400" y="190500"/>
                </a:cubicBezTo>
                <a:cubicBezTo>
                  <a:pt x="847777" y="150248"/>
                  <a:pt x="811020" y="169927"/>
                  <a:pt x="901700" y="139700"/>
                </a:cubicBezTo>
                <a:lnTo>
                  <a:pt x="939800" y="127000"/>
                </a:lnTo>
                <a:cubicBezTo>
                  <a:pt x="952500" y="122767"/>
                  <a:pt x="964552" y="115327"/>
                  <a:pt x="977900" y="114300"/>
                </a:cubicBezTo>
                <a:lnTo>
                  <a:pt x="1143000" y="101600"/>
                </a:lnTo>
                <a:cubicBezTo>
                  <a:pt x="1155700" y="97367"/>
                  <a:pt x="1169398" y="95401"/>
                  <a:pt x="1181100" y="88900"/>
                </a:cubicBezTo>
                <a:cubicBezTo>
                  <a:pt x="1207785" y="74075"/>
                  <a:pt x="1228340" y="47753"/>
                  <a:pt x="1257300" y="38100"/>
                </a:cubicBezTo>
                <a:cubicBezTo>
                  <a:pt x="1342480" y="9707"/>
                  <a:pt x="1309553" y="24674"/>
                  <a:pt x="13589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p:nvPr/>
        </p:nvCxnSpPr>
        <p:spPr>
          <a:xfrm flipV="1">
            <a:off x="2819400" y="1981200"/>
            <a:ext cx="152400" cy="2362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71800" y="1981200"/>
            <a:ext cx="152400"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124200" y="3124200"/>
            <a:ext cx="1524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3276600" y="3136900"/>
            <a:ext cx="711200" cy="1549400"/>
          </a:xfrm>
          <a:custGeom>
            <a:avLst/>
            <a:gdLst>
              <a:gd name="connsiteX0" fmla="*/ 0 w 711200"/>
              <a:gd name="connsiteY0" fmla="*/ 0 h 1549400"/>
              <a:gd name="connsiteX1" fmla="*/ 12700 w 711200"/>
              <a:gd name="connsiteY1" fmla="*/ 177800 h 1549400"/>
              <a:gd name="connsiteX2" fmla="*/ 25400 w 711200"/>
              <a:gd name="connsiteY2" fmla="*/ 228600 h 1549400"/>
              <a:gd name="connsiteX3" fmla="*/ 38100 w 711200"/>
              <a:gd name="connsiteY3" fmla="*/ 381000 h 1549400"/>
              <a:gd name="connsiteX4" fmla="*/ 50800 w 711200"/>
              <a:gd name="connsiteY4" fmla="*/ 419100 h 1549400"/>
              <a:gd name="connsiteX5" fmla="*/ 76200 w 711200"/>
              <a:gd name="connsiteY5" fmla="*/ 546100 h 1549400"/>
              <a:gd name="connsiteX6" fmla="*/ 152400 w 711200"/>
              <a:gd name="connsiteY6" fmla="*/ 609600 h 1549400"/>
              <a:gd name="connsiteX7" fmla="*/ 215900 w 711200"/>
              <a:gd name="connsiteY7" fmla="*/ 685800 h 1549400"/>
              <a:gd name="connsiteX8" fmla="*/ 292100 w 711200"/>
              <a:gd name="connsiteY8" fmla="*/ 749300 h 1549400"/>
              <a:gd name="connsiteX9" fmla="*/ 355600 w 711200"/>
              <a:gd name="connsiteY9" fmla="*/ 825500 h 1549400"/>
              <a:gd name="connsiteX10" fmla="*/ 368300 w 711200"/>
              <a:gd name="connsiteY10" fmla="*/ 876300 h 1549400"/>
              <a:gd name="connsiteX11" fmla="*/ 381000 w 711200"/>
              <a:gd name="connsiteY11" fmla="*/ 914400 h 1549400"/>
              <a:gd name="connsiteX12" fmla="*/ 431800 w 711200"/>
              <a:gd name="connsiteY12" fmla="*/ 927100 h 1549400"/>
              <a:gd name="connsiteX13" fmla="*/ 457200 w 711200"/>
              <a:gd name="connsiteY13" fmla="*/ 1041400 h 1549400"/>
              <a:gd name="connsiteX14" fmla="*/ 469900 w 711200"/>
              <a:gd name="connsiteY14" fmla="*/ 1092200 h 1549400"/>
              <a:gd name="connsiteX15" fmla="*/ 495300 w 711200"/>
              <a:gd name="connsiteY15" fmla="*/ 1143000 h 1549400"/>
              <a:gd name="connsiteX16" fmla="*/ 508000 w 711200"/>
              <a:gd name="connsiteY16" fmla="*/ 1181100 h 1549400"/>
              <a:gd name="connsiteX17" fmla="*/ 533400 w 711200"/>
              <a:gd name="connsiteY17" fmla="*/ 1231900 h 1549400"/>
              <a:gd name="connsiteX18" fmla="*/ 546100 w 711200"/>
              <a:gd name="connsiteY18" fmla="*/ 1270000 h 1549400"/>
              <a:gd name="connsiteX19" fmla="*/ 571500 w 711200"/>
              <a:gd name="connsiteY19" fmla="*/ 1308100 h 1549400"/>
              <a:gd name="connsiteX20" fmla="*/ 622300 w 711200"/>
              <a:gd name="connsiteY20" fmla="*/ 1422400 h 1549400"/>
              <a:gd name="connsiteX21" fmla="*/ 660400 w 711200"/>
              <a:gd name="connsiteY21" fmla="*/ 1447800 h 1549400"/>
              <a:gd name="connsiteX22" fmla="*/ 711200 w 711200"/>
              <a:gd name="connsiteY22" fmla="*/ 1549400 h 154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1200" h="1549400">
                <a:moveTo>
                  <a:pt x="0" y="0"/>
                </a:moveTo>
                <a:cubicBezTo>
                  <a:pt x="4233" y="59267"/>
                  <a:pt x="6138" y="118746"/>
                  <a:pt x="12700" y="177800"/>
                </a:cubicBezTo>
                <a:cubicBezTo>
                  <a:pt x="14628" y="195148"/>
                  <a:pt x="23235" y="211280"/>
                  <a:pt x="25400" y="228600"/>
                </a:cubicBezTo>
                <a:cubicBezTo>
                  <a:pt x="31723" y="279182"/>
                  <a:pt x="31363" y="330471"/>
                  <a:pt x="38100" y="381000"/>
                </a:cubicBezTo>
                <a:cubicBezTo>
                  <a:pt x="39869" y="394270"/>
                  <a:pt x="47896" y="406032"/>
                  <a:pt x="50800" y="419100"/>
                </a:cubicBezTo>
                <a:cubicBezTo>
                  <a:pt x="51994" y="424472"/>
                  <a:pt x="66999" y="529998"/>
                  <a:pt x="76200" y="546100"/>
                </a:cubicBezTo>
                <a:cubicBezTo>
                  <a:pt x="96438" y="581517"/>
                  <a:pt x="123708" y="585690"/>
                  <a:pt x="152400" y="609600"/>
                </a:cubicBezTo>
                <a:cubicBezTo>
                  <a:pt x="277234" y="713628"/>
                  <a:pt x="116000" y="585900"/>
                  <a:pt x="215900" y="685800"/>
                </a:cubicBezTo>
                <a:cubicBezTo>
                  <a:pt x="315800" y="785700"/>
                  <a:pt x="188072" y="624466"/>
                  <a:pt x="292100" y="749300"/>
                </a:cubicBezTo>
                <a:cubicBezTo>
                  <a:pt x="380507" y="855388"/>
                  <a:pt x="244290" y="714190"/>
                  <a:pt x="355600" y="825500"/>
                </a:cubicBezTo>
                <a:cubicBezTo>
                  <a:pt x="359833" y="842433"/>
                  <a:pt x="363505" y="859517"/>
                  <a:pt x="368300" y="876300"/>
                </a:cubicBezTo>
                <a:cubicBezTo>
                  <a:pt x="371978" y="889172"/>
                  <a:pt x="370547" y="906037"/>
                  <a:pt x="381000" y="914400"/>
                </a:cubicBezTo>
                <a:cubicBezTo>
                  <a:pt x="394630" y="925304"/>
                  <a:pt x="414867" y="922867"/>
                  <a:pt x="431800" y="927100"/>
                </a:cubicBezTo>
                <a:cubicBezTo>
                  <a:pt x="454719" y="1064616"/>
                  <a:pt x="432188" y="953859"/>
                  <a:pt x="457200" y="1041400"/>
                </a:cubicBezTo>
                <a:cubicBezTo>
                  <a:pt x="461995" y="1058183"/>
                  <a:pt x="463771" y="1075857"/>
                  <a:pt x="469900" y="1092200"/>
                </a:cubicBezTo>
                <a:cubicBezTo>
                  <a:pt x="476547" y="1109927"/>
                  <a:pt x="487842" y="1125599"/>
                  <a:pt x="495300" y="1143000"/>
                </a:cubicBezTo>
                <a:cubicBezTo>
                  <a:pt x="500573" y="1155305"/>
                  <a:pt x="502727" y="1168795"/>
                  <a:pt x="508000" y="1181100"/>
                </a:cubicBezTo>
                <a:cubicBezTo>
                  <a:pt x="515458" y="1198501"/>
                  <a:pt x="525942" y="1214499"/>
                  <a:pt x="533400" y="1231900"/>
                </a:cubicBezTo>
                <a:cubicBezTo>
                  <a:pt x="538673" y="1244205"/>
                  <a:pt x="540113" y="1258026"/>
                  <a:pt x="546100" y="1270000"/>
                </a:cubicBezTo>
                <a:cubicBezTo>
                  <a:pt x="552926" y="1283652"/>
                  <a:pt x="565301" y="1294152"/>
                  <a:pt x="571500" y="1308100"/>
                </a:cubicBezTo>
                <a:cubicBezTo>
                  <a:pt x="591620" y="1353371"/>
                  <a:pt x="587810" y="1387910"/>
                  <a:pt x="622300" y="1422400"/>
                </a:cubicBezTo>
                <a:cubicBezTo>
                  <a:pt x="633093" y="1433193"/>
                  <a:pt x="647700" y="1439333"/>
                  <a:pt x="660400" y="1447800"/>
                </a:cubicBezTo>
                <a:cubicBezTo>
                  <a:pt x="689586" y="1535359"/>
                  <a:pt x="666868" y="1505068"/>
                  <a:pt x="711200" y="1549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975100" y="4673600"/>
            <a:ext cx="2108205" cy="293442"/>
          </a:xfrm>
          <a:custGeom>
            <a:avLst/>
            <a:gdLst>
              <a:gd name="connsiteX0" fmla="*/ 0 w 2108205"/>
              <a:gd name="connsiteY0" fmla="*/ 0 h 293442"/>
              <a:gd name="connsiteX1" fmla="*/ 12700 w 2108205"/>
              <a:gd name="connsiteY1" fmla="*/ 63500 h 293442"/>
              <a:gd name="connsiteX2" fmla="*/ 152400 w 2108205"/>
              <a:gd name="connsiteY2" fmla="*/ 139700 h 293442"/>
              <a:gd name="connsiteX3" fmla="*/ 266700 w 2108205"/>
              <a:gd name="connsiteY3" fmla="*/ 190500 h 293442"/>
              <a:gd name="connsiteX4" fmla="*/ 304800 w 2108205"/>
              <a:gd name="connsiteY4" fmla="*/ 203200 h 293442"/>
              <a:gd name="connsiteX5" fmla="*/ 355600 w 2108205"/>
              <a:gd name="connsiteY5" fmla="*/ 215900 h 293442"/>
              <a:gd name="connsiteX6" fmla="*/ 431800 w 2108205"/>
              <a:gd name="connsiteY6" fmla="*/ 241300 h 293442"/>
              <a:gd name="connsiteX7" fmla="*/ 1155700 w 2108205"/>
              <a:gd name="connsiteY7" fmla="*/ 254000 h 293442"/>
              <a:gd name="connsiteX8" fmla="*/ 1384300 w 2108205"/>
              <a:gd name="connsiteY8" fmla="*/ 228600 h 293442"/>
              <a:gd name="connsiteX9" fmla="*/ 1524000 w 2108205"/>
              <a:gd name="connsiteY9" fmla="*/ 254000 h 293442"/>
              <a:gd name="connsiteX10" fmla="*/ 1574800 w 2108205"/>
              <a:gd name="connsiteY10" fmla="*/ 292100 h 293442"/>
              <a:gd name="connsiteX11" fmla="*/ 1676400 w 2108205"/>
              <a:gd name="connsiteY11" fmla="*/ 279400 h 293442"/>
              <a:gd name="connsiteX12" fmla="*/ 1879600 w 2108205"/>
              <a:gd name="connsiteY12" fmla="*/ 254000 h 293442"/>
              <a:gd name="connsiteX13" fmla="*/ 2108200 w 2108205"/>
              <a:gd name="connsiteY13" fmla="*/ 279400 h 2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8205" h="293442">
                <a:moveTo>
                  <a:pt x="0" y="0"/>
                </a:moveTo>
                <a:cubicBezTo>
                  <a:pt x="4233" y="21167"/>
                  <a:pt x="726" y="45539"/>
                  <a:pt x="12700" y="63500"/>
                </a:cubicBezTo>
                <a:cubicBezTo>
                  <a:pt x="46463" y="114144"/>
                  <a:pt x="100507" y="122402"/>
                  <a:pt x="152400" y="139700"/>
                </a:cubicBezTo>
                <a:cubicBezTo>
                  <a:pt x="213387" y="200687"/>
                  <a:pt x="166076" y="168139"/>
                  <a:pt x="266700" y="190500"/>
                </a:cubicBezTo>
                <a:cubicBezTo>
                  <a:pt x="279768" y="193404"/>
                  <a:pt x="291928" y="199522"/>
                  <a:pt x="304800" y="203200"/>
                </a:cubicBezTo>
                <a:cubicBezTo>
                  <a:pt x="321583" y="207995"/>
                  <a:pt x="338882" y="210884"/>
                  <a:pt x="355600" y="215900"/>
                </a:cubicBezTo>
                <a:cubicBezTo>
                  <a:pt x="381245" y="223593"/>
                  <a:pt x="405030" y="240830"/>
                  <a:pt x="431800" y="241300"/>
                </a:cubicBezTo>
                <a:lnTo>
                  <a:pt x="1155700" y="254000"/>
                </a:lnTo>
                <a:cubicBezTo>
                  <a:pt x="1299027" y="289832"/>
                  <a:pt x="1072321" y="241079"/>
                  <a:pt x="1384300" y="228600"/>
                </a:cubicBezTo>
                <a:cubicBezTo>
                  <a:pt x="1431592" y="226708"/>
                  <a:pt x="1477433" y="245533"/>
                  <a:pt x="1524000" y="254000"/>
                </a:cubicBezTo>
                <a:cubicBezTo>
                  <a:pt x="1540933" y="266700"/>
                  <a:pt x="1553921" y="288620"/>
                  <a:pt x="1574800" y="292100"/>
                </a:cubicBezTo>
                <a:cubicBezTo>
                  <a:pt x="1608466" y="297711"/>
                  <a:pt x="1642613" y="284227"/>
                  <a:pt x="1676400" y="279400"/>
                </a:cubicBezTo>
                <a:cubicBezTo>
                  <a:pt x="1860213" y="253141"/>
                  <a:pt x="1618515" y="280108"/>
                  <a:pt x="1879600" y="254000"/>
                </a:cubicBezTo>
                <a:cubicBezTo>
                  <a:pt x="2112427" y="266935"/>
                  <a:pt x="2108200" y="190382"/>
                  <a:pt x="2108200" y="279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a:stCxn id="22" idx="10"/>
            <a:endCxn id="22" idx="10"/>
          </p:cNvCxnSpPr>
          <p:nvPr/>
        </p:nvCxnSpPr>
        <p:spPr>
          <a:xfrm>
            <a:off x="5549900" y="49657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6057900" y="4912833"/>
            <a:ext cx="1625600" cy="52867"/>
          </a:xfrm>
          <a:custGeom>
            <a:avLst/>
            <a:gdLst>
              <a:gd name="connsiteX0" fmla="*/ 0 w 1625600"/>
              <a:gd name="connsiteY0" fmla="*/ 52867 h 52867"/>
              <a:gd name="connsiteX1" fmla="*/ 495300 w 1625600"/>
              <a:gd name="connsiteY1" fmla="*/ 27467 h 52867"/>
              <a:gd name="connsiteX2" fmla="*/ 584200 w 1625600"/>
              <a:gd name="connsiteY2" fmla="*/ 14767 h 52867"/>
              <a:gd name="connsiteX3" fmla="*/ 1193800 w 1625600"/>
              <a:gd name="connsiteY3" fmla="*/ 27467 h 52867"/>
              <a:gd name="connsiteX4" fmla="*/ 1485900 w 1625600"/>
              <a:gd name="connsiteY4" fmla="*/ 27467 h 52867"/>
              <a:gd name="connsiteX5" fmla="*/ 1524000 w 1625600"/>
              <a:gd name="connsiteY5" fmla="*/ 2067 h 52867"/>
              <a:gd name="connsiteX6" fmla="*/ 1625600 w 1625600"/>
              <a:gd name="connsiteY6" fmla="*/ 40167 h 5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52867">
                <a:moveTo>
                  <a:pt x="0" y="52867"/>
                </a:moveTo>
                <a:cubicBezTo>
                  <a:pt x="138719" y="47087"/>
                  <a:pt x="347073" y="40942"/>
                  <a:pt x="495300" y="27467"/>
                </a:cubicBezTo>
                <a:cubicBezTo>
                  <a:pt x="525111" y="24757"/>
                  <a:pt x="554567" y="19000"/>
                  <a:pt x="584200" y="14767"/>
                </a:cubicBezTo>
                <a:lnTo>
                  <a:pt x="1193800" y="27467"/>
                </a:lnTo>
                <a:cubicBezTo>
                  <a:pt x="1518013" y="39257"/>
                  <a:pt x="871649" y="65858"/>
                  <a:pt x="1485900" y="27467"/>
                </a:cubicBezTo>
                <a:cubicBezTo>
                  <a:pt x="1498600" y="19000"/>
                  <a:pt x="1508830" y="3753"/>
                  <a:pt x="1524000" y="2067"/>
                </a:cubicBezTo>
                <a:cubicBezTo>
                  <a:pt x="1590008" y="-5267"/>
                  <a:pt x="1592223" y="6790"/>
                  <a:pt x="1625600" y="401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5410200" y="2590800"/>
            <a:ext cx="30480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715000" y="2438400"/>
            <a:ext cx="1119693" cy="307777"/>
          </a:xfrm>
          <a:prstGeom prst="rect">
            <a:avLst/>
          </a:prstGeom>
          <a:noFill/>
        </p:spPr>
        <p:txBody>
          <a:bodyPr wrap="none" rtlCol="0">
            <a:spAutoFit/>
          </a:bodyPr>
          <a:lstStyle/>
          <a:p>
            <a:r>
              <a:rPr lang="en-US" sz="1400" dirty="0" smtClean="0"/>
              <a:t>ALT (IU/L)</a:t>
            </a:r>
            <a:endParaRPr lang="en-US" sz="1400" dirty="0"/>
          </a:p>
        </p:txBody>
      </p:sp>
      <p:sp>
        <p:nvSpPr>
          <p:cNvPr id="29" name="TextBox 28"/>
          <p:cNvSpPr txBox="1"/>
          <p:nvPr/>
        </p:nvSpPr>
        <p:spPr>
          <a:xfrm>
            <a:off x="8077200" y="4495800"/>
            <a:ext cx="389850" cy="276999"/>
          </a:xfrm>
          <a:prstGeom prst="rect">
            <a:avLst/>
          </a:prstGeom>
          <a:noFill/>
        </p:spPr>
        <p:txBody>
          <a:bodyPr wrap="none" rtlCol="0">
            <a:spAutoFit/>
          </a:bodyPr>
          <a:lstStyle/>
          <a:p>
            <a:r>
              <a:rPr lang="en-US" sz="1200" dirty="0" smtClean="0"/>
              <a:t>50</a:t>
            </a:r>
            <a:endParaRPr lang="en-US" sz="1200" dirty="0"/>
          </a:p>
        </p:txBody>
      </p:sp>
      <p:sp>
        <p:nvSpPr>
          <p:cNvPr id="31" name="TextBox 30"/>
          <p:cNvSpPr txBox="1"/>
          <p:nvPr/>
        </p:nvSpPr>
        <p:spPr>
          <a:xfrm>
            <a:off x="8077200" y="4038600"/>
            <a:ext cx="492443" cy="276999"/>
          </a:xfrm>
          <a:prstGeom prst="rect">
            <a:avLst/>
          </a:prstGeom>
          <a:noFill/>
        </p:spPr>
        <p:txBody>
          <a:bodyPr wrap="none" rtlCol="0">
            <a:spAutoFit/>
          </a:bodyPr>
          <a:lstStyle/>
          <a:p>
            <a:r>
              <a:rPr lang="en-US" sz="1200" dirty="0" smtClean="0"/>
              <a:t>100</a:t>
            </a:r>
            <a:endParaRPr lang="en-US" sz="1200" dirty="0"/>
          </a:p>
        </p:txBody>
      </p:sp>
      <p:sp>
        <p:nvSpPr>
          <p:cNvPr id="32" name="TextBox 31"/>
          <p:cNvSpPr txBox="1"/>
          <p:nvPr/>
        </p:nvSpPr>
        <p:spPr>
          <a:xfrm>
            <a:off x="8077200" y="3609201"/>
            <a:ext cx="492443" cy="276999"/>
          </a:xfrm>
          <a:prstGeom prst="rect">
            <a:avLst/>
          </a:prstGeom>
          <a:noFill/>
        </p:spPr>
        <p:txBody>
          <a:bodyPr wrap="none" rtlCol="0">
            <a:spAutoFit/>
          </a:bodyPr>
          <a:lstStyle/>
          <a:p>
            <a:r>
              <a:rPr lang="en-US" sz="1200" dirty="0" smtClean="0"/>
              <a:t>150</a:t>
            </a:r>
            <a:endParaRPr lang="en-US" sz="1200" dirty="0"/>
          </a:p>
        </p:txBody>
      </p:sp>
      <p:sp>
        <p:nvSpPr>
          <p:cNvPr id="33" name="TextBox 32"/>
          <p:cNvSpPr txBox="1"/>
          <p:nvPr/>
        </p:nvSpPr>
        <p:spPr>
          <a:xfrm>
            <a:off x="8077200" y="3200400"/>
            <a:ext cx="492443" cy="276999"/>
          </a:xfrm>
          <a:prstGeom prst="rect">
            <a:avLst/>
          </a:prstGeom>
          <a:noFill/>
        </p:spPr>
        <p:txBody>
          <a:bodyPr wrap="none" rtlCol="0">
            <a:spAutoFit/>
          </a:bodyPr>
          <a:lstStyle/>
          <a:p>
            <a:r>
              <a:rPr lang="en-US" sz="1200" dirty="0" smtClean="0"/>
              <a:t>200</a:t>
            </a:r>
            <a:endParaRPr lang="en-US" sz="1200" dirty="0"/>
          </a:p>
        </p:txBody>
      </p:sp>
      <p:sp>
        <p:nvSpPr>
          <p:cNvPr id="34" name="TextBox 33"/>
          <p:cNvSpPr txBox="1"/>
          <p:nvPr/>
        </p:nvSpPr>
        <p:spPr>
          <a:xfrm>
            <a:off x="8077200" y="2743200"/>
            <a:ext cx="492443" cy="276999"/>
          </a:xfrm>
          <a:prstGeom prst="rect">
            <a:avLst/>
          </a:prstGeom>
          <a:noFill/>
        </p:spPr>
        <p:txBody>
          <a:bodyPr wrap="none" rtlCol="0">
            <a:spAutoFit/>
          </a:bodyPr>
          <a:lstStyle/>
          <a:p>
            <a:r>
              <a:rPr lang="en-US" sz="1200" dirty="0" smtClean="0"/>
              <a:t>250</a:t>
            </a:r>
            <a:endParaRPr lang="en-US" sz="1200" dirty="0"/>
          </a:p>
        </p:txBody>
      </p:sp>
      <p:sp>
        <p:nvSpPr>
          <p:cNvPr id="35" name="TextBox 34"/>
          <p:cNvSpPr txBox="1"/>
          <p:nvPr/>
        </p:nvSpPr>
        <p:spPr>
          <a:xfrm>
            <a:off x="8077200" y="2286000"/>
            <a:ext cx="492443" cy="276999"/>
          </a:xfrm>
          <a:prstGeom prst="rect">
            <a:avLst/>
          </a:prstGeom>
          <a:noFill/>
        </p:spPr>
        <p:txBody>
          <a:bodyPr wrap="none" rtlCol="0">
            <a:spAutoFit/>
          </a:bodyPr>
          <a:lstStyle/>
          <a:p>
            <a:r>
              <a:rPr lang="en-US" sz="1200" dirty="0" smtClean="0"/>
              <a:t>300</a:t>
            </a:r>
            <a:endParaRPr lang="en-US" sz="1200" dirty="0"/>
          </a:p>
        </p:txBody>
      </p:sp>
      <p:sp>
        <p:nvSpPr>
          <p:cNvPr id="36" name="TextBox 35"/>
          <p:cNvSpPr txBox="1"/>
          <p:nvPr/>
        </p:nvSpPr>
        <p:spPr>
          <a:xfrm>
            <a:off x="8077200" y="1828800"/>
            <a:ext cx="492443" cy="276999"/>
          </a:xfrm>
          <a:prstGeom prst="rect">
            <a:avLst/>
          </a:prstGeom>
          <a:noFill/>
        </p:spPr>
        <p:txBody>
          <a:bodyPr wrap="none" rtlCol="0">
            <a:spAutoFit/>
          </a:bodyPr>
          <a:lstStyle/>
          <a:p>
            <a:r>
              <a:rPr lang="en-US" sz="1200" dirty="0" smtClean="0"/>
              <a:t>350</a:t>
            </a:r>
            <a:endParaRPr lang="en-US" sz="1200" dirty="0"/>
          </a:p>
        </p:txBody>
      </p:sp>
      <p:cxnSp>
        <p:nvCxnSpPr>
          <p:cNvPr id="9" name="Straight Connector 8"/>
          <p:cNvCxnSpPr/>
          <p:nvPr/>
        </p:nvCxnSpPr>
        <p:spPr>
          <a:xfrm>
            <a:off x="1447800" y="4191000"/>
            <a:ext cx="6324600" cy="0"/>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sp>
        <p:nvSpPr>
          <p:cNvPr id="30" name="TextBox 29"/>
          <p:cNvSpPr txBox="1"/>
          <p:nvPr/>
        </p:nvSpPr>
        <p:spPr>
          <a:xfrm>
            <a:off x="3200400" y="2057400"/>
            <a:ext cx="985829"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400" dirty="0" err="1" smtClean="0"/>
              <a:t>Entecavir</a:t>
            </a:r>
            <a:endParaRPr lang="en-US" sz="1400" dirty="0"/>
          </a:p>
        </p:txBody>
      </p:sp>
      <p:sp>
        <p:nvSpPr>
          <p:cNvPr id="37" name="TextBox 36"/>
          <p:cNvSpPr txBox="1"/>
          <p:nvPr/>
        </p:nvSpPr>
        <p:spPr>
          <a:xfrm>
            <a:off x="609600" y="5334000"/>
            <a:ext cx="1312028"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1400" dirty="0" err="1" smtClean="0"/>
              <a:t>Tenofovir</a:t>
            </a:r>
            <a:r>
              <a:rPr lang="en-US" sz="1400" dirty="0" smtClean="0"/>
              <a:t>/FTC</a:t>
            </a:r>
            <a:endParaRPr lang="en-US" sz="1400" dirty="0"/>
          </a:p>
        </p:txBody>
      </p:sp>
      <p:sp>
        <p:nvSpPr>
          <p:cNvPr id="26" name="TextBox 25"/>
          <p:cNvSpPr txBox="1"/>
          <p:nvPr/>
        </p:nvSpPr>
        <p:spPr>
          <a:xfrm>
            <a:off x="2209800" y="2590800"/>
            <a:ext cx="1415772"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1400" dirty="0" smtClean="0"/>
              <a:t>L180M, M204V</a:t>
            </a:r>
            <a:endParaRPr lang="en-US" sz="1400" dirty="0"/>
          </a:p>
        </p:txBody>
      </p:sp>
    </p:spTree>
    <p:extLst>
      <p:ext uri="{BB962C8B-B14F-4D97-AF65-F5344CB8AC3E}">
        <p14:creationId xmlns:p14="http://schemas.microsoft.com/office/powerpoint/2010/main" val="3108289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5" grpId="0" animBg="1"/>
      <p:bldP spid="28" grpId="0"/>
      <p:bldP spid="29" grpId="0"/>
      <p:bldP spid="31" grpId="0"/>
      <p:bldP spid="32" grpId="0"/>
      <p:bldP spid="33" grpId="0"/>
      <p:bldP spid="34" grpId="0"/>
      <p:bldP spid="35" grpId="0"/>
      <p:bldP spid="36" grpId="0"/>
      <p:bldP spid="30"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2 – Ongoing HBV </a:t>
            </a:r>
            <a:r>
              <a:rPr lang="en-US" dirty="0" err="1" smtClean="0">
                <a:solidFill>
                  <a:srgbClr val="FFFFFF"/>
                </a:solidFill>
              </a:rPr>
              <a:t>Viremia</a:t>
            </a:r>
            <a:r>
              <a:rPr lang="en-US" dirty="0" smtClean="0">
                <a:solidFill>
                  <a:srgbClr val="FFFFFF"/>
                </a:solidFill>
              </a:rPr>
              <a:t> on TDF/FTC</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quarter" idx="13"/>
          </p:nvPr>
        </p:nvSpPr>
        <p:spPr/>
        <p:txBody>
          <a:bodyPr/>
          <a:lstStyle/>
          <a:p>
            <a:endParaRPr lang="en-US"/>
          </a:p>
        </p:txBody>
      </p:sp>
      <p:pic>
        <p:nvPicPr>
          <p:cNvPr id="6" name="Content Placeholder 5" descr="cd4.png"/>
          <p:cNvPicPr>
            <a:picLocks noGrp="1" noChangeAspect="1"/>
          </p:cNvPicPr>
          <p:nvPr>
            <p:ph sz="half" idx="2"/>
          </p:nvPr>
        </p:nvPicPr>
        <p:blipFill>
          <a:blip r:embed="rId3">
            <a:extLst>
              <a:ext uri="{28A0092B-C50C-407E-A947-70E740481C1C}">
                <a14:useLocalDpi xmlns:a14="http://schemas.microsoft.com/office/drawing/2010/main" val="0"/>
              </a:ext>
            </a:extLst>
          </a:blip>
          <a:srcRect l="-7852" r="-7852"/>
          <a:stretch>
            <a:fillRect/>
          </a:stretch>
        </p:blipFill>
        <p:spPr>
          <a:ln>
            <a:solidFill>
              <a:srgbClr val="000000"/>
            </a:solidFill>
          </a:ln>
        </p:spPr>
      </p:pic>
    </p:spTree>
    <p:extLst>
      <p:ext uri="{BB962C8B-B14F-4D97-AF65-F5344CB8AC3E}">
        <p14:creationId xmlns:p14="http://schemas.microsoft.com/office/powerpoint/2010/main" val="91211815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HBV in the CNICS Cohort</a:t>
            </a:r>
            <a:endParaRPr lang="en-US" dirty="0"/>
          </a:p>
        </p:txBody>
      </p:sp>
      <p:sp>
        <p:nvSpPr>
          <p:cNvPr id="3" name="Text Placeholder 2"/>
          <p:cNvSpPr>
            <a:spLocks noGrp="1"/>
          </p:cNvSpPr>
          <p:nvPr>
            <p:ph type="body" idx="1"/>
          </p:nvPr>
        </p:nvSpPr>
        <p:spPr/>
        <p:txBody>
          <a:bodyPr/>
          <a:lstStyle/>
          <a:p>
            <a:endParaRPr lang="en-US"/>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3919421620"/>
              </p:ext>
            </p:extLst>
          </p:nvPr>
        </p:nvGraphicFramePr>
        <p:xfrm>
          <a:off x="301752" y="1447800"/>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quarter" idx="13"/>
          </p:nvPr>
        </p:nvSpPr>
        <p:spPr/>
        <p:txBody>
          <a:bodyPr/>
          <a:lstStyle/>
          <a:p>
            <a:r>
              <a:rPr lang="en-US" dirty="0"/>
              <a:t>Kim, </a:t>
            </a:r>
            <a:r>
              <a:rPr lang="en-US" i="1" dirty="0"/>
              <a:t>JAIDS</a:t>
            </a:r>
            <a:r>
              <a:rPr lang="en-US" dirty="0"/>
              <a:t> 2014; 66:96-101</a:t>
            </a:r>
            <a:r>
              <a:rPr lang="en-US" dirty="0" smtClean="0"/>
              <a:t>.</a:t>
            </a:r>
            <a:endParaRPr lang="en-US" dirty="0"/>
          </a:p>
        </p:txBody>
      </p:sp>
    </p:spTree>
    <p:extLst>
      <p:ext uri="{BB962C8B-B14F-4D97-AF65-F5344CB8AC3E}">
        <p14:creationId xmlns:p14="http://schemas.microsoft.com/office/powerpoint/2010/main" val="408292266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Factors for Delayed HBV Suppression</a:t>
            </a:r>
            <a:endParaRPr lang="en-US" dirty="0"/>
          </a:p>
        </p:txBody>
      </p:sp>
      <p:sp>
        <p:nvSpPr>
          <p:cNvPr id="2" name="Text Placeholder 1"/>
          <p:cNvSpPr>
            <a:spLocks noGrp="1"/>
          </p:cNvSpPr>
          <p:nvPr>
            <p:ph type="body" idx="1"/>
          </p:nvPr>
        </p:nvSpPr>
        <p:spPr/>
        <p:txBody>
          <a:bodyPr/>
          <a:lstStyle/>
          <a:p>
            <a:endParaRPr lang="en-US"/>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360375767"/>
              </p:ext>
            </p:extLst>
          </p:nvPr>
        </p:nvGraphicFramePr>
        <p:xfrm>
          <a:off x="323850" y="1488441"/>
          <a:ext cx="8515350" cy="4607560"/>
        </p:xfrm>
        <a:graphic>
          <a:graphicData uri="http://schemas.openxmlformats.org/drawingml/2006/table">
            <a:tbl>
              <a:tblPr firstRow="1" bandRow="1">
                <a:tableStyleId>{B301B821-A1FF-4177-AEE7-76D212191A09}</a:tableStyleId>
              </a:tblPr>
              <a:tblGrid>
                <a:gridCol w="3803065"/>
                <a:gridCol w="3130306"/>
                <a:gridCol w="1581979"/>
              </a:tblGrid>
              <a:tr h="370840">
                <a:tc>
                  <a:txBody>
                    <a:bodyPr/>
                    <a:lstStyle/>
                    <a:p>
                      <a:r>
                        <a:rPr lang="en-US" dirty="0" smtClean="0"/>
                        <a:t>Variable</a:t>
                      </a:r>
                      <a:endParaRPr lang="en-US" dirty="0"/>
                    </a:p>
                  </a:txBody>
                  <a:tcPr marL="91559" marR="91559"/>
                </a:tc>
                <a:tc>
                  <a:txBody>
                    <a:bodyPr/>
                    <a:lstStyle/>
                    <a:p>
                      <a:pPr algn="ctr"/>
                      <a:r>
                        <a:rPr lang="en-US" dirty="0" smtClean="0"/>
                        <a:t>Adjusted Hazard Ratio (95%</a:t>
                      </a:r>
                      <a:r>
                        <a:rPr lang="en-US" baseline="0" dirty="0" smtClean="0"/>
                        <a:t> CI)</a:t>
                      </a:r>
                      <a:endParaRPr lang="en-US" dirty="0"/>
                    </a:p>
                  </a:txBody>
                  <a:tcPr marL="91559" marR="91559"/>
                </a:tc>
                <a:tc>
                  <a:txBody>
                    <a:bodyPr/>
                    <a:lstStyle/>
                    <a:p>
                      <a:pPr algn="ctr"/>
                      <a:r>
                        <a:rPr lang="en-US" dirty="0" smtClean="0"/>
                        <a:t>P</a:t>
                      </a:r>
                      <a:endParaRPr lang="en-US" i="1" dirty="0"/>
                    </a:p>
                  </a:txBody>
                  <a:tcPr marL="91559" marR="91559"/>
                </a:tc>
              </a:tr>
              <a:tr h="370840">
                <a:tc>
                  <a:txBody>
                    <a:bodyPr/>
                    <a:lstStyle/>
                    <a:p>
                      <a:pPr>
                        <a:spcBef>
                          <a:spcPts val="600"/>
                        </a:spcBef>
                      </a:pPr>
                      <a:r>
                        <a:rPr lang="en-US" b="1" dirty="0" smtClean="0"/>
                        <a:t>3TC exposure</a:t>
                      </a:r>
                      <a:endParaRPr lang="en-US" b="1" dirty="0"/>
                    </a:p>
                  </a:txBody>
                  <a:tcPr marL="91559" marR="91559" anchor="ctr"/>
                </a:tc>
                <a:tc>
                  <a:txBody>
                    <a:bodyPr/>
                    <a:lstStyle/>
                    <a:p>
                      <a:pPr algn="ctr">
                        <a:spcBef>
                          <a:spcPts val="600"/>
                        </a:spcBef>
                      </a:pPr>
                      <a:r>
                        <a:rPr lang="en-US" b="1" dirty="0" smtClean="0"/>
                        <a:t>0.60 (0.42-0.85)</a:t>
                      </a:r>
                      <a:endParaRPr lang="en-US" b="1" dirty="0"/>
                    </a:p>
                  </a:txBody>
                  <a:tcPr marL="91559" marR="91559" anchor="ctr"/>
                </a:tc>
                <a:tc>
                  <a:txBody>
                    <a:bodyPr/>
                    <a:lstStyle/>
                    <a:p>
                      <a:pPr algn="ctr">
                        <a:spcBef>
                          <a:spcPts val="600"/>
                        </a:spcBef>
                      </a:pPr>
                      <a:r>
                        <a:rPr lang="en-US" b="1" dirty="0" smtClean="0"/>
                        <a:t>&lt;0.01</a:t>
                      </a:r>
                      <a:endParaRPr lang="en-US" b="1" dirty="0"/>
                    </a:p>
                  </a:txBody>
                  <a:tcPr marL="91559" marR="91559"/>
                </a:tc>
              </a:tr>
              <a:tr h="370840">
                <a:tc>
                  <a:txBody>
                    <a:bodyPr/>
                    <a:lstStyle/>
                    <a:p>
                      <a:pPr>
                        <a:spcBef>
                          <a:spcPts val="600"/>
                        </a:spcBef>
                      </a:pPr>
                      <a:r>
                        <a:rPr lang="en-US" dirty="0" smtClean="0"/>
                        <a:t>Age &gt;40 </a:t>
                      </a:r>
                      <a:r>
                        <a:rPr lang="en-US" dirty="0" err="1" smtClean="0"/>
                        <a:t>yrs</a:t>
                      </a:r>
                      <a:endParaRPr lang="en-US" dirty="0"/>
                    </a:p>
                  </a:txBody>
                  <a:tcPr marL="91559" marR="91559" anchor="ctr"/>
                </a:tc>
                <a:tc>
                  <a:txBody>
                    <a:bodyPr/>
                    <a:lstStyle/>
                    <a:p>
                      <a:pPr algn="ctr">
                        <a:spcBef>
                          <a:spcPts val="600"/>
                        </a:spcBef>
                      </a:pPr>
                      <a:r>
                        <a:rPr lang="en-US" dirty="0" smtClean="0"/>
                        <a:t>1.08 (0.81-1.43)</a:t>
                      </a:r>
                      <a:endParaRPr lang="en-US" dirty="0"/>
                    </a:p>
                  </a:txBody>
                  <a:tcPr marL="91559" marR="91559" anchor="ctr"/>
                </a:tc>
                <a:tc>
                  <a:txBody>
                    <a:bodyPr/>
                    <a:lstStyle/>
                    <a:p>
                      <a:pPr algn="ctr">
                        <a:spcBef>
                          <a:spcPts val="600"/>
                        </a:spcBef>
                      </a:pPr>
                      <a:r>
                        <a:rPr lang="en-US" dirty="0" smtClean="0"/>
                        <a:t>0.62</a:t>
                      </a:r>
                      <a:endParaRPr lang="en-US" dirty="0"/>
                    </a:p>
                  </a:txBody>
                  <a:tcPr marL="91559" marR="91559"/>
                </a:tc>
              </a:tr>
              <a:tr h="370840">
                <a:tc>
                  <a:txBody>
                    <a:bodyPr/>
                    <a:lstStyle/>
                    <a:p>
                      <a:pPr>
                        <a:spcBef>
                          <a:spcPts val="600"/>
                        </a:spcBef>
                      </a:pPr>
                      <a:r>
                        <a:rPr lang="en-US" dirty="0" smtClean="0"/>
                        <a:t>Nadir CD4, cells/mm</a:t>
                      </a:r>
                      <a:r>
                        <a:rPr lang="en-US" baseline="30000" dirty="0" smtClean="0"/>
                        <a:t>3</a:t>
                      </a:r>
                      <a:r>
                        <a:rPr lang="en-US" baseline="0" dirty="0" smtClean="0"/>
                        <a:t> (ref: ≥500)</a:t>
                      </a:r>
                    </a:p>
                    <a:p>
                      <a:pPr>
                        <a:spcBef>
                          <a:spcPts val="600"/>
                        </a:spcBef>
                      </a:pPr>
                      <a:r>
                        <a:rPr lang="en-US" baseline="0" dirty="0" smtClean="0"/>
                        <a:t>   350-499</a:t>
                      </a:r>
                    </a:p>
                    <a:p>
                      <a:pPr>
                        <a:spcBef>
                          <a:spcPts val="600"/>
                        </a:spcBef>
                      </a:pPr>
                      <a:r>
                        <a:rPr lang="en-US" baseline="0" dirty="0" smtClean="0"/>
                        <a:t>   200-249</a:t>
                      </a:r>
                      <a:endParaRPr lang="en-US" dirty="0" smtClean="0"/>
                    </a:p>
                    <a:p>
                      <a:pPr>
                        <a:spcBef>
                          <a:spcPts val="600"/>
                        </a:spcBef>
                      </a:pPr>
                      <a:r>
                        <a:rPr lang="en-US" b="1" dirty="0" smtClean="0"/>
                        <a:t>   &lt;200</a:t>
                      </a:r>
                      <a:endParaRPr lang="en-US" b="1" dirty="0"/>
                    </a:p>
                  </a:txBody>
                  <a:tcPr marL="91559" marR="91559" anchor="ctr"/>
                </a:tc>
                <a:tc>
                  <a:txBody>
                    <a:bodyPr/>
                    <a:lstStyle/>
                    <a:p>
                      <a:pPr algn="ctr">
                        <a:spcBef>
                          <a:spcPts val="600"/>
                        </a:spcBef>
                      </a:pPr>
                      <a:endParaRPr lang="en-US" dirty="0" smtClean="0"/>
                    </a:p>
                    <a:p>
                      <a:pPr algn="ctr">
                        <a:spcBef>
                          <a:spcPts val="600"/>
                        </a:spcBef>
                      </a:pPr>
                      <a:r>
                        <a:rPr lang="en-US" dirty="0" smtClean="0"/>
                        <a:t>0.58 (0.33-1.01)</a:t>
                      </a:r>
                    </a:p>
                    <a:p>
                      <a:pPr algn="ctr">
                        <a:spcBef>
                          <a:spcPts val="600"/>
                        </a:spcBef>
                      </a:pPr>
                      <a:r>
                        <a:rPr lang="en-US" dirty="0" smtClean="0"/>
                        <a:t>0.55 (0.32-0.93)</a:t>
                      </a:r>
                    </a:p>
                    <a:p>
                      <a:pPr algn="ctr">
                        <a:spcBef>
                          <a:spcPts val="600"/>
                        </a:spcBef>
                      </a:pPr>
                      <a:r>
                        <a:rPr lang="en-US" b="1" dirty="0" smtClean="0"/>
                        <a:t>0.53</a:t>
                      </a:r>
                      <a:r>
                        <a:rPr lang="en-US" b="1" baseline="0" dirty="0" smtClean="0"/>
                        <a:t> (0.31-0.88)</a:t>
                      </a:r>
                      <a:endParaRPr lang="en-US" b="1" dirty="0"/>
                    </a:p>
                  </a:txBody>
                  <a:tcPr marL="91559" marR="91559" anchor="ctr"/>
                </a:tc>
                <a:tc>
                  <a:txBody>
                    <a:bodyPr/>
                    <a:lstStyle/>
                    <a:p>
                      <a:pPr algn="ctr">
                        <a:spcBef>
                          <a:spcPts val="600"/>
                        </a:spcBef>
                      </a:pPr>
                      <a:endParaRPr lang="en-US" dirty="0" smtClean="0"/>
                    </a:p>
                    <a:p>
                      <a:pPr algn="ctr">
                        <a:spcBef>
                          <a:spcPts val="600"/>
                        </a:spcBef>
                      </a:pPr>
                      <a:r>
                        <a:rPr lang="en-US" dirty="0" smtClean="0"/>
                        <a:t>0.06</a:t>
                      </a:r>
                    </a:p>
                    <a:p>
                      <a:pPr algn="ctr">
                        <a:spcBef>
                          <a:spcPts val="600"/>
                        </a:spcBef>
                      </a:pPr>
                      <a:r>
                        <a:rPr lang="en-US" dirty="0" smtClean="0"/>
                        <a:t>0.03</a:t>
                      </a:r>
                    </a:p>
                    <a:p>
                      <a:pPr algn="ctr">
                        <a:spcBef>
                          <a:spcPts val="600"/>
                        </a:spcBef>
                      </a:pPr>
                      <a:r>
                        <a:rPr lang="en-US" b="1" dirty="0" smtClean="0"/>
                        <a:t>0.02</a:t>
                      </a:r>
                      <a:endParaRPr lang="en-US" b="1" dirty="0"/>
                    </a:p>
                  </a:txBody>
                  <a:tcPr marL="91559" marR="91559"/>
                </a:tc>
              </a:tr>
              <a:tr h="370840">
                <a:tc>
                  <a:txBody>
                    <a:bodyPr/>
                    <a:lstStyle/>
                    <a:p>
                      <a:pPr>
                        <a:spcBef>
                          <a:spcPts val="600"/>
                        </a:spcBef>
                      </a:pPr>
                      <a:r>
                        <a:rPr lang="en-US" b="1" dirty="0" smtClean="0"/>
                        <a:t>HBV DNA level</a:t>
                      </a:r>
                      <a:r>
                        <a:rPr lang="en-US" b="1" baseline="0" dirty="0" smtClean="0"/>
                        <a:t> &gt;10,000</a:t>
                      </a:r>
                      <a:r>
                        <a:rPr lang="en-US" b="1" dirty="0" smtClean="0"/>
                        <a:t> IU/mL</a:t>
                      </a:r>
                      <a:endParaRPr lang="en-US" b="1" dirty="0"/>
                    </a:p>
                  </a:txBody>
                  <a:tcPr marL="91559" marR="91559" anchor="ctr"/>
                </a:tc>
                <a:tc>
                  <a:txBody>
                    <a:bodyPr/>
                    <a:lstStyle/>
                    <a:p>
                      <a:pPr algn="ctr">
                        <a:spcBef>
                          <a:spcPts val="600"/>
                        </a:spcBef>
                      </a:pPr>
                      <a:r>
                        <a:rPr lang="en-US" b="1" dirty="0" smtClean="0"/>
                        <a:t>0.34 (0.22-0.53)</a:t>
                      </a:r>
                      <a:endParaRPr lang="en-US" b="1" dirty="0"/>
                    </a:p>
                  </a:txBody>
                  <a:tcPr marL="91559" marR="91559" anchor="ctr"/>
                </a:tc>
                <a:tc>
                  <a:txBody>
                    <a:bodyPr/>
                    <a:lstStyle/>
                    <a:p>
                      <a:pPr algn="ctr">
                        <a:spcBef>
                          <a:spcPts val="600"/>
                        </a:spcBef>
                      </a:pPr>
                      <a:r>
                        <a:rPr lang="en-US" b="1" dirty="0" smtClean="0"/>
                        <a:t>&lt;0.01</a:t>
                      </a:r>
                      <a:endParaRPr lang="en-US" b="1" dirty="0"/>
                    </a:p>
                  </a:txBody>
                  <a:tcPr marL="91559" marR="91559"/>
                </a:tc>
              </a:tr>
              <a:tr h="370840">
                <a:tc>
                  <a:txBody>
                    <a:bodyPr/>
                    <a:lstStyle/>
                    <a:p>
                      <a:pPr>
                        <a:spcBef>
                          <a:spcPts val="600"/>
                        </a:spcBef>
                      </a:pPr>
                      <a:r>
                        <a:rPr lang="en-US" dirty="0" smtClean="0"/>
                        <a:t>Race (ref: white)</a:t>
                      </a:r>
                    </a:p>
                    <a:p>
                      <a:pPr>
                        <a:spcBef>
                          <a:spcPts val="600"/>
                        </a:spcBef>
                      </a:pPr>
                      <a:r>
                        <a:rPr lang="en-US" dirty="0" smtClean="0"/>
                        <a:t>   Black</a:t>
                      </a:r>
                    </a:p>
                    <a:p>
                      <a:pPr>
                        <a:spcBef>
                          <a:spcPts val="600"/>
                        </a:spcBef>
                      </a:pPr>
                      <a:r>
                        <a:rPr lang="en-US" dirty="0" smtClean="0"/>
                        <a:t>   Other</a:t>
                      </a:r>
                      <a:endParaRPr lang="en-US" dirty="0"/>
                    </a:p>
                  </a:txBody>
                  <a:tcPr marL="91559" marR="91559" anchor="ctr"/>
                </a:tc>
                <a:tc>
                  <a:txBody>
                    <a:bodyPr/>
                    <a:lstStyle/>
                    <a:p>
                      <a:pPr algn="ctr">
                        <a:spcBef>
                          <a:spcPts val="600"/>
                        </a:spcBef>
                      </a:pPr>
                      <a:endParaRPr lang="en-US" dirty="0" smtClean="0"/>
                    </a:p>
                    <a:p>
                      <a:pPr algn="ctr">
                        <a:spcBef>
                          <a:spcPts val="600"/>
                        </a:spcBef>
                      </a:pPr>
                      <a:r>
                        <a:rPr lang="en-US" dirty="0" smtClean="0"/>
                        <a:t>0.78 (0.56-1.08)</a:t>
                      </a:r>
                    </a:p>
                    <a:p>
                      <a:pPr algn="ctr">
                        <a:spcBef>
                          <a:spcPts val="600"/>
                        </a:spcBef>
                      </a:pPr>
                      <a:r>
                        <a:rPr lang="en-US" dirty="0" smtClean="0"/>
                        <a:t>1.21</a:t>
                      </a:r>
                      <a:r>
                        <a:rPr lang="en-US" baseline="0" dirty="0" smtClean="0"/>
                        <a:t> (0.60-2.45)</a:t>
                      </a:r>
                      <a:endParaRPr lang="en-US" dirty="0"/>
                    </a:p>
                  </a:txBody>
                  <a:tcPr marL="91559" marR="91559" anchor="ctr"/>
                </a:tc>
                <a:tc>
                  <a:txBody>
                    <a:bodyPr/>
                    <a:lstStyle/>
                    <a:p>
                      <a:pPr algn="ctr">
                        <a:spcBef>
                          <a:spcPts val="600"/>
                        </a:spcBef>
                      </a:pPr>
                      <a:endParaRPr lang="en-US" dirty="0" smtClean="0"/>
                    </a:p>
                    <a:p>
                      <a:pPr algn="ctr">
                        <a:spcBef>
                          <a:spcPts val="600"/>
                        </a:spcBef>
                      </a:pPr>
                      <a:r>
                        <a:rPr lang="en-US" dirty="0" smtClean="0"/>
                        <a:t>0.14</a:t>
                      </a:r>
                    </a:p>
                    <a:p>
                      <a:pPr algn="ctr">
                        <a:spcBef>
                          <a:spcPts val="600"/>
                        </a:spcBef>
                      </a:pPr>
                      <a:r>
                        <a:rPr lang="en-US" dirty="0" smtClean="0"/>
                        <a:t>0.61</a:t>
                      </a:r>
                      <a:endParaRPr lang="en-US" dirty="0"/>
                    </a:p>
                  </a:txBody>
                  <a:tcPr marL="91559" marR="91559"/>
                </a:tc>
              </a:tr>
              <a:tr h="370840">
                <a:tc>
                  <a:txBody>
                    <a:bodyPr/>
                    <a:lstStyle/>
                    <a:p>
                      <a:pPr>
                        <a:spcBef>
                          <a:spcPts val="600"/>
                        </a:spcBef>
                      </a:pPr>
                      <a:r>
                        <a:rPr lang="en-US" b="1" dirty="0" smtClean="0"/>
                        <a:t>Serum ALT &gt;80 U/L</a:t>
                      </a:r>
                      <a:endParaRPr lang="en-US" b="1" dirty="0"/>
                    </a:p>
                  </a:txBody>
                  <a:tcPr marL="91559" marR="91559" anchor="ctr"/>
                </a:tc>
                <a:tc>
                  <a:txBody>
                    <a:bodyPr/>
                    <a:lstStyle/>
                    <a:p>
                      <a:pPr algn="ctr">
                        <a:spcBef>
                          <a:spcPts val="600"/>
                        </a:spcBef>
                      </a:pPr>
                      <a:r>
                        <a:rPr lang="en-US" b="1" dirty="0" smtClean="0"/>
                        <a:t>1.56 (1.14-2.15)</a:t>
                      </a:r>
                      <a:endParaRPr lang="en-US" b="1" dirty="0"/>
                    </a:p>
                  </a:txBody>
                  <a:tcPr marL="91559" marR="91559" anchor="ctr"/>
                </a:tc>
                <a:tc>
                  <a:txBody>
                    <a:bodyPr/>
                    <a:lstStyle/>
                    <a:p>
                      <a:pPr algn="ctr">
                        <a:spcBef>
                          <a:spcPts val="600"/>
                        </a:spcBef>
                      </a:pPr>
                      <a:r>
                        <a:rPr lang="en-US" b="1" dirty="0" smtClean="0"/>
                        <a:t>0.01</a:t>
                      </a:r>
                      <a:endParaRPr lang="en-US" b="1" dirty="0"/>
                    </a:p>
                  </a:txBody>
                  <a:tcPr marL="91559" marR="91559"/>
                </a:tc>
              </a:tr>
            </a:tbl>
          </a:graphicData>
        </a:graphic>
      </p:graphicFrame>
      <p:sp>
        <p:nvSpPr>
          <p:cNvPr id="8" name="Content Placeholder 6"/>
          <p:cNvSpPr>
            <a:spLocks noGrp="1"/>
          </p:cNvSpPr>
          <p:nvPr>
            <p:ph sz="quarter" idx="13"/>
          </p:nvPr>
        </p:nvSpPr>
        <p:spPr/>
        <p:txBody>
          <a:bodyPr/>
          <a:lstStyle/>
          <a:p>
            <a:r>
              <a:rPr lang="en-US" dirty="0"/>
              <a:t>Kim, </a:t>
            </a:r>
            <a:r>
              <a:rPr lang="en-US" i="1" dirty="0"/>
              <a:t>JAIDS</a:t>
            </a:r>
            <a:r>
              <a:rPr lang="en-US" dirty="0"/>
              <a:t> 2014; 66:96-101</a:t>
            </a:r>
            <a:r>
              <a:rPr lang="en-US" dirty="0" smtClean="0"/>
              <a:t>.</a:t>
            </a:r>
            <a:endParaRPr lang="en-US" dirty="0"/>
          </a:p>
        </p:txBody>
      </p:sp>
    </p:spTree>
    <p:extLst>
      <p:ext uri="{BB962C8B-B14F-4D97-AF65-F5344CB8AC3E}">
        <p14:creationId xmlns:p14="http://schemas.microsoft.com/office/powerpoint/2010/main" val="423367960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Delayed HBV DNA Suppression on </a:t>
            </a:r>
            <a:r>
              <a:rPr lang="en-US" dirty="0" err="1" smtClean="0">
                <a:solidFill>
                  <a:srgbClr val="FFFFFF"/>
                </a:solidFill>
              </a:rPr>
              <a:t>Tenofovir</a:t>
            </a:r>
            <a:endParaRPr lang="en-US" dirty="0">
              <a:solidFill>
                <a:srgbClr val="FFFFFF"/>
              </a:solidFill>
            </a:endParaRPr>
          </a:p>
        </p:txBody>
      </p:sp>
      <p:sp>
        <p:nvSpPr>
          <p:cNvPr id="4" name="Text Placeholder 3"/>
          <p:cNvSpPr>
            <a:spLocks noGrp="1"/>
          </p:cNvSpPr>
          <p:nvPr>
            <p:ph type="body" idx="1"/>
          </p:nvPr>
        </p:nvSpPr>
        <p:spPr/>
        <p:txBody>
          <a:bodyPr/>
          <a:lstStyle/>
          <a:p>
            <a:endParaRPr lang="en-US"/>
          </a:p>
        </p:txBody>
      </p:sp>
      <p:sp>
        <p:nvSpPr>
          <p:cNvPr id="7" name="Content Placeholder 6"/>
          <p:cNvSpPr>
            <a:spLocks noGrp="1"/>
          </p:cNvSpPr>
          <p:nvPr>
            <p:ph sz="quarter" idx="13"/>
          </p:nvPr>
        </p:nvSpPr>
        <p:spPr/>
        <p:txBody>
          <a:bodyPr/>
          <a:lstStyle/>
          <a:p>
            <a:r>
              <a:rPr lang="en-US" dirty="0"/>
              <a:t>Kim, </a:t>
            </a:r>
            <a:r>
              <a:rPr lang="en-US" i="1" dirty="0"/>
              <a:t>JAIDS</a:t>
            </a:r>
            <a:r>
              <a:rPr lang="en-US" dirty="0"/>
              <a:t> 2014; 66:96-101</a:t>
            </a:r>
            <a:r>
              <a:rPr lang="en-US" dirty="0" smtClean="0"/>
              <a:t>.</a:t>
            </a:r>
            <a:endParaRPr lang="en-US" dirty="0"/>
          </a:p>
        </p:txBody>
      </p:sp>
      <p:pic>
        <p:nvPicPr>
          <p:cNvPr id="3" name="Picture 2" descr="Screen Shot 2015-05-12 at 10.27.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95400"/>
            <a:ext cx="6794500" cy="4886813"/>
          </a:xfrm>
          <a:prstGeom prst="rect">
            <a:avLst/>
          </a:prstGeom>
          <a:ln>
            <a:solidFill>
              <a:srgbClr val="000000"/>
            </a:solidFill>
          </a:ln>
        </p:spPr>
      </p:pic>
    </p:spTree>
    <p:extLst>
      <p:ext uri="{BB962C8B-B14F-4D97-AF65-F5344CB8AC3E}">
        <p14:creationId xmlns:p14="http://schemas.microsoft.com/office/powerpoint/2010/main" val="46312198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Therapy for HBV: </a:t>
            </a:r>
            <a:r>
              <a:rPr lang="en-US" dirty="0" smtClean="0">
                <a:solidFill>
                  <a:srgbClr val="FFFFFF"/>
                </a:solidFill>
              </a:rPr>
              <a:t>TDF + ETV or FTC</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247650" y="1447800"/>
            <a:ext cx="8743950" cy="4648200"/>
          </a:xfrm>
        </p:spPr>
        <p:txBody>
          <a:bodyPr/>
          <a:lstStyle/>
          <a:p>
            <a:r>
              <a:rPr lang="en-US" dirty="0" smtClean="0"/>
              <a:t>Probably not worth the cost &amp; additional drug exposure in HBV mono-infected patients who are treatment-naive.</a:t>
            </a:r>
          </a:p>
          <a:p>
            <a:pPr>
              <a:spcBef>
                <a:spcPts val="1224"/>
              </a:spcBef>
            </a:pPr>
            <a:r>
              <a:rPr lang="en-US" dirty="0" smtClean="0"/>
              <a:t>Dual* therapy may be considered in patients who are:</a:t>
            </a:r>
          </a:p>
          <a:p>
            <a:pPr lvl="1">
              <a:spcBef>
                <a:spcPts val="1224"/>
              </a:spcBef>
            </a:pPr>
            <a:r>
              <a:rPr lang="en-US" dirty="0" smtClean="0"/>
              <a:t>Treatment-experienced </a:t>
            </a:r>
            <a:r>
              <a:rPr lang="en-US" dirty="0" err="1" smtClean="0"/>
              <a:t>esp</a:t>
            </a:r>
            <a:r>
              <a:rPr lang="en-US" dirty="0" smtClean="0"/>
              <a:t> if HBV </a:t>
            </a:r>
            <a:r>
              <a:rPr lang="en-US" dirty="0" err="1" smtClean="0"/>
              <a:t>viremic</a:t>
            </a:r>
            <a:r>
              <a:rPr lang="en-US" dirty="0" smtClean="0"/>
              <a:t> on prior therapy</a:t>
            </a:r>
          </a:p>
          <a:p>
            <a:pPr lvl="1"/>
            <a:r>
              <a:rPr lang="en-US" dirty="0" smtClean="0"/>
              <a:t>Cirrhotic</a:t>
            </a:r>
          </a:p>
          <a:p>
            <a:pPr lvl="1"/>
            <a:r>
              <a:rPr lang="en-US" dirty="0" smtClean="0"/>
              <a:t>HIV-co-infected (esp. if lamivudine-experienced)</a:t>
            </a:r>
          </a:p>
          <a:p>
            <a:pPr lvl="1"/>
            <a:r>
              <a:rPr lang="en-US" dirty="0" smtClean="0"/>
              <a:t>Transplant patients</a:t>
            </a:r>
          </a:p>
          <a:p>
            <a:pPr marL="0" indent="0">
              <a:buNone/>
            </a:pPr>
            <a:endParaRPr lang="en-US" dirty="0" smtClean="0"/>
          </a:p>
          <a:p>
            <a:pPr marL="0" indent="0">
              <a:buNone/>
            </a:pPr>
            <a:r>
              <a:rPr lang="en-US" sz="2000" dirty="0" smtClean="0"/>
              <a:t>*NOTE:  It remains unclear if dual therapy should be TDF/FTC </a:t>
            </a:r>
            <a:r>
              <a:rPr lang="en-US" sz="2000" dirty="0" err="1" smtClean="0"/>
              <a:t>vs</a:t>
            </a:r>
            <a:r>
              <a:rPr lang="en-US" sz="2000" dirty="0" smtClean="0"/>
              <a:t> TDF/ETV</a:t>
            </a:r>
            <a:endParaRPr lang="en-US" sz="2000" dirty="0"/>
          </a:p>
          <a:p>
            <a:pPr marL="228600" lvl="1" indent="0">
              <a:buNone/>
            </a:pPr>
            <a:endParaRPr lang="en-US" dirty="0"/>
          </a:p>
        </p:txBody>
      </p:sp>
      <p:sp>
        <p:nvSpPr>
          <p:cNvPr id="5" name="Content Placeholder 4"/>
          <p:cNvSpPr>
            <a:spLocks noGrp="1"/>
          </p:cNvSpPr>
          <p:nvPr>
            <p:ph sz="quarter" idx="13"/>
          </p:nvPr>
        </p:nvSpPr>
        <p:spPr>
          <a:xfrm>
            <a:off x="304800" y="6309360"/>
            <a:ext cx="7162800" cy="320040"/>
          </a:xfrm>
        </p:spPr>
        <p:txBody>
          <a:bodyPr/>
          <a:lstStyle/>
          <a:p>
            <a:r>
              <a:rPr lang="en-US" dirty="0" err="1" smtClean="0"/>
              <a:t>Lok</a:t>
            </a:r>
            <a:r>
              <a:rPr lang="en-US" dirty="0" smtClean="0"/>
              <a:t>, </a:t>
            </a:r>
            <a:r>
              <a:rPr lang="en-US" i="1" dirty="0" err="1" smtClean="0"/>
              <a:t>Gastroenterol</a:t>
            </a:r>
            <a:r>
              <a:rPr lang="en-US" dirty="0" smtClean="0"/>
              <a:t> 2012;143:619.</a:t>
            </a:r>
          </a:p>
          <a:p>
            <a:r>
              <a:rPr lang="en-US" dirty="0" smtClean="0"/>
              <a:t>Petersen, </a:t>
            </a:r>
            <a:r>
              <a:rPr lang="en-US" i="1" dirty="0" smtClean="0"/>
              <a:t>J </a:t>
            </a:r>
            <a:r>
              <a:rPr lang="en-US" i="1" dirty="0" err="1" smtClean="0"/>
              <a:t>Hepatol</a:t>
            </a:r>
            <a:r>
              <a:rPr lang="en-US" dirty="0" smtClean="0"/>
              <a:t> 2012;56:520.</a:t>
            </a:r>
            <a:endParaRPr lang="en-US" dirty="0"/>
          </a:p>
        </p:txBody>
      </p:sp>
    </p:spTree>
    <p:extLst>
      <p:ext uri="{BB962C8B-B14F-4D97-AF65-F5344CB8AC3E}">
        <p14:creationId xmlns:p14="http://schemas.microsoft.com/office/powerpoint/2010/main" val="282814351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Take Home Points</a:t>
            </a:r>
            <a:endParaRPr lang="en-US" dirty="0"/>
          </a:p>
        </p:txBody>
      </p:sp>
      <p:sp>
        <p:nvSpPr>
          <p:cNvPr id="7" name="Text Placeholder 6"/>
          <p:cNvSpPr>
            <a:spLocks noGrp="1"/>
          </p:cNvSpPr>
          <p:nvPr>
            <p:ph type="body" idx="1"/>
          </p:nvPr>
        </p:nvSpPr>
        <p:spPr/>
        <p:txBody>
          <a:bodyPr/>
          <a:lstStyle/>
          <a:p>
            <a:endParaRPr lang="en-US"/>
          </a:p>
        </p:txBody>
      </p:sp>
      <p:sp>
        <p:nvSpPr>
          <p:cNvPr id="8" name="Content Placeholder 7"/>
          <p:cNvSpPr>
            <a:spLocks noGrp="1"/>
          </p:cNvSpPr>
          <p:nvPr>
            <p:ph sz="half" idx="2"/>
          </p:nvPr>
        </p:nvSpPr>
        <p:spPr/>
        <p:txBody>
          <a:bodyPr>
            <a:normAutofit/>
          </a:bodyPr>
          <a:lstStyle/>
          <a:p>
            <a:r>
              <a:rPr lang="en-US" dirty="0" smtClean="0"/>
              <a:t>Avoid lamivudine or </a:t>
            </a:r>
            <a:r>
              <a:rPr lang="en-US" dirty="0" err="1" smtClean="0"/>
              <a:t>emtricitabine</a:t>
            </a:r>
            <a:r>
              <a:rPr lang="en-US" dirty="0" smtClean="0"/>
              <a:t> </a:t>
            </a:r>
            <a:r>
              <a:rPr lang="en-US" dirty="0" err="1" smtClean="0"/>
              <a:t>monotherapy</a:t>
            </a:r>
            <a:r>
              <a:rPr lang="en-US" dirty="0" smtClean="0"/>
              <a:t> for your HIV-HBV co-infected patients</a:t>
            </a:r>
          </a:p>
          <a:p>
            <a:pPr>
              <a:spcBef>
                <a:spcPts val="1776"/>
              </a:spcBef>
            </a:pPr>
            <a:r>
              <a:rPr lang="en-US" dirty="0" err="1" smtClean="0"/>
              <a:t>Adefovir</a:t>
            </a:r>
            <a:r>
              <a:rPr lang="en-US" dirty="0" smtClean="0"/>
              <a:t> is not potent. Know the limitations of these antivirals.</a:t>
            </a:r>
          </a:p>
          <a:p>
            <a:pPr>
              <a:spcBef>
                <a:spcPts val="1776"/>
              </a:spcBef>
            </a:pPr>
            <a:r>
              <a:rPr lang="en-US" dirty="0" err="1" smtClean="0"/>
              <a:t>Peginterferon</a:t>
            </a:r>
            <a:r>
              <a:rPr lang="en-US" dirty="0" smtClean="0"/>
              <a:t> is not 1</a:t>
            </a:r>
            <a:r>
              <a:rPr lang="en-US" baseline="30000" dirty="0" smtClean="0"/>
              <a:t>st</a:t>
            </a:r>
            <a:r>
              <a:rPr lang="en-US" dirty="0" smtClean="0"/>
              <a:t>-line standard of care in HIV-HBV</a:t>
            </a:r>
          </a:p>
          <a:p>
            <a:pPr>
              <a:spcBef>
                <a:spcPts val="1776"/>
              </a:spcBef>
            </a:pPr>
            <a:r>
              <a:rPr lang="en-US" dirty="0" smtClean="0"/>
              <a:t>HBV viral suppression can be delayed out to 2 or more years in some HIV-HBV patients.</a:t>
            </a:r>
          </a:p>
          <a:p>
            <a:pPr lvl="1">
              <a:spcBef>
                <a:spcPts val="1776"/>
              </a:spcBef>
            </a:pPr>
            <a:r>
              <a:rPr lang="en-US" dirty="0" smtClean="0"/>
              <a:t>Some of this may not be due to drug but to lack of immune clearance</a:t>
            </a:r>
          </a:p>
          <a:p>
            <a:pPr lvl="1">
              <a:spcBef>
                <a:spcPts val="1776"/>
              </a:spcBef>
            </a:pPr>
            <a:r>
              <a:rPr lang="en-US" dirty="0" smtClean="0"/>
              <a:t>Not everyone needs </a:t>
            </a:r>
            <a:r>
              <a:rPr lang="en-US" dirty="0" err="1" smtClean="0"/>
              <a:t>entecavir</a:t>
            </a:r>
            <a:endParaRPr lang="en-US" dirty="0"/>
          </a:p>
        </p:txBody>
      </p:sp>
      <p:sp>
        <p:nvSpPr>
          <p:cNvPr id="9" name="Content Placeholder 8"/>
          <p:cNvSpPr>
            <a:spLocks noGrp="1"/>
          </p:cNvSpPr>
          <p:nvPr>
            <p:ph sz="quarter" idx="13"/>
          </p:nvPr>
        </p:nvSpPr>
        <p:spPr/>
        <p:txBody>
          <a:bodyPr/>
          <a:lstStyle/>
          <a:p>
            <a:endParaRPr lang="en-US"/>
          </a:p>
        </p:txBody>
      </p:sp>
    </p:spTree>
    <p:extLst>
      <p:ext uri="{BB962C8B-B14F-4D97-AF65-F5344CB8AC3E}">
        <p14:creationId xmlns:p14="http://schemas.microsoft.com/office/powerpoint/2010/main" val="63786068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Source:  </a:t>
            </a:r>
            <a:r>
              <a:rPr lang="en-US" dirty="0" err="1" smtClean="0"/>
              <a:t>gi.jhsps.org</a:t>
            </a:r>
            <a:endParaRPr lang="en-US" dirty="0"/>
          </a:p>
        </p:txBody>
      </p:sp>
      <p:pic>
        <p:nvPicPr>
          <p:cNvPr id="3" name="Picture 2" descr="cirrhosis_portH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575" y="824817"/>
            <a:ext cx="5508850" cy="5208367"/>
          </a:xfrm>
          <a:prstGeom prst="rect">
            <a:avLst/>
          </a:prstGeom>
          <a:ln w="28575" cmpd="sng">
            <a:solidFill>
              <a:schemeClr val="tx1"/>
            </a:solidFill>
          </a:ln>
        </p:spPr>
      </p:pic>
    </p:spTree>
    <p:extLst>
      <p:ext uri="{BB962C8B-B14F-4D97-AF65-F5344CB8AC3E}">
        <p14:creationId xmlns:p14="http://schemas.microsoft.com/office/powerpoint/2010/main" val="276911873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pPr marL="0" indent="0">
              <a:buNone/>
            </a:pPr>
            <a:r>
              <a:rPr lang="en-US" dirty="0" smtClean="0"/>
              <a:t>44 </a:t>
            </a:r>
            <a:r>
              <a:rPr lang="en-US" dirty="0" err="1" smtClean="0"/>
              <a:t>yo</a:t>
            </a:r>
            <a:r>
              <a:rPr lang="en-US" dirty="0" smtClean="0"/>
              <a:t> man with longstanding HIV infection, stage 2 with nadir CD4 220 and chronic hepatitis B infection, e-Ag positive with high baseline HBV viral level and probable cirrhosis.</a:t>
            </a:r>
          </a:p>
          <a:p>
            <a:pPr>
              <a:spcBef>
                <a:spcPts val="1680"/>
              </a:spcBef>
            </a:pPr>
            <a:r>
              <a:rPr lang="en-US" sz="2200" dirty="0" smtClean="0">
                <a:solidFill>
                  <a:schemeClr val="tx1"/>
                </a:solidFill>
              </a:rPr>
              <a:t>Persistent HBV </a:t>
            </a:r>
            <a:r>
              <a:rPr lang="en-US" sz="2200" dirty="0" err="1" smtClean="0">
                <a:solidFill>
                  <a:schemeClr val="tx1"/>
                </a:solidFill>
              </a:rPr>
              <a:t>viremia</a:t>
            </a:r>
            <a:r>
              <a:rPr lang="en-US" sz="2200" dirty="0" smtClean="0">
                <a:solidFill>
                  <a:schemeClr val="tx1"/>
                </a:solidFill>
              </a:rPr>
              <a:t> </a:t>
            </a:r>
            <a:r>
              <a:rPr lang="en-US" sz="2200" dirty="0" smtClean="0"/>
              <a:t>in 5 log</a:t>
            </a:r>
            <a:r>
              <a:rPr lang="en-US" sz="2200" baseline="-25000" dirty="0" smtClean="0"/>
              <a:t>10</a:t>
            </a:r>
            <a:r>
              <a:rPr lang="en-US" sz="2200" dirty="0" smtClean="0"/>
              <a:t> IU/mL range on lamivudine/</a:t>
            </a:r>
            <a:r>
              <a:rPr lang="en-US" sz="2200" dirty="0" err="1" smtClean="0"/>
              <a:t>adefovir</a:t>
            </a:r>
            <a:r>
              <a:rPr lang="en-US" sz="2200" dirty="0" smtClean="0"/>
              <a:t> (along with various antiretroviral agents) for many years</a:t>
            </a:r>
            <a:endParaRPr lang="en-US" sz="2200"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74651521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pPr marL="0" indent="0">
              <a:buNone/>
            </a:pPr>
            <a:r>
              <a:rPr lang="en-US" dirty="0" smtClean="0"/>
              <a:t>44 </a:t>
            </a:r>
            <a:r>
              <a:rPr lang="en-US" dirty="0" err="1" smtClean="0"/>
              <a:t>yo</a:t>
            </a:r>
            <a:r>
              <a:rPr lang="en-US" dirty="0" smtClean="0"/>
              <a:t> man with longstanding HIV infection, stage 2 with nadir CD4 220 and chronic hepatitis B infection, e-Ag positive with high baseline HBV viral level and probable cirrhosis.</a:t>
            </a:r>
          </a:p>
          <a:p>
            <a:pPr>
              <a:spcBef>
                <a:spcPts val="1680"/>
              </a:spcBef>
            </a:pPr>
            <a:r>
              <a:rPr lang="en-US" sz="2200" b="1" dirty="0" smtClean="0">
                <a:solidFill>
                  <a:srgbClr val="3366FF"/>
                </a:solidFill>
              </a:rPr>
              <a:t>Persistent HBV </a:t>
            </a:r>
            <a:r>
              <a:rPr lang="en-US" sz="2200" b="1" dirty="0" err="1" smtClean="0">
                <a:solidFill>
                  <a:srgbClr val="3366FF"/>
                </a:solidFill>
              </a:rPr>
              <a:t>viremia</a:t>
            </a:r>
            <a:r>
              <a:rPr lang="en-US" sz="2200" b="1" dirty="0" smtClean="0">
                <a:solidFill>
                  <a:srgbClr val="3366FF"/>
                </a:solidFill>
              </a:rPr>
              <a:t> </a:t>
            </a:r>
            <a:r>
              <a:rPr lang="en-US" sz="2200" dirty="0" smtClean="0"/>
              <a:t>in 5 log</a:t>
            </a:r>
            <a:r>
              <a:rPr lang="en-US" sz="2200" baseline="-25000" dirty="0" smtClean="0"/>
              <a:t>10</a:t>
            </a:r>
            <a:r>
              <a:rPr lang="en-US" sz="2200" dirty="0" smtClean="0"/>
              <a:t> IU/mL range on lamivudine/</a:t>
            </a:r>
            <a:r>
              <a:rPr lang="en-US" sz="2200" dirty="0" err="1" smtClean="0"/>
              <a:t>adefovir</a:t>
            </a:r>
            <a:r>
              <a:rPr lang="en-US" sz="2200" dirty="0" smtClean="0"/>
              <a:t> (along with various antiretroviral agents) for many years</a:t>
            </a:r>
            <a:endParaRPr lang="en-US" sz="2200"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227056537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24288" y="5172946"/>
            <a:ext cx="969962"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eaLnBrk="1" hangingPunct="1">
              <a:lnSpc>
                <a:spcPct val="90000"/>
              </a:lnSpc>
              <a:buClr>
                <a:schemeClr val="folHlink"/>
              </a:buClr>
              <a:buFont typeface="Arial" charset="0"/>
              <a:buNone/>
            </a:pPr>
            <a:r>
              <a:rPr lang="en-US" sz="1400">
                <a:latin typeface="Arial" charset="0"/>
                <a:cs typeface="Arial" charset="0"/>
              </a:rPr>
              <a:t>≥ 100,000</a:t>
            </a:r>
          </a:p>
        </p:txBody>
      </p:sp>
      <p:sp>
        <p:nvSpPr>
          <p:cNvPr id="5" name="Text Box 3"/>
          <p:cNvSpPr txBox="1">
            <a:spLocks noChangeArrowheads="1"/>
          </p:cNvSpPr>
          <p:nvPr/>
        </p:nvSpPr>
        <p:spPr bwMode="auto">
          <a:xfrm>
            <a:off x="3165475" y="5172946"/>
            <a:ext cx="784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10,000-</a:t>
            </a:r>
          </a:p>
          <a:p>
            <a:pPr algn="ctr" eaLnBrk="1" hangingPunct="1">
              <a:lnSpc>
                <a:spcPct val="90000"/>
              </a:lnSpc>
              <a:buClr>
                <a:schemeClr val="folHlink"/>
              </a:buClr>
              <a:buFont typeface="Arial" charset="0"/>
              <a:buNone/>
            </a:pPr>
            <a:r>
              <a:rPr lang="en-US" sz="1400">
                <a:latin typeface="Arial" charset="0"/>
              </a:rPr>
              <a:t>99,999</a:t>
            </a:r>
          </a:p>
        </p:txBody>
      </p:sp>
      <p:sp>
        <p:nvSpPr>
          <p:cNvPr id="3" name="Content Placeholder 2"/>
          <p:cNvSpPr>
            <a:spLocks noGrp="1"/>
          </p:cNvSpPr>
          <p:nvPr>
            <p:ph sz="quarter" idx="13"/>
          </p:nvPr>
        </p:nvSpPr>
        <p:spPr/>
        <p:txBody>
          <a:bodyPr/>
          <a:lstStyle/>
          <a:p>
            <a:r>
              <a:rPr lang="en-US" dirty="0">
                <a:latin typeface="Arial" charset="0"/>
              </a:rPr>
              <a:t>1. Chen CJ, et al. JAMA</a:t>
            </a:r>
            <a:r>
              <a:rPr lang="en-US" i="1" dirty="0">
                <a:latin typeface="Arial" charset="0"/>
              </a:rPr>
              <a:t>.</a:t>
            </a:r>
            <a:r>
              <a:rPr lang="en-US" dirty="0">
                <a:latin typeface="Arial" charset="0"/>
              </a:rPr>
              <a:t> 2006;295:65-73. </a:t>
            </a:r>
            <a:br>
              <a:rPr lang="en-US" dirty="0">
                <a:latin typeface="Arial" charset="0"/>
              </a:rPr>
            </a:br>
            <a:r>
              <a:rPr lang="en-US" dirty="0">
                <a:latin typeface="Arial" charset="0"/>
              </a:rPr>
              <a:t>2. </a:t>
            </a:r>
            <a:r>
              <a:rPr lang="en-US" dirty="0" err="1">
                <a:latin typeface="Arial" charset="0"/>
              </a:rPr>
              <a:t>Iloeje</a:t>
            </a:r>
            <a:r>
              <a:rPr lang="en-US" dirty="0">
                <a:latin typeface="Arial" charset="0"/>
              </a:rPr>
              <a:t> UH, et al. Gastroenterology. 2006;130:678-686.</a:t>
            </a:r>
          </a:p>
          <a:p>
            <a:endParaRPr lang="en-US" dirty="0"/>
          </a:p>
        </p:txBody>
      </p:sp>
      <p:sp>
        <p:nvSpPr>
          <p:cNvPr id="6" name="Rectangle 14"/>
          <p:cNvSpPr>
            <a:spLocks noGrp="1" noChangeArrowheads="1"/>
          </p:cNvSpPr>
          <p:nvPr>
            <p:ph type="title"/>
          </p:nvPr>
        </p:nvSpPr>
        <p:spPr/>
        <p:txBody>
          <a:bodyPr anchor="ctr">
            <a:normAutofit/>
          </a:bodyPr>
          <a:lstStyle/>
          <a:p>
            <a:r>
              <a:rPr lang="en-US" sz="2800" dirty="0"/>
              <a:t>HBV DNA </a:t>
            </a:r>
            <a:r>
              <a:rPr lang="en-US" sz="2800" dirty="0" smtClean="0"/>
              <a:t>Level Associated </a:t>
            </a:r>
            <a:r>
              <a:rPr lang="en-US" sz="2800" dirty="0"/>
              <a:t>With </a:t>
            </a:r>
            <a:br>
              <a:rPr lang="en-US" sz="2800" dirty="0"/>
            </a:br>
            <a:r>
              <a:rPr lang="en-US" sz="2800" dirty="0"/>
              <a:t>Increased Risk of HCC &amp; Cirrhosis</a:t>
            </a:r>
          </a:p>
        </p:txBody>
      </p:sp>
      <p:sp>
        <p:nvSpPr>
          <p:cNvPr id="2" name="Text Placeholder 1"/>
          <p:cNvSpPr>
            <a:spLocks noGrp="1"/>
          </p:cNvSpPr>
          <p:nvPr>
            <p:ph type="body" idx="1"/>
          </p:nvPr>
        </p:nvSpPr>
        <p:spPr/>
        <p:txBody>
          <a:bodyPr/>
          <a:lstStyle/>
          <a:p>
            <a:endParaRPr lang="en-US"/>
          </a:p>
        </p:txBody>
      </p:sp>
      <p:sp>
        <p:nvSpPr>
          <p:cNvPr id="7" name="Rectangle 5"/>
          <p:cNvSpPr txBox="1">
            <a:spLocks noChangeArrowheads="1"/>
          </p:cNvSpPr>
          <p:nvPr/>
        </p:nvSpPr>
        <p:spPr>
          <a:xfrm>
            <a:off x="231259" y="1509637"/>
            <a:ext cx="8715375" cy="478652"/>
          </a:xfrm>
          <a:prstGeom prst="rect">
            <a:avLst/>
          </a:prstGeom>
          <a:noFill/>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buFont typeface="Wingdings" charset="0"/>
              <a:buNone/>
            </a:pPr>
            <a:r>
              <a:rPr lang="en-US" sz="1900" b="1" dirty="0" smtClean="0">
                <a:latin typeface="Arial"/>
                <a:cs typeface="Arial"/>
              </a:rPr>
              <a:t>REVEAL: Long-term follow-up of untreated HBV carriers in Taiwan</a:t>
            </a:r>
            <a:endParaRPr lang="en-US" sz="1900" b="1" dirty="0">
              <a:latin typeface="Arial"/>
              <a:cs typeface="Arial"/>
            </a:endParaRPr>
          </a:p>
        </p:txBody>
      </p:sp>
      <p:sp>
        <p:nvSpPr>
          <p:cNvPr id="8" name="Rectangle 6"/>
          <p:cNvSpPr>
            <a:spLocks noChangeArrowheads="1"/>
          </p:cNvSpPr>
          <p:nvPr/>
        </p:nvSpPr>
        <p:spPr bwMode="auto">
          <a:xfrm>
            <a:off x="2565400" y="4931646"/>
            <a:ext cx="508000" cy="193675"/>
          </a:xfrm>
          <a:prstGeom prst="rect">
            <a:avLst/>
          </a:prstGeom>
          <a:solidFill>
            <a:schemeClr val="accent5">
              <a:lumMod val="60000"/>
              <a:lumOff val="40000"/>
            </a:schemeClr>
          </a:solidFill>
          <a:ln w="9525">
            <a:solidFill>
              <a:srgbClr val="000000"/>
            </a:solidFill>
            <a:miter lim="800000"/>
            <a:headEnd/>
            <a:tailEnd/>
          </a:ln>
          <a:effectLst/>
          <a:extLst/>
        </p:spPr>
        <p:txBody>
          <a:bodyPr wrap="none" anchor="ctr"/>
          <a:lstStyle/>
          <a:p>
            <a:endParaRPr lang="en-US"/>
          </a:p>
        </p:txBody>
      </p:sp>
      <p:sp>
        <p:nvSpPr>
          <p:cNvPr id="9" name="Rectangle 7"/>
          <p:cNvSpPr>
            <a:spLocks noChangeArrowheads="1"/>
          </p:cNvSpPr>
          <p:nvPr/>
        </p:nvSpPr>
        <p:spPr bwMode="auto">
          <a:xfrm>
            <a:off x="1066800" y="5047534"/>
            <a:ext cx="508000" cy="77787"/>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8"/>
          <p:cNvSpPr>
            <a:spLocks noChangeArrowheads="1"/>
          </p:cNvSpPr>
          <p:nvPr/>
        </p:nvSpPr>
        <p:spPr bwMode="auto">
          <a:xfrm>
            <a:off x="1816100" y="5020546"/>
            <a:ext cx="508000" cy="10477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9"/>
          <p:cNvSpPr>
            <a:spLocks noChangeArrowheads="1"/>
          </p:cNvSpPr>
          <p:nvPr/>
        </p:nvSpPr>
        <p:spPr bwMode="auto">
          <a:xfrm>
            <a:off x="3314700" y="4391896"/>
            <a:ext cx="508000" cy="733425"/>
          </a:xfrm>
          <a:prstGeom prst="rect">
            <a:avLst/>
          </a:prstGeom>
          <a:solidFill>
            <a:schemeClr val="accent1">
              <a:lumMod val="60000"/>
              <a:lumOff val="40000"/>
            </a:schemeClr>
          </a:solidFill>
          <a:ln w="9525">
            <a:solidFill>
              <a:srgbClr val="000000"/>
            </a:solidFill>
            <a:miter lim="800000"/>
            <a:headEnd/>
            <a:tailEnd/>
          </a:ln>
          <a:effectLst/>
          <a:extLst/>
        </p:spPr>
        <p:txBody>
          <a:bodyPr wrap="none" anchor="ctr"/>
          <a:lstStyle/>
          <a:p>
            <a:endParaRPr lang="en-US"/>
          </a:p>
        </p:txBody>
      </p:sp>
      <p:sp>
        <p:nvSpPr>
          <p:cNvPr id="12" name="Rectangle 10"/>
          <p:cNvSpPr>
            <a:spLocks noChangeArrowheads="1"/>
          </p:cNvSpPr>
          <p:nvPr/>
        </p:nvSpPr>
        <p:spPr bwMode="auto">
          <a:xfrm>
            <a:off x="4064000" y="4287121"/>
            <a:ext cx="508000" cy="838200"/>
          </a:xfrm>
          <a:prstGeom prst="rect">
            <a:avLst/>
          </a:prstGeom>
          <a:solidFill>
            <a:schemeClr val="accent6">
              <a:lumMod val="60000"/>
              <a:lumOff val="40000"/>
            </a:schemeClr>
          </a:solidFill>
          <a:ln w="9525">
            <a:solidFill>
              <a:srgbClr val="000000"/>
            </a:solidFill>
            <a:miter lim="800000"/>
            <a:headEnd/>
            <a:tailEnd/>
          </a:ln>
          <a:effectLst/>
        </p:spPr>
        <p:txBody>
          <a:bodyPr wrap="none" anchor="ctr"/>
          <a:lstStyle/>
          <a:p>
            <a:endParaRPr lang="en-US"/>
          </a:p>
        </p:txBody>
      </p:sp>
      <p:sp>
        <p:nvSpPr>
          <p:cNvPr id="13" name="Rectangle 11"/>
          <p:cNvSpPr>
            <a:spLocks noChangeArrowheads="1"/>
          </p:cNvSpPr>
          <p:nvPr/>
        </p:nvSpPr>
        <p:spPr bwMode="auto">
          <a:xfrm>
            <a:off x="5207000" y="4844334"/>
            <a:ext cx="508000" cy="280987"/>
          </a:xfrm>
          <a:prstGeom prst="rect">
            <a:avLst/>
          </a:prstGeom>
          <a:solidFill>
            <a:schemeClr val="accent2"/>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12"/>
          <p:cNvSpPr>
            <a:spLocks noChangeArrowheads="1"/>
          </p:cNvSpPr>
          <p:nvPr/>
        </p:nvSpPr>
        <p:spPr bwMode="auto">
          <a:xfrm>
            <a:off x="5956300" y="4755434"/>
            <a:ext cx="508000" cy="369887"/>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 name="Rectangle 13"/>
          <p:cNvSpPr>
            <a:spLocks noChangeArrowheads="1"/>
          </p:cNvSpPr>
          <p:nvPr/>
        </p:nvSpPr>
        <p:spPr bwMode="auto">
          <a:xfrm>
            <a:off x="6705600" y="4556996"/>
            <a:ext cx="508000" cy="568325"/>
          </a:xfrm>
          <a:prstGeom prst="rect">
            <a:avLst/>
          </a:prstGeom>
          <a:solidFill>
            <a:schemeClr val="accent5">
              <a:lumMod val="60000"/>
              <a:lumOff val="40000"/>
            </a:schemeClr>
          </a:solidFill>
          <a:ln w="9525">
            <a:solidFill>
              <a:srgbClr val="000000"/>
            </a:solidFill>
            <a:miter lim="800000"/>
            <a:headEnd/>
            <a:tailEnd/>
          </a:ln>
          <a:effectLst/>
          <a:extLst/>
        </p:spPr>
        <p:txBody>
          <a:bodyPr wrap="none" anchor="ctr"/>
          <a:lstStyle/>
          <a:p>
            <a:endParaRPr lang="en-US"/>
          </a:p>
        </p:txBody>
      </p:sp>
      <p:sp>
        <p:nvSpPr>
          <p:cNvPr id="16" name="Rectangle 14"/>
          <p:cNvSpPr>
            <a:spLocks noChangeArrowheads="1"/>
          </p:cNvSpPr>
          <p:nvPr/>
        </p:nvSpPr>
        <p:spPr bwMode="auto">
          <a:xfrm>
            <a:off x="7454900" y="3771184"/>
            <a:ext cx="508000" cy="1354137"/>
          </a:xfrm>
          <a:prstGeom prst="rect">
            <a:avLst/>
          </a:prstGeom>
          <a:solidFill>
            <a:schemeClr val="accent1">
              <a:lumMod val="60000"/>
              <a:lumOff val="40000"/>
            </a:schemeClr>
          </a:solidFill>
          <a:ln w="9525">
            <a:solidFill>
              <a:srgbClr val="000000"/>
            </a:solidFill>
            <a:miter lim="800000"/>
            <a:headEnd/>
            <a:tailEnd/>
          </a:ln>
          <a:effectLst/>
          <a:extLst/>
        </p:spPr>
        <p:txBody>
          <a:bodyPr wrap="none" anchor="ctr"/>
          <a:lstStyle/>
          <a:p>
            <a:endParaRPr lang="en-US"/>
          </a:p>
        </p:txBody>
      </p:sp>
      <p:sp>
        <p:nvSpPr>
          <p:cNvPr id="17" name="Rectangle 15"/>
          <p:cNvSpPr>
            <a:spLocks noChangeArrowheads="1"/>
          </p:cNvSpPr>
          <p:nvPr/>
        </p:nvSpPr>
        <p:spPr bwMode="auto">
          <a:xfrm>
            <a:off x="8204200" y="3093321"/>
            <a:ext cx="508000" cy="2032000"/>
          </a:xfrm>
          <a:prstGeom prst="rect">
            <a:avLst/>
          </a:prstGeom>
          <a:solidFill>
            <a:schemeClr val="accent6">
              <a:lumMod val="60000"/>
              <a:lumOff val="40000"/>
            </a:schemeClr>
          </a:solidFill>
          <a:ln w="9525">
            <a:solidFill>
              <a:srgbClr val="000000"/>
            </a:solidFill>
            <a:miter lim="800000"/>
            <a:headEnd/>
            <a:tailEnd/>
          </a:ln>
          <a:effectLst/>
        </p:spPr>
        <p:txBody>
          <a:bodyPr wrap="none" anchor="ctr"/>
          <a:lstStyle/>
          <a:p>
            <a:endParaRPr lang="en-US"/>
          </a:p>
        </p:txBody>
      </p:sp>
      <p:sp>
        <p:nvSpPr>
          <p:cNvPr id="18" name="Text Box 69"/>
          <p:cNvSpPr txBox="1">
            <a:spLocks noChangeArrowheads="1"/>
          </p:cNvSpPr>
          <p:nvPr/>
        </p:nvSpPr>
        <p:spPr bwMode="auto">
          <a:xfrm>
            <a:off x="944563" y="5628559"/>
            <a:ext cx="7904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r>
              <a:rPr lang="en-US" sz="1600" b="1" dirty="0"/>
              <a:t>Baseline HBV DNA (copies/mL)</a:t>
            </a:r>
          </a:p>
        </p:txBody>
      </p:sp>
      <p:sp>
        <p:nvSpPr>
          <p:cNvPr id="19" name="Text Box 99"/>
          <p:cNvSpPr txBox="1">
            <a:spLocks noChangeArrowheads="1"/>
          </p:cNvSpPr>
          <p:nvPr/>
        </p:nvSpPr>
        <p:spPr bwMode="auto">
          <a:xfrm rot="16200000">
            <a:off x="-205786" y="3505804"/>
            <a:ext cx="1302159"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lnSpc>
                <a:spcPct val="90000"/>
              </a:lnSpc>
              <a:buClr>
                <a:schemeClr val="folHlink"/>
              </a:buClr>
              <a:buFont typeface="Arial" charset="0"/>
              <a:buNone/>
            </a:pPr>
            <a:r>
              <a:rPr lang="en-US" sz="1600"/>
              <a:t>Patients (%)</a:t>
            </a:r>
          </a:p>
        </p:txBody>
      </p:sp>
      <p:sp>
        <p:nvSpPr>
          <p:cNvPr id="20" name="Text Box 2"/>
          <p:cNvSpPr txBox="1">
            <a:spLocks noChangeArrowheads="1"/>
          </p:cNvSpPr>
          <p:nvPr/>
        </p:nvSpPr>
        <p:spPr bwMode="auto">
          <a:xfrm>
            <a:off x="1100138" y="2197971"/>
            <a:ext cx="33607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600" dirty="0"/>
              <a:t>Cumulative Incidence of </a:t>
            </a:r>
            <a:r>
              <a:rPr lang="en-US" sz="1600" b="1" dirty="0"/>
              <a:t>HCC</a:t>
            </a:r>
            <a:r>
              <a:rPr lang="en-US" sz="1600" dirty="0"/>
              <a:t> at </a:t>
            </a:r>
            <a:br>
              <a:rPr lang="en-US" sz="1600" dirty="0"/>
            </a:br>
            <a:r>
              <a:rPr lang="en-US" sz="1600" dirty="0"/>
              <a:t>Year 13 Follow-</a:t>
            </a:r>
            <a:r>
              <a:rPr lang="en-US" sz="1600" dirty="0" smtClean="0"/>
              <a:t>up</a:t>
            </a:r>
            <a:r>
              <a:rPr lang="en-US" sz="1600" baseline="30000" dirty="0"/>
              <a:t> </a:t>
            </a:r>
            <a:r>
              <a:rPr lang="en-US" sz="1600" baseline="30000" dirty="0" smtClean="0"/>
              <a:t>1 </a:t>
            </a:r>
            <a:r>
              <a:rPr lang="en-US" sz="1600" dirty="0" smtClean="0"/>
              <a:t> </a:t>
            </a:r>
            <a:r>
              <a:rPr lang="en-US" sz="1600" dirty="0"/>
              <a:t>(N = 3653)</a:t>
            </a:r>
          </a:p>
        </p:txBody>
      </p:sp>
      <p:sp>
        <p:nvSpPr>
          <p:cNvPr id="21" name="Text Box 77"/>
          <p:cNvSpPr txBox="1">
            <a:spLocks noChangeArrowheads="1"/>
          </p:cNvSpPr>
          <p:nvPr/>
        </p:nvSpPr>
        <p:spPr bwMode="auto">
          <a:xfrm>
            <a:off x="492125" y="2175746"/>
            <a:ext cx="4143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50</a:t>
            </a:r>
          </a:p>
        </p:txBody>
      </p:sp>
      <p:sp>
        <p:nvSpPr>
          <p:cNvPr id="22" name="Text Box 78"/>
          <p:cNvSpPr txBox="1">
            <a:spLocks noChangeArrowheads="1"/>
          </p:cNvSpPr>
          <p:nvPr/>
        </p:nvSpPr>
        <p:spPr bwMode="auto">
          <a:xfrm>
            <a:off x="488950" y="2732959"/>
            <a:ext cx="4159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40</a:t>
            </a:r>
          </a:p>
        </p:txBody>
      </p:sp>
      <p:sp>
        <p:nvSpPr>
          <p:cNvPr id="23" name="Text Box 79"/>
          <p:cNvSpPr txBox="1">
            <a:spLocks noChangeArrowheads="1"/>
          </p:cNvSpPr>
          <p:nvPr/>
        </p:nvSpPr>
        <p:spPr bwMode="auto">
          <a:xfrm>
            <a:off x="458788" y="3294934"/>
            <a:ext cx="4460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30</a:t>
            </a:r>
          </a:p>
        </p:txBody>
      </p:sp>
      <p:sp>
        <p:nvSpPr>
          <p:cNvPr id="24" name="Text Box 80"/>
          <p:cNvSpPr txBox="1">
            <a:spLocks noChangeArrowheads="1"/>
          </p:cNvSpPr>
          <p:nvPr/>
        </p:nvSpPr>
        <p:spPr bwMode="auto">
          <a:xfrm>
            <a:off x="458788" y="3853734"/>
            <a:ext cx="4460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20</a:t>
            </a:r>
          </a:p>
        </p:txBody>
      </p:sp>
      <p:sp>
        <p:nvSpPr>
          <p:cNvPr id="25" name="Text Box 81"/>
          <p:cNvSpPr txBox="1">
            <a:spLocks noChangeArrowheads="1"/>
          </p:cNvSpPr>
          <p:nvPr/>
        </p:nvSpPr>
        <p:spPr bwMode="auto">
          <a:xfrm>
            <a:off x="430213" y="4409359"/>
            <a:ext cx="47466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10</a:t>
            </a:r>
          </a:p>
        </p:txBody>
      </p:sp>
      <p:sp>
        <p:nvSpPr>
          <p:cNvPr id="26" name="Text Box 82"/>
          <p:cNvSpPr txBox="1">
            <a:spLocks noChangeArrowheads="1"/>
          </p:cNvSpPr>
          <p:nvPr/>
        </p:nvSpPr>
        <p:spPr bwMode="auto">
          <a:xfrm>
            <a:off x="576263" y="4966571"/>
            <a:ext cx="3286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eaLnBrk="1" hangingPunct="1">
              <a:lnSpc>
                <a:spcPct val="90000"/>
              </a:lnSpc>
              <a:spcBef>
                <a:spcPct val="35000"/>
              </a:spcBef>
              <a:spcAft>
                <a:spcPct val="25000"/>
              </a:spcAft>
              <a:buClr>
                <a:schemeClr val="folHlink"/>
              </a:buClr>
              <a:buFont typeface="Arial" charset="0"/>
              <a:buNone/>
            </a:pPr>
            <a:r>
              <a:rPr lang="en-US" sz="1400"/>
              <a:t>0</a:t>
            </a:r>
          </a:p>
        </p:txBody>
      </p:sp>
      <p:sp>
        <p:nvSpPr>
          <p:cNvPr id="27" name="Text Box 88"/>
          <p:cNvSpPr txBox="1">
            <a:spLocks noChangeArrowheads="1"/>
          </p:cNvSpPr>
          <p:nvPr/>
        </p:nvSpPr>
        <p:spPr bwMode="auto">
          <a:xfrm>
            <a:off x="1104900" y="4763371"/>
            <a:ext cx="4302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1.3</a:t>
            </a:r>
          </a:p>
        </p:txBody>
      </p:sp>
      <p:sp>
        <p:nvSpPr>
          <p:cNvPr id="28" name="Text Box 89"/>
          <p:cNvSpPr txBox="1">
            <a:spLocks noChangeArrowheads="1"/>
          </p:cNvSpPr>
          <p:nvPr/>
        </p:nvSpPr>
        <p:spPr bwMode="auto">
          <a:xfrm>
            <a:off x="1851025" y="4731621"/>
            <a:ext cx="4302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1.4</a:t>
            </a:r>
          </a:p>
        </p:txBody>
      </p:sp>
      <p:sp>
        <p:nvSpPr>
          <p:cNvPr id="29" name="Text Box 90"/>
          <p:cNvSpPr txBox="1">
            <a:spLocks noChangeArrowheads="1"/>
          </p:cNvSpPr>
          <p:nvPr/>
        </p:nvSpPr>
        <p:spPr bwMode="auto">
          <a:xfrm>
            <a:off x="2601913" y="4652246"/>
            <a:ext cx="43021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3.6</a:t>
            </a:r>
          </a:p>
        </p:txBody>
      </p:sp>
      <p:sp>
        <p:nvSpPr>
          <p:cNvPr id="30" name="Text Box 91"/>
          <p:cNvSpPr txBox="1">
            <a:spLocks noChangeArrowheads="1"/>
          </p:cNvSpPr>
          <p:nvPr/>
        </p:nvSpPr>
        <p:spPr bwMode="auto">
          <a:xfrm>
            <a:off x="3295650" y="4106146"/>
            <a:ext cx="5286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chemeClr val="folHlink"/>
              </a:buClr>
              <a:buFont typeface="Arial" charset="0"/>
              <a:buNone/>
            </a:pPr>
            <a:r>
              <a:rPr lang="en-US" sz="1400" b="1"/>
              <a:t>12.2</a:t>
            </a:r>
          </a:p>
        </p:txBody>
      </p:sp>
      <p:sp>
        <p:nvSpPr>
          <p:cNvPr id="31" name="Text Box 92"/>
          <p:cNvSpPr txBox="1">
            <a:spLocks noChangeArrowheads="1"/>
          </p:cNvSpPr>
          <p:nvPr/>
        </p:nvSpPr>
        <p:spPr bwMode="auto">
          <a:xfrm>
            <a:off x="4048125" y="3999784"/>
            <a:ext cx="5286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lnSpc>
                <a:spcPct val="90000"/>
              </a:lnSpc>
              <a:spcBef>
                <a:spcPct val="35000"/>
              </a:spcBef>
              <a:spcAft>
                <a:spcPct val="25000"/>
              </a:spcAft>
              <a:buClr>
                <a:schemeClr val="folHlink"/>
              </a:buClr>
              <a:buFont typeface="Arial" charset="0"/>
              <a:buNone/>
            </a:pPr>
            <a:r>
              <a:rPr lang="en-US" sz="1400" b="1"/>
              <a:t>14.9</a:t>
            </a:r>
          </a:p>
        </p:txBody>
      </p:sp>
      <p:sp>
        <p:nvSpPr>
          <p:cNvPr id="32" name="Line 100"/>
          <p:cNvSpPr>
            <a:spLocks noChangeShapeType="1"/>
          </p:cNvSpPr>
          <p:nvPr/>
        </p:nvSpPr>
        <p:spPr bwMode="auto">
          <a:xfrm>
            <a:off x="933450" y="5111034"/>
            <a:ext cx="3770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33" name="Line 110"/>
          <p:cNvSpPr>
            <a:spLocks noChangeShapeType="1"/>
          </p:cNvSpPr>
          <p:nvPr/>
        </p:nvSpPr>
        <p:spPr bwMode="auto">
          <a:xfrm>
            <a:off x="3943350" y="5115796"/>
            <a:ext cx="0" cy="71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34" name="Line 111"/>
          <p:cNvSpPr>
            <a:spLocks noChangeShapeType="1"/>
          </p:cNvSpPr>
          <p:nvPr/>
        </p:nvSpPr>
        <p:spPr bwMode="auto">
          <a:xfrm>
            <a:off x="4689475" y="5115796"/>
            <a:ext cx="0" cy="77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35" name="Text Box 115"/>
          <p:cNvSpPr txBox="1">
            <a:spLocks noChangeArrowheads="1"/>
          </p:cNvSpPr>
          <p:nvPr/>
        </p:nvSpPr>
        <p:spPr bwMode="auto">
          <a:xfrm>
            <a:off x="5043488" y="2197971"/>
            <a:ext cx="3830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r>
              <a:rPr lang="en-US" altLang="zh-TW" sz="1600" dirty="0">
                <a:ea typeface="新細明體" charset="0"/>
                <a:cs typeface="Arial" charset="0"/>
              </a:rPr>
              <a:t>Cumulative Incidence of </a:t>
            </a:r>
            <a:r>
              <a:rPr lang="en-US" altLang="zh-TW" sz="1600" b="1" dirty="0">
                <a:ea typeface="新細明體" charset="0"/>
                <a:cs typeface="Arial" charset="0"/>
              </a:rPr>
              <a:t>Cirrhosis</a:t>
            </a:r>
            <a:r>
              <a:rPr lang="en-US" altLang="zh-TW" sz="1600" dirty="0">
                <a:ea typeface="新細明體" charset="0"/>
                <a:cs typeface="Arial" charset="0"/>
              </a:rPr>
              <a:t> at </a:t>
            </a:r>
            <a:br>
              <a:rPr lang="en-US" altLang="zh-TW" sz="1600" dirty="0">
                <a:ea typeface="新細明體" charset="0"/>
                <a:cs typeface="Arial" charset="0"/>
              </a:rPr>
            </a:br>
            <a:r>
              <a:rPr lang="en-US" altLang="zh-TW" sz="1600" dirty="0">
                <a:ea typeface="新細明體" charset="0"/>
                <a:cs typeface="Arial" charset="0"/>
              </a:rPr>
              <a:t>Year 13 Follow-</a:t>
            </a:r>
            <a:r>
              <a:rPr lang="en-US" altLang="zh-TW" sz="1600" dirty="0" smtClean="0">
                <a:ea typeface="新細明體" charset="0"/>
                <a:cs typeface="Arial" charset="0"/>
              </a:rPr>
              <a:t>up</a:t>
            </a:r>
            <a:r>
              <a:rPr lang="en-US" altLang="zh-TW" sz="1600" baseline="30000" dirty="0" smtClean="0">
                <a:ea typeface="新細明體" charset="0"/>
                <a:cs typeface="Arial" charset="0"/>
              </a:rPr>
              <a:t> 2</a:t>
            </a:r>
            <a:r>
              <a:rPr lang="en-US" altLang="zh-TW" sz="1600" dirty="0" smtClean="0">
                <a:ea typeface="新細明體" charset="0"/>
                <a:cs typeface="Arial" charset="0"/>
              </a:rPr>
              <a:t> </a:t>
            </a:r>
            <a:r>
              <a:rPr lang="en-US" altLang="zh-TW" sz="1600" dirty="0">
                <a:ea typeface="新細明體" charset="0"/>
                <a:cs typeface="Arial" charset="0"/>
              </a:rPr>
              <a:t>(N = 3582)</a:t>
            </a:r>
          </a:p>
        </p:txBody>
      </p:sp>
      <p:sp>
        <p:nvSpPr>
          <p:cNvPr id="36" name="Text Box 128"/>
          <p:cNvSpPr txBox="1">
            <a:spLocks noChangeArrowheads="1"/>
          </p:cNvSpPr>
          <p:nvPr/>
        </p:nvSpPr>
        <p:spPr bwMode="auto">
          <a:xfrm>
            <a:off x="5248275" y="4561759"/>
            <a:ext cx="4302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4.5</a:t>
            </a:r>
          </a:p>
        </p:txBody>
      </p:sp>
      <p:sp>
        <p:nvSpPr>
          <p:cNvPr id="37" name="Text Box 129"/>
          <p:cNvSpPr txBox="1">
            <a:spLocks noChangeArrowheads="1"/>
          </p:cNvSpPr>
          <p:nvPr/>
        </p:nvSpPr>
        <p:spPr bwMode="auto">
          <a:xfrm>
            <a:off x="5991225" y="4479209"/>
            <a:ext cx="43021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5.9</a:t>
            </a:r>
          </a:p>
        </p:txBody>
      </p:sp>
      <p:sp>
        <p:nvSpPr>
          <p:cNvPr id="38" name="Text Box 130"/>
          <p:cNvSpPr txBox="1">
            <a:spLocks noChangeArrowheads="1"/>
          </p:cNvSpPr>
          <p:nvPr/>
        </p:nvSpPr>
        <p:spPr bwMode="auto">
          <a:xfrm>
            <a:off x="6743700" y="4274421"/>
            <a:ext cx="4302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9.8</a:t>
            </a:r>
          </a:p>
        </p:txBody>
      </p:sp>
      <p:sp>
        <p:nvSpPr>
          <p:cNvPr id="39" name="Text Box 131"/>
          <p:cNvSpPr txBox="1">
            <a:spLocks noChangeArrowheads="1"/>
          </p:cNvSpPr>
          <p:nvPr/>
        </p:nvSpPr>
        <p:spPr bwMode="auto">
          <a:xfrm>
            <a:off x="7437438" y="3488609"/>
            <a:ext cx="5286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23.5</a:t>
            </a:r>
          </a:p>
        </p:txBody>
      </p:sp>
      <p:sp>
        <p:nvSpPr>
          <p:cNvPr id="40" name="Text Box 132"/>
          <p:cNvSpPr txBox="1">
            <a:spLocks noChangeArrowheads="1"/>
          </p:cNvSpPr>
          <p:nvPr/>
        </p:nvSpPr>
        <p:spPr bwMode="auto">
          <a:xfrm>
            <a:off x="8186738" y="2813921"/>
            <a:ext cx="528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35000"/>
              </a:spcBef>
              <a:spcAft>
                <a:spcPct val="25000"/>
              </a:spcAft>
              <a:buClr>
                <a:schemeClr val="folHlink"/>
              </a:buClr>
              <a:buFont typeface="Arial" charset="0"/>
              <a:buNone/>
            </a:pPr>
            <a:r>
              <a:rPr lang="en-US" sz="1400" b="1"/>
              <a:t>36.2</a:t>
            </a:r>
          </a:p>
        </p:txBody>
      </p:sp>
      <p:sp>
        <p:nvSpPr>
          <p:cNvPr id="41" name="Text Box 39"/>
          <p:cNvSpPr txBox="1">
            <a:spLocks noChangeArrowheads="1"/>
          </p:cNvSpPr>
          <p:nvPr/>
        </p:nvSpPr>
        <p:spPr bwMode="auto">
          <a:xfrm>
            <a:off x="1006475" y="5172946"/>
            <a:ext cx="631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eaLnBrk="1" hangingPunct="1">
              <a:lnSpc>
                <a:spcPct val="90000"/>
              </a:lnSpc>
              <a:spcBef>
                <a:spcPct val="35000"/>
              </a:spcBef>
              <a:spcAft>
                <a:spcPct val="25000"/>
              </a:spcAft>
              <a:buClr>
                <a:schemeClr val="folHlink"/>
              </a:buClr>
              <a:buFont typeface="Arial" charset="0"/>
              <a:buNone/>
            </a:pPr>
            <a:r>
              <a:rPr lang="en-US" sz="1400">
                <a:latin typeface="Arial" charset="0"/>
              </a:rPr>
              <a:t>&lt; 300</a:t>
            </a:r>
          </a:p>
        </p:txBody>
      </p:sp>
      <p:sp>
        <p:nvSpPr>
          <p:cNvPr id="42" name="Text Box 40"/>
          <p:cNvSpPr txBox="1">
            <a:spLocks noChangeArrowheads="1"/>
          </p:cNvSpPr>
          <p:nvPr/>
        </p:nvSpPr>
        <p:spPr bwMode="auto">
          <a:xfrm>
            <a:off x="1800225" y="5172946"/>
            <a:ext cx="5381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300-</a:t>
            </a:r>
          </a:p>
          <a:p>
            <a:pPr algn="ctr" eaLnBrk="1" hangingPunct="1">
              <a:lnSpc>
                <a:spcPct val="90000"/>
              </a:lnSpc>
              <a:buClr>
                <a:schemeClr val="folHlink"/>
              </a:buClr>
              <a:buFont typeface="Arial" charset="0"/>
              <a:buNone/>
            </a:pPr>
            <a:r>
              <a:rPr lang="en-US" sz="1400">
                <a:latin typeface="Arial" charset="0"/>
              </a:rPr>
              <a:t>999</a:t>
            </a:r>
          </a:p>
        </p:txBody>
      </p:sp>
      <p:sp>
        <p:nvSpPr>
          <p:cNvPr id="43" name="Text Box 41"/>
          <p:cNvSpPr txBox="1">
            <a:spLocks noChangeArrowheads="1"/>
          </p:cNvSpPr>
          <p:nvPr/>
        </p:nvSpPr>
        <p:spPr bwMode="auto">
          <a:xfrm>
            <a:off x="2489200" y="5172946"/>
            <a:ext cx="636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1000-</a:t>
            </a:r>
          </a:p>
          <a:p>
            <a:pPr algn="ctr" eaLnBrk="1" hangingPunct="1">
              <a:lnSpc>
                <a:spcPct val="90000"/>
              </a:lnSpc>
              <a:buClr>
                <a:schemeClr val="folHlink"/>
              </a:buClr>
              <a:buFont typeface="Arial" charset="0"/>
              <a:buNone/>
            </a:pPr>
            <a:r>
              <a:rPr lang="en-US" sz="1400">
                <a:latin typeface="Arial" charset="0"/>
              </a:rPr>
              <a:t>9999</a:t>
            </a:r>
          </a:p>
        </p:txBody>
      </p:sp>
      <p:sp>
        <p:nvSpPr>
          <p:cNvPr id="44" name="Text Box 42"/>
          <p:cNvSpPr txBox="1">
            <a:spLocks noChangeArrowheads="1"/>
          </p:cNvSpPr>
          <p:nvPr/>
        </p:nvSpPr>
        <p:spPr bwMode="auto">
          <a:xfrm>
            <a:off x="5135563" y="5172946"/>
            <a:ext cx="6318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eaLnBrk="1" hangingPunct="1">
              <a:lnSpc>
                <a:spcPct val="90000"/>
              </a:lnSpc>
              <a:spcBef>
                <a:spcPct val="35000"/>
              </a:spcBef>
              <a:spcAft>
                <a:spcPct val="25000"/>
              </a:spcAft>
              <a:buClr>
                <a:schemeClr val="folHlink"/>
              </a:buClr>
              <a:buFont typeface="Arial" charset="0"/>
              <a:buNone/>
            </a:pPr>
            <a:r>
              <a:rPr lang="en-US" sz="1400">
                <a:latin typeface="Arial" charset="0"/>
              </a:rPr>
              <a:t>&lt; 300</a:t>
            </a:r>
          </a:p>
        </p:txBody>
      </p:sp>
      <p:sp>
        <p:nvSpPr>
          <p:cNvPr id="45" name="Text Box 43"/>
          <p:cNvSpPr txBox="1">
            <a:spLocks noChangeArrowheads="1"/>
          </p:cNvSpPr>
          <p:nvPr/>
        </p:nvSpPr>
        <p:spPr bwMode="auto">
          <a:xfrm>
            <a:off x="5924550" y="5172946"/>
            <a:ext cx="5778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300-</a:t>
            </a:r>
          </a:p>
          <a:p>
            <a:pPr algn="ctr" eaLnBrk="1" hangingPunct="1">
              <a:lnSpc>
                <a:spcPct val="90000"/>
              </a:lnSpc>
              <a:buClr>
                <a:schemeClr val="folHlink"/>
              </a:buClr>
              <a:buFont typeface="Arial" charset="0"/>
              <a:buNone/>
            </a:pPr>
            <a:r>
              <a:rPr lang="en-US" sz="1400">
                <a:latin typeface="Arial" charset="0"/>
              </a:rPr>
              <a:t>9999</a:t>
            </a:r>
          </a:p>
        </p:txBody>
      </p:sp>
      <p:sp>
        <p:nvSpPr>
          <p:cNvPr id="46" name="Text Box 44"/>
          <p:cNvSpPr txBox="1">
            <a:spLocks noChangeArrowheads="1"/>
          </p:cNvSpPr>
          <p:nvPr/>
        </p:nvSpPr>
        <p:spPr bwMode="auto">
          <a:xfrm>
            <a:off x="6500813" y="5172946"/>
            <a:ext cx="7842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10,000-</a:t>
            </a:r>
          </a:p>
          <a:p>
            <a:pPr algn="ctr" eaLnBrk="1" hangingPunct="1">
              <a:lnSpc>
                <a:spcPct val="90000"/>
              </a:lnSpc>
              <a:buClr>
                <a:schemeClr val="folHlink"/>
              </a:buClr>
              <a:buFont typeface="Arial" charset="0"/>
              <a:buNone/>
            </a:pPr>
            <a:r>
              <a:rPr lang="en-US" sz="1400">
                <a:latin typeface="Arial" charset="0"/>
              </a:rPr>
              <a:t>99,999</a:t>
            </a:r>
          </a:p>
        </p:txBody>
      </p:sp>
      <p:sp>
        <p:nvSpPr>
          <p:cNvPr id="47" name="Text Box 45"/>
          <p:cNvSpPr txBox="1">
            <a:spLocks noChangeArrowheads="1"/>
          </p:cNvSpPr>
          <p:nvPr/>
        </p:nvSpPr>
        <p:spPr bwMode="auto">
          <a:xfrm>
            <a:off x="7254875" y="5172946"/>
            <a:ext cx="8826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algn="ctr" eaLnBrk="1" hangingPunct="1">
              <a:lnSpc>
                <a:spcPct val="90000"/>
              </a:lnSpc>
              <a:buClr>
                <a:schemeClr val="folHlink"/>
              </a:buClr>
              <a:buFont typeface="Arial" charset="0"/>
              <a:buNone/>
            </a:pPr>
            <a:r>
              <a:rPr lang="en-US" sz="1400">
                <a:latin typeface="Arial" charset="0"/>
              </a:rPr>
              <a:t>100,000-</a:t>
            </a:r>
          </a:p>
          <a:p>
            <a:pPr algn="ctr" eaLnBrk="1" hangingPunct="1">
              <a:lnSpc>
                <a:spcPct val="90000"/>
              </a:lnSpc>
              <a:buClr>
                <a:schemeClr val="folHlink"/>
              </a:buClr>
              <a:buFont typeface="Arial" charset="0"/>
              <a:buNone/>
            </a:pPr>
            <a:r>
              <a:rPr lang="en-US" sz="1400">
                <a:latin typeface="Arial" charset="0"/>
              </a:rPr>
              <a:t>999,999</a:t>
            </a:r>
          </a:p>
        </p:txBody>
      </p:sp>
      <p:sp>
        <p:nvSpPr>
          <p:cNvPr id="48" name="Text Box 46"/>
          <p:cNvSpPr txBox="1">
            <a:spLocks noChangeArrowheads="1"/>
          </p:cNvSpPr>
          <p:nvPr/>
        </p:nvSpPr>
        <p:spPr bwMode="auto">
          <a:xfrm>
            <a:off x="8016875" y="5172946"/>
            <a:ext cx="9810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b">
            <a:spAutoFit/>
          </a:bodyPr>
          <a:lstStyle/>
          <a:p>
            <a:pPr eaLnBrk="1" hangingPunct="1">
              <a:lnSpc>
                <a:spcPct val="90000"/>
              </a:lnSpc>
              <a:buClr>
                <a:schemeClr val="folHlink"/>
              </a:buClr>
              <a:buFont typeface="Arial" charset="0"/>
              <a:buNone/>
            </a:pPr>
            <a:r>
              <a:rPr lang="en-US" sz="1400">
                <a:latin typeface="Arial" charset="0"/>
                <a:cs typeface="Arial" charset="0"/>
              </a:rPr>
              <a:t>≥ 1 million</a:t>
            </a:r>
          </a:p>
        </p:txBody>
      </p:sp>
      <p:sp>
        <p:nvSpPr>
          <p:cNvPr id="49" name="Line 76"/>
          <p:cNvSpPr>
            <a:spLocks noChangeShapeType="1"/>
          </p:cNvSpPr>
          <p:nvPr/>
        </p:nvSpPr>
        <p:spPr bwMode="auto">
          <a:xfrm>
            <a:off x="944563" y="2302746"/>
            <a:ext cx="0" cy="2809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0" name="Line 101"/>
          <p:cNvSpPr>
            <a:spLocks noChangeShapeType="1"/>
          </p:cNvSpPr>
          <p:nvPr/>
        </p:nvSpPr>
        <p:spPr bwMode="auto">
          <a:xfrm flipH="1">
            <a:off x="869950" y="231544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1" name="Line 102"/>
          <p:cNvSpPr>
            <a:spLocks noChangeShapeType="1"/>
          </p:cNvSpPr>
          <p:nvPr/>
        </p:nvSpPr>
        <p:spPr bwMode="auto">
          <a:xfrm flipH="1">
            <a:off x="869950" y="28726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2" name="Line 103"/>
          <p:cNvSpPr>
            <a:spLocks noChangeShapeType="1"/>
          </p:cNvSpPr>
          <p:nvPr/>
        </p:nvSpPr>
        <p:spPr bwMode="auto">
          <a:xfrm flipH="1">
            <a:off x="869950" y="34314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3" name="Line 104"/>
          <p:cNvSpPr>
            <a:spLocks noChangeShapeType="1"/>
          </p:cNvSpPr>
          <p:nvPr/>
        </p:nvSpPr>
        <p:spPr bwMode="auto">
          <a:xfrm flipH="1">
            <a:off x="869950" y="39902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4" name="Line 105"/>
          <p:cNvSpPr>
            <a:spLocks noChangeShapeType="1"/>
          </p:cNvSpPr>
          <p:nvPr/>
        </p:nvSpPr>
        <p:spPr bwMode="auto">
          <a:xfrm flipH="1">
            <a:off x="869950" y="45490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5" name="Line 107"/>
          <p:cNvSpPr>
            <a:spLocks noChangeShapeType="1"/>
          </p:cNvSpPr>
          <p:nvPr/>
        </p:nvSpPr>
        <p:spPr bwMode="auto">
          <a:xfrm>
            <a:off x="1695450" y="5120559"/>
            <a:ext cx="0" cy="69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6" name="Line 108"/>
          <p:cNvSpPr>
            <a:spLocks noChangeShapeType="1"/>
          </p:cNvSpPr>
          <p:nvPr/>
        </p:nvSpPr>
        <p:spPr bwMode="auto">
          <a:xfrm>
            <a:off x="2444750" y="5115796"/>
            <a:ext cx="0" cy="66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7" name="Line 109"/>
          <p:cNvSpPr>
            <a:spLocks noChangeShapeType="1"/>
          </p:cNvSpPr>
          <p:nvPr/>
        </p:nvSpPr>
        <p:spPr bwMode="auto">
          <a:xfrm>
            <a:off x="3194050" y="5122146"/>
            <a:ext cx="0" cy="65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8" name="Line 112"/>
          <p:cNvSpPr>
            <a:spLocks noChangeShapeType="1"/>
          </p:cNvSpPr>
          <p:nvPr/>
        </p:nvSpPr>
        <p:spPr bwMode="auto">
          <a:xfrm rot="5400000" flipH="1">
            <a:off x="907256" y="5154690"/>
            <a:ext cx="777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59" name="Line 105"/>
          <p:cNvSpPr>
            <a:spLocks noChangeShapeType="1"/>
          </p:cNvSpPr>
          <p:nvPr/>
        </p:nvSpPr>
        <p:spPr bwMode="auto">
          <a:xfrm flipH="1">
            <a:off x="873125" y="5111034"/>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1" name="Line 100"/>
          <p:cNvSpPr>
            <a:spLocks noChangeShapeType="1"/>
          </p:cNvSpPr>
          <p:nvPr/>
        </p:nvSpPr>
        <p:spPr bwMode="auto">
          <a:xfrm>
            <a:off x="5073650" y="5111034"/>
            <a:ext cx="37703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2" name="Line 110"/>
          <p:cNvSpPr>
            <a:spLocks noChangeShapeType="1"/>
          </p:cNvSpPr>
          <p:nvPr/>
        </p:nvSpPr>
        <p:spPr bwMode="auto">
          <a:xfrm>
            <a:off x="8083550" y="5115796"/>
            <a:ext cx="0" cy="714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3" name="Line 111"/>
          <p:cNvSpPr>
            <a:spLocks noChangeShapeType="1"/>
          </p:cNvSpPr>
          <p:nvPr/>
        </p:nvSpPr>
        <p:spPr bwMode="auto">
          <a:xfrm>
            <a:off x="8832850" y="5115796"/>
            <a:ext cx="0" cy="777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4" name="Line 76"/>
          <p:cNvSpPr>
            <a:spLocks noChangeShapeType="1"/>
          </p:cNvSpPr>
          <p:nvPr/>
        </p:nvSpPr>
        <p:spPr bwMode="auto">
          <a:xfrm>
            <a:off x="5084763" y="2302746"/>
            <a:ext cx="0" cy="28098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5" name="Line 101"/>
          <p:cNvSpPr>
            <a:spLocks noChangeShapeType="1"/>
          </p:cNvSpPr>
          <p:nvPr/>
        </p:nvSpPr>
        <p:spPr bwMode="auto">
          <a:xfrm flipH="1">
            <a:off x="5010150" y="2318621"/>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6" name="Line 102"/>
          <p:cNvSpPr>
            <a:spLocks noChangeShapeType="1"/>
          </p:cNvSpPr>
          <p:nvPr/>
        </p:nvSpPr>
        <p:spPr bwMode="auto">
          <a:xfrm flipH="1">
            <a:off x="5010150" y="28726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7" name="Line 103"/>
          <p:cNvSpPr>
            <a:spLocks noChangeShapeType="1"/>
          </p:cNvSpPr>
          <p:nvPr/>
        </p:nvSpPr>
        <p:spPr bwMode="auto">
          <a:xfrm flipH="1">
            <a:off x="5010150" y="34314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8" name="Line 104"/>
          <p:cNvSpPr>
            <a:spLocks noChangeShapeType="1"/>
          </p:cNvSpPr>
          <p:nvPr/>
        </p:nvSpPr>
        <p:spPr bwMode="auto">
          <a:xfrm flipH="1">
            <a:off x="5010150" y="39902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69" name="Line 105"/>
          <p:cNvSpPr>
            <a:spLocks noChangeShapeType="1"/>
          </p:cNvSpPr>
          <p:nvPr/>
        </p:nvSpPr>
        <p:spPr bwMode="auto">
          <a:xfrm flipH="1">
            <a:off x="5010150" y="4549059"/>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70" name="Line 107"/>
          <p:cNvSpPr>
            <a:spLocks noChangeShapeType="1"/>
          </p:cNvSpPr>
          <p:nvPr/>
        </p:nvSpPr>
        <p:spPr bwMode="auto">
          <a:xfrm>
            <a:off x="5835650" y="5115796"/>
            <a:ext cx="0" cy="69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71" name="Line 108"/>
          <p:cNvSpPr>
            <a:spLocks noChangeShapeType="1"/>
          </p:cNvSpPr>
          <p:nvPr/>
        </p:nvSpPr>
        <p:spPr bwMode="auto">
          <a:xfrm>
            <a:off x="6584950" y="5115796"/>
            <a:ext cx="0" cy="66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72" name="Line 109"/>
          <p:cNvSpPr>
            <a:spLocks noChangeShapeType="1"/>
          </p:cNvSpPr>
          <p:nvPr/>
        </p:nvSpPr>
        <p:spPr bwMode="auto">
          <a:xfrm>
            <a:off x="7334250" y="5115796"/>
            <a:ext cx="0" cy="650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73" name="Line 112"/>
          <p:cNvSpPr>
            <a:spLocks noChangeShapeType="1"/>
          </p:cNvSpPr>
          <p:nvPr/>
        </p:nvSpPr>
        <p:spPr bwMode="auto">
          <a:xfrm rot="5400000" flipH="1">
            <a:off x="5054600" y="5153896"/>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
        <p:nvSpPr>
          <p:cNvPr id="74" name="Line 105"/>
          <p:cNvSpPr>
            <a:spLocks noChangeShapeType="1"/>
          </p:cNvSpPr>
          <p:nvPr/>
        </p:nvSpPr>
        <p:spPr bwMode="auto">
          <a:xfrm flipH="1">
            <a:off x="5013325" y="5111034"/>
            <a:ext cx="635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b">
            <a:spAutoFit/>
          </a:bodyPr>
          <a:lstStyle/>
          <a:p>
            <a:endParaRPr lang="en-US"/>
          </a:p>
        </p:txBody>
      </p:sp>
    </p:spTree>
    <p:extLst>
      <p:ext uri="{BB962C8B-B14F-4D97-AF65-F5344CB8AC3E}">
        <p14:creationId xmlns:p14="http://schemas.microsoft.com/office/powerpoint/2010/main" val="259646067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Case 1 – Extensive Treatment Experience</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pPr marL="0" indent="0">
              <a:buNone/>
            </a:pPr>
            <a:r>
              <a:rPr lang="en-US" dirty="0" smtClean="0"/>
              <a:t>44 </a:t>
            </a:r>
            <a:r>
              <a:rPr lang="en-US" dirty="0" err="1" smtClean="0"/>
              <a:t>yo</a:t>
            </a:r>
            <a:r>
              <a:rPr lang="en-US" dirty="0" smtClean="0"/>
              <a:t> man with longstanding HIV infection, stage 2 with nadir CD4 220 and chronic hepatitis B infection, e-Ag positive with high baseline HBV viral level and probable cirrhosis.</a:t>
            </a:r>
          </a:p>
          <a:p>
            <a:pPr>
              <a:spcBef>
                <a:spcPts val="1680"/>
              </a:spcBef>
            </a:pPr>
            <a:r>
              <a:rPr lang="en-US" sz="2200" dirty="0" smtClean="0">
                <a:solidFill>
                  <a:srgbClr val="3366FF"/>
                </a:solidFill>
              </a:rPr>
              <a:t>Persistent HBV </a:t>
            </a:r>
            <a:r>
              <a:rPr lang="en-US" sz="2200" dirty="0" err="1" smtClean="0">
                <a:solidFill>
                  <a:srgbClr val="3366FF"/>
                </a:solidFill>
              </a:rPr>
              <a:t>viremia</a:t>
            </a:r>
            <a:r>
              <a:rPr lang="en-US" sz="2200" dirty="0" smtClean="0">
                <a:solidFill>
                  <a:srgbClr val="3366FF"/>
                </a:solidFill>
              </a:rPr>
              <a:t> </a:t>
            </a:r>
            <a:r>
              <a:rPr lang="en-US" sz="2200" dirty="0" smtClean="0"/>
              <a:t>in 5 log</a:t>
            </a:r>
            <a:r>
              <a:rPr lang="en-US" sz="2200" baseline="-25000" dirty="0" smtClean="0"/>
              <a:t>10</a:t>
            </a:r>
            <a:r>
              <a:rPr lang="en-US" sz="2200" dirty="0" smtClean="0"/>
              <a:t> IU/mL range on </a:t>
            </a:r>
            <a:r>
              <a:rPr lang="en-US" sz="2200" b="1" dirty="0" smtClean="0">
                <a:solidFill>
                  <a:srgbClr val="3366FF"/>
                </a:solidFill>
              </a:rPr>
              <a:t>lamivudine/</a:t>
            </a:r>
            <a:r>
              <a:rPr lang="en-US" sz="2200" b="1" dirty="0" err="1" smtClean="0">
                <a:solidFill>
                  <a:srgbClr val="3366FF"/>
                </a:solidFill>
              </a:rPr>
              <a:t>adefovir</a:t>
            </a:r>
            <a:r>
              <a:rPr lang="en-US" sz="2200" b="1" dirty="0" smtClean="0">
                <a:solidFill>
                  <a:srgbClr val="3366FF"/>
                </a:solidFill>
              </a:rPr>
              <a:t> </a:t>
            </a:r>
            <a:r>
              <a:rPr lang="en-US" sz="2200" dirty="0" smtClean="0"/>
              <a:t>(along with various antiretroviral agents) for many years</a:t>
            </a:r>
            <a:endParaRPr lang="en-US" sz="2200" dirty="0"/>
          </a:p>
        </p:txBody>
      </p:sp>
      <p:sp>
        <p:nvSpPr>
          <p:cNvPr id="5" name="Content Placeholder 4"/>
          <p:cNvSpPr>
            <a:spLocks noGrp="1"/>
          </p:cNvSpPr>
          <p:nvPr>
            <p:ph sz="quarter" idx="13"/>
          </p:nvPr>
        </p:nvSpPr>
        <p:spPr/>
        <p:txBody>
          <a:bodyPr/>
          <a:lstStyle/>
          <a:p>
            <a:endParaRPr lang="en-US"/>
          </a:p>
        </p:txBody>
      </p:sp>
    </p:spTree>
    <p:extLst>
      <p:ext uri="{BB962C8B-B14F-4D97-AF65-F5344CB8AC3E}">
        <p14:creationId xmlns:p14="http://schemas.microsoft.com/office/powerpoint/2010/main" val="113827867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 Suppression after 1 Year</a:t>
            </a:r>
            <a:br>
              <a:rPr lang="en-US" dirty="0" smtClean="0"/>
            </a:br>
            <a:r>
              <a:rPr lang="en-US" dirty="0" err="1" smtClean="0">
                <a:solidFill>
                  <a:srgbClr val="FFFFFF"/>
                </a:solidFill>
              </a:rPr>
              <a:t>HBeAg</a:t>
            </a:r>
            <a:r>
              <a:rPr lang="en-US" dirty="0" smtClean="0">
                <a:solidFill>
                  <a:srgbClr val="FFFFFF"/>
                </a:solidFill>
              </a:rPr>
              <a:t>-positive Patients</a:t>
            </a:r>
            <a:endParaRPr lang="en-US" dirty="0">
              <a:solidFill>
                <a:srgbClr val="FFFFFF"/>
              </a:solidFill>
            </a:endParaRPr>
          </a:p>
        </p:txBody>
      </p:sp>
      <p:sp>
        <p:nvSpPr>
          <p:cNvPr id="3" name="Text Placeholder 2"/>
          <p:cNvSpPr>
            <a:spLocks noGrp="1"/>
          </p:cNvSpPr>
          <p:nvPr>
            <p:ph type="body" idx="1"/>
          </p:nvPr>
        </p:nvSpPr>
        <p:spPr/>
        <p:txBody>
          <a:bodyPr/>
          <a:lstStyle/>
          <a:p>
            <a:endParaRPr lang="en-US"/>
          </a:p>
        </p:txBody>
      </p:sp>
      <p:sp>
        <p:nvSpPr>
          <p:cNvPr id="5" name="Content Placeholder 4"/>
          <p:cNvSpPr>
            <a:spLocks noGrp="1"/>
          </p:cNvSpPr>
          <p:nvPr>
            <p:ph sz="quarter" idx="13"/>
          </p:nvPr>
        </p:nvSpPr>
        <p:spPr/>
        <p:txBody>
          <a:bodyPr/>
          <a:lstStyle/>
          <a:p>
            <a:r>
              <a:rPr lang="en-US" dirty="0" smtClean="0"/>
              <a:t>EASL </a:t>
            </a:r>
            <a:r>
              <a:rPr lang="en-US" dirty="0" err="1" smtClean="0"/>
              <a:t>Hep</a:t>
            </a:r>
            <a:r>
              <a:rPr lang="en-US" dirty="0" smtClean="0"/>
              <a:t> B Clinical Practice Guidelines 2012</a:t>
            </a:r>
            <a:endParaRPr lang="en-US" dirty="0"/>
          </a:p>
        </p:txBody>
      </p:sp>
      <p:graphicFrame>
        <p:nvGraphicFramePr>
          <p:cNvPr id="6" name="Chart 16"/>
          <p:cNvGraphicFramePr>
            <a:graphicFrameLocks/>
          </p:cNvGraphicFramePr>
          <p:nvPr/>
        </p:nvGraphicFramePr>
        <p:xfrm>
          <a:off x="393700" y="1447800"/>
          <a:ext cx="8356600" cy="4572000"/>
        </p:xfrm>
        <a:graphic>
          <a:graphicData uri="http://schemas.openxmlformats.org/presentationml/2006/ole">
            <mc:AlternateContent xmlns:mc="http://schemas.openxmlformats.org/markup-compatibility/2006">
              <mc:Choice xmlns:v="urn:schemas-microsoft-com:vml" Requires="v">
                <p:oleObj spid="_x0000_s1074" r:id="rId4" imgW="8356925" imgH="4571622" progId="Excel.Chart.8">
                  <p:embed/>
                </p:oleObj>
              </mc:Choice>
              <mc:Fallback>
                <p:oleObj r:id="rId4" imgW="8356925" imgH="457162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447800"/>
                        <a:ext cx="83566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549154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Probability of </a:t>
            </a:r>
            <a:r>
              <a:rPr lang="en-US" dirty="0" err="1" smtClean="0">
                <a:solidFill>
                  <a:srgbClr val="FFFFFF"/>
                </a:solidFill>
              </a:rPr>
              <a:t>Virologic</a:t>
            </a:r>
            <a:r>
              <a:rPr lang="en-US" dirty="0" smtClean="0">
                <a:solidFill>
                  <a:srgbClr val="FFFFFF"/>
                </a:solidFill>
              </a:rPr>
              <a:t> Failure</a:t>
            </a:r>
            <a:endParaRPr lang="en-US" dirty="0">
              <a:solidFill>
                <a:srgbClr val="FFFFFF"/>
              </a:solidFill>
            </a:endParaRPr>
          </a:p>
        </p:txBody>
      </p:sp>
      <p:sp>
        <p:nvSpPr>
          <p:cNvPr id="4" name="Text Placeholder 3"/>
          <p:cNvSpPr>
            <a:spLocks noGrp="1"/>
          </p:cNvSpPr>
          <p:nvPr>
            <p:ph type="body" idx="1"/>
          </p:nvPr>
        </p:nvSpPr>
        <p:spPr/>
        <p:txBody>
          <a:bodyPr/>
          <a:lstStyle/>
          <a:p>
            <a:endParaRPr lang="en-US"/>
          </a:p>
        </p:txBody>
      </p:sp>
      <p:sp>
        <p:nvSpPr>
          <p:cNvPr id="6" name="Content Placeholder 5"/>
          <p:cNvSpPr>
            <a:spLocks noGrp="1"/>
          </p:cNvSpPr>
          <p:nvPr>
            <p:ph sz="quarter" idx="13"/>
          </p:nvPr>
        </p:nvSpPr>
        <p:spPr/>
        <p:txBody>
          <a:bodyPr/>
          <a:lstStyle/>
          <a:p>
            <a:r>
              <a:rPr lang="en-US" dirty="0"/>
              <a:t>EASL </a:t>
            </a:r>
            <a:r>
              <a:rPr lang="en-US" dirty="0" err="1"/>
              <a:t>Hep</a:t>
            </a:r>
            <a:r>
              <a:rPr lang="en-US" dirty="0"/>
              <a:t> B Clinical Practice Guidelines </a:t>
            </a:r>
            <a:r>
              <a:rPr lang="en-US" dirty="0" smtClean="0"/>
              <a:t>2012</a:t>
            </a:r>
            <a:endParaRPr lang="en-US" dirty="0"/>
          </a:p>
        </p:txBody>
      </p:sp>
      <p:pic>
        <p:nvPicPr>
          <p:cNvPr id="7" name="Picture 6" descr="HBV_Choice_d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1130"/>
            <a:ext cx="9144000" cy="4674870"/>
          </a:xfrm>
          <a:prstGeom prst="rect">
            <a:avLst/>
          </a:prstGeom>
        </p:spPr>
      </p:pic>
    </p:spTree>
    <p:extLst>
      <p:ext uri="{BB962C8B-B14F-4D97-AF65-F5344CB8AC3E}">
        <p14:creationId xmlns:p14="http://schemas.microsoft.com/office/powerpoint/2010/main" val="2784450460"/>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35724</TotalTime>
  <Words>2299</Words>
  <Application>Microsoft Office PowerPoint</Application>
  <PresentationFormat>On-screen Show (4:3)</PresentationFormat>
  <Paragraphs>264</Paragraphs>
  <Slides>26</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新細明體</vt:lpstr>
      <vt:lpstr>Arial</vt:lpstr>
      <vt:lpstr>Geneva</vt:lpstr>
      <vt:lpstr>Times New Roman</vt:lpstr>
      <vt:lpstr>Wingdings</vt:lpstr>
      <vt:lpstr>AETC_Master_Template_061510</vt:lpstr>
      <vt:lpstr>Microsoft Excel Chart</vt:lpstr>
      <vt:lpstr>Hepatitis B Case Studies</vt:lpstr>
      <vt:lpstr>Case 1 – Extensive Treatment Experience</vt:lpstr>
      <vt:lpstr>PowerPoint Presentation</vt:lpstr>
      <vt:lpstr>Case 1 – Extensive Treatment Experience</vt:lpstr>
      <vt:lpstr>Case 1 – Extensive Treatment Experience</vt:lpstr>
      <vt:lpstr>HBV DNA Level Associated With  Increased Risk of HCC &amp; Cirrhosis</vt:lpstr>
      <vt:lpstr>Case 1 – Extensive Treatment Experience</vt:lpstr>
      <vt:lpstr>HBV Suppression after 1 Year HBeAg-positive Patients</vt:lpstr>
      <vt:lpstr>Probability of Virologic Failure</vt:lpstr>
      <vt:lpstr>Case 1 – Extensive Treatment Experience</vt:lpstr>
      <vt:lpstr>Peginterferon in HIV-HBV Coinfected Patients</vt:lpstr>
      <vt:lpstr>Oral HBV-active Antiviral Agents</vt:lpstr>
      <vt:lpstr>Nucleotide Analogues: Adefovir and Tenofovir</vt:lpstr>
      <vt:lpstr>PowerPoint Presentation</vt:lpstr>
      <vt:lpstr>PowerPoint Presentation</vt:lpstr>
      <vt:lpstr>Tenofovir Alafenamide for HBV?</vt:lpstr>
      <vt:lpstr>Case 1 – Extensive Treatment Experience</vt:lpstr>
      <vt:lpstr>Regression of Cirrhosis in Patients on Tenofovir</vt:lpstr>
      <vt:lpstr> Case 2 – Ongoing HBV Viremia on TDF/FTC </vt:lpstr>
      <vt:lpstr>Case 2 – Ongoing HBV Viremia on TDF/FTC</vt:lpstr>
      <vt:lpstr>Case 2 – Ongoing HBV Viremia on TDF/FTC</vt:lpstr>
      <vt:lpstr>Chronic HBV in the CNICS Cohort</vt:lpstr>
      <vt:lpstr>Risk Factors for Delayed HBV Suppression</vt:lpstr>
      <vt:lpstr>Delayed HBV DNA Suppression on Tenofovir</vt:lpstr>
      <vt:lpstr>Dual Therapy for HBV: TDF + ETV or FTC</vt:lpstr>
      <vt:lpstr>Take Home Points</vt:lpstr>
    </vt:vector>
  </TitlesOfParts>
  <Company>HMC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1243</cp:revision>
  <cp:lastPrinted>2015-08-27T19:31:11Z</cp:lastPrinted>
  <dcterms:created xsi:type="dcterms:W3CDTF">2010-11-28T05:36:22Z</dcterms:created>
  <dcterms:modified xsi:type="dcterms:W3CDTF">2015-08-27T19:49:37Z</dcterms:modified>
</cp:coreProperties>
</file>