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76" r:id="rId2"/>
    <p:sldId id="577" r:id="rId3"/>
    <p:sldId id="585" r:id="rId4"/>
    <p:sldId id="579" r:id="rId5"/>
    <p:sldId id="581" r:id="rId6"/>
    <p:sldId id="662" r:id="rId7"/>
    <p:sldId id="546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E55"/>
    <a:srgbClr val="D1D1D1"/>
    <a:srgbClr val="8B8E5E"/>
    <a:srgbClr val="7C7F54"/>
    <a:srgbClr val="826B3C"/>
    <a:srgbClr val="5D7520"/>
    <a:srgbClr val="7D8056"/>
    <a:srgbClr val="80683A"/>
    <a:srgbClr val="CBCF88"/>
    <a:srgbClr val="CD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6401" autoAdjust="0"/>
  </p:normalViewPr>
  <p:slideViewPr>
    <p:cSldViewPr showGuides="1">
      <p:cViewPr varScale="1">
        <p:scale>
          <a:sx n="129" d="100"/>
          <a:sy n="129" d="100"/>
        </p:scale>
        <p:origin x="1086" y="96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-10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3529014319"/>
          <c:y val="3.5802469135802498E-2"/>
          <c:w val="0.85188742496296899"/>
          <c:h val="0.75671618877828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D805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Treatment-Naïve</c:v>
                </c:pt>
                <c:pt idx="2">
                  <c:v>Treatment-Experienced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95.2</c:v>
                </c:pt>
                <c:pt idx="1">
                  <c:v>92.3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51909568"/>
        <c:axId val="351910128"/>
      </c:barChart>
      <c:catAx>
        <c:axId val="351909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Ledipasvir-Sofosbuvir</a:t>
                </a:r>
                <a:r>
                  <a:rPr lang="en-US" dirty="0" smtClean="0"/>
                  <a:t> Treated Patients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2427375847821"/>
              <c:y val="0.922641509433961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519101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519101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43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067176008939501E-2"/>
              <c:y val="8.8689149705343407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5190956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83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25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9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err="1" smtClean="0"/>
              <a:t>Ledipasvir-Sofosbuvir</a:t>
            </a:r>
            <a:r>
              <a:rPr lang="en-US" sz="2800" dirty="0" smtClean="0"/>
              <a:t> in HCV Genotype 4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NIAID SYNERGY (Genotype 4)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solidFill>
                  <a:schemeClr val="bg1"/>
                </a:solidFill>
                <a:cs typeface="Arial"/>
              </a:rPr>
              <a:t>Treatment Naïve and Treatment Experienced</a:t>
            </a: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</a:t>
            </a:r>
            <a:r>
              <a:rPr lang="en-US" sz="1400" dirty="0" smtClean="0"/>
              <a:t>Lancet Infect Dis. 2015:15:1049-54.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754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Kohli</a:t>
            </a:r>
            <a:r>
              <a:rPr lang="en-US" dirty="0" smtClean="0"/>
              <a:t> </a:t>
            </a:r>
            <a:r>
              <a:rPr lang="en-US" dirty="0"/>
              <a:t>A, et al.  Lancet Infect Dis. 2015:15:1049-54.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Genotype 4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SYNERGY (GT4)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52285"/>
              </p:ext>
            </p:extLst>
          </p:nvPr>
        </p:nvGraphicFramePr>
        <p:xfrm>
          <a:off x="495300" y="1676400"/>
          <a:ext cx="8115300" cy="404527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NIAID 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3588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2a trial using fixed dose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ledipasvir-sofosbuvir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treatment-naïve and interferon treatment-experienced patients with chronic HCV genotype 4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center (Clinical Center at NIH, United States)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- 18 years of age or older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4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prior interferon treatment failure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≥2,000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Exclusions: HBV, HIV, or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3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NIAID </a:t>
            </a:r>
            <a:r>
              <a:rPr lang="en-US" sz="2700" dirty="0"/>
              <a:t>SYNERGY (GT4) </a:t>
            </a:r>
            <a:r>
              <a:rPr lang="en-US" sz="2700" dirty="0" smtClean="0"/>
              <a:t>Trial</a:t>
            </a:r>
            <a:r>
              <a:rPr lang="en-US" sz="2400" dirty="0" smtClean="0"/>
              <a:t>: </a:t>
            </a:r>
            <a:r>
              <a:rPr lang="en-US" sz="2400" dirty="0"/>
              <a:t>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24" y="2743200"/>
            <a:ext cx="2932176" cy="112681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b="1" u="sng" dirty="0" smtClean="0">
                <a:solidFill>
                  <a:srgbClr val="FFFFFF"/>
                </a:solidFill>
                <a:latin typeface="Arial"/>
                <a:cs typeface="Arial"/>
              </a:rPr>
              <a:t>Genotype 4</a:t>
            </a:r>
          </a:p>
          <a:p>
            <a:pPr>
              <a:lnSpc>
                <a:spcPts val="2100"/>
              </a:lnSpc>
              <a:spcBef>
                <a:spcPts val="4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 Naïve (n = 13)</a:t>
            </a:r>
            <a:b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FFFFFF"/>
                </a:solidFill>
                <a:latin typeface="Arial"/>
                <a:cs typeface="Arial"/>
              </a:rPr>
              <a:t>Treatment Experienced (n = 8)</a:t>
            </a:r>
            <a:endParaRPr lang="en-US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75310" y="310483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3808060" y="2934282"/>
            <a:ext cx="2279906" cy="723318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1600" b="1" dirty="0" err="1" smtClean="0">
                <a:latin typeface="Arial"/>
                <a:cs typeface="Arial"/>
              </a:rPr>
              <a:t>Ledipasvir-Sofosbuvir</a:t>
            </a:r>
            <a:endParaRPr lang="en-US" sz="1600" b="1" dirty="0"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137024" y="3313903"/>
            <a:ext cx="22860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7314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 pitchFamily="22" charset="0"/>
              </a:rPr>
              <a:t>Ledipasvir-sofosbuvir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 (90/400 mg): fixed dose combination; one pill once 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113" y="1447868"/>
            <a:ext cx="9162291" cy="4107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8580" y="1411256"/>
            <a:ext cx="838200" cy="3992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Week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55492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63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24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-6113" y="1850184"/>
            <a:ext cx="9162291" cy="11472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26753" y="1770940"/>
            <a:ext cx="0" cy="8763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8336280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77484" y="1362488"/>
            <a:ext cx="545592" cy="5151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6059506" y="1770940"/>
            <a:ext cx="0" cy="8189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063484" y="3111296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1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Genotype 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NIAID SYNERGY (GT4) </a:t>
            </a:r>
            <a:r>
              <a:rPr lang="en-US" sz="2700" dirty="0" smtClean="0"/>
              <a:t>Trial</a:t>
            </a:r>
            <a:r>
              <a:rPr lang="en-US" sz="2400" dirty="0" smtClean="0"/>
              <a:t>: Key Baseline Characteristics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2000"/>
              </a:spcBef>
            </a:pPr>
            <a:r>
              <a:rPr lang="en-US" dirty="0" smtClean="0"/>
              <a:t>Sex: Male 67%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Race: 43% Black; 52% White; 5% Native American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Country of Origin: 29% Egypt; 24% United States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Treatment Experience: 62% naïve; 38% experienced</a:t>
            </a:r>
          </a:p>
          <a:p>
            <a:pPr>
              <a:spcBef>
                <a:spcPts val="2000"/>
              </a:spcBef>
            </a:pPr>
            <a:r>
              <a:rPr lang="en-US" dirty="0" smtClean="0"/>
              <a:t>HCV RNA &gt; 800,000 IU/mL: 62%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866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NIAID SYNERGY (GT4) </a:t>
            </a:r>
            <a:r>
              <a:rPr lang="en-US" dirty="0" smtClean="0"/>
              <a:t>Trial: Results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Intent to Treat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575048"/>
              </p:ext>
            </p:extLst>
          </p:nvPr>
        </p:nvGraphicFramePr>
        <p:xfrm>
          <a:off x="723900" y="1828800"/>
          <a:ext cx="7696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2322990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20/21*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-6950" y="6019800"/>
            <a:ext cx="9157047" cy="3619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300" dirty="0" smtClean="0">
                <a:solidFill>
                  <a:srgbClr val="000000"/>
                </a:solidFill>
                <a:latin typeface="Arial" pitchFamily="22" charset="0"/>
              </a:rPr>
              <a:t>*1 patient did not complete 12 weeks of treatment due to drug non-adherence</a:t>
            </a:r>
            <a:endParaRPr lang="en-US" sz="13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3051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12/13*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75971" y="4623542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8</a:t>
            </a:r>
            <a:r>
              <a:rPr lang="en-US" sz="1800" dirty="0" smtClean="0">
                <a:solidFill>
                  <a:schemeClr val="bg1"/>
                </a:solidFill>
              </a:rPr>
              <a:t>/8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78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Lancet Infect Dis. 2015:15:1049-54.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Genotype 4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NIAID SYNERGY (GT4) Trial</a:t>
            </a:r>
            <a:r>
              <a:rPr lang="en-US" sz="2000" dirty="0"/>
              <a:t>: </a:t>
            </a:r>
            <a:r>
              <a:rPr lang="en-US" sz="2400" dirty="0" smtClean="0"/>
              <a:t>Interpretation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643830"/>
              </p:ext>
            </p:extLst>
          </p:nvPr>
        </p:nvGraphicFramePr>
        <p:xfrm>
          <a:off x="0" y="2148840"/>
          <a:ext cx="9144000" cy="28041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575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Ledipasvir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and </a:t>
                      </a:r>
                      <a:r>
                        <a:rPr lang="en-US" sz="2000" b="0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treatment for 12 weeks was well tolerated by patients with HCV genotype 4 and resulted in 100% SVR for all patients who received all 12 weeks of study drugs, irrespective of previous treatment status and underlying liver fibrosis. This is the first report of a single-pill, all-oral, interferon-free, ribavirin-free treatment for patients with HCV genotype 4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”</a:t>
                      </a:r>
                    </a:p>
                  </a:txBody>
                  <a:tcPr marL="548640" marR="54864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0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61393</TotalTime>
  <Words>353</Words>
  <Application>Microsoft Office PowerPoint</Application>
  <PresentationFormat>On-screen Show (4:3)</PresentationFormat>
  <Paragraphs>51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Ledipasvir-Sofosbuvir in HCV Genotype 4   NIAID SYNERGY (Genotype 4)</vt:lpstr>
      <vt:lpstr>Ledipasvir-Sofosbuvir in Genotype 4 NIAID SYNERGY (GT4) Trial: Features</vt:lpstr>
      <vt:lpstr>Ledipasvir-Sofosbuvir in Genotype 4 NIAID SYNERGY (GT4) Trial: Features</vt:lpstr>
      <vt:lpstr>Ledipasvir-Sofosbuvir in Genotype 4 NIAID SYNERGY (GT4) Trial: Key Baseline Characteristics</vt:lpstr>
      <vt:lpstr>Ledipasvir-Sofosbuvir in Genotype 4 NIAID SYNERGY (GT4) Trial: Results</vt:lpstr>
      <vt:lpstr>Ledipasvir-Sofosbuvir in Genotype 4 NIAID SYNERGY (GT4) Trial: Interpretation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3306</cp:revision>
  <cp:lastPrinted>2011-04-18T21:48:04Z</cp:lastPrinted>
  <dcterms:created xsi:type="dcterms:W3CDTF">2010-11-28T05:36:22Z</dcterms:created>
  <dcterms:modified xsi:type="dcterms:W3CDTF">2015-09-21T20:13:28Z</dcterms:modified>
</cp:coreProperties>
</file>