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98" r:id="rId2"/>
    <p:sldId id="299" r:id="rId3"/>
    <p:sldId id="327" r:id="rId4"/>
    <p:sldId id="336" r:id="rId5"/>
    <p:sldId id="326" r:id="rId6"/>
    <p:sldId id="328" r:id="rId7"/>
    <p:sldId id="325" r:id="rId8"/>
    <p:sldId id="318" r:id="rId9"/>
    <p:sldId id="319" r:id="rId10"/>
    <p:sldId id="320" r:id="rId11"/>
    <p:sldId id="321" r:id="rId12"/>
    <p:sldId id="322" r:id="rId13"/>
    <p:sldId id="297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24" r:id="rId24"/>
    <p:sldId id="292" r:id="rId25"/>
    <p:sldId id="293" r:id="rId26"/>
    <p:sldId id="296" r:id="rId27"/>
    <p:sldId id="294" r:id="rId28"/>
    <p:sldId id="291" r:id="rId29"/>
    <p:sldId id="295" r:id="rId30"/>
    <p:sldId id="311" r:id="rId31"/>
    <p:sldId id="312" r:id="rId32"/>
    <p:sldId id="313" r:id="rId33"/>
    <p:sldId id="314" r:id="rId34"/>
    <p:sldId id="315" r:id="rId35"/>
    <p:sldId id="329" r:id="rId36"/>
    <p:sldId id="330" r:id="rId37"/>
    <p:sldId id="338" r:id="rId38"/>
    <p:sldId id="333" r:id="rId39"/>
    <p:sldId id="334" r:id="rId40"/>
    <p:sldId id="337" r:id="rId41"/>
    <p:sldId id="339" r:id="rId42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078"/>
    <a:srgbClr val="EAE9EF"/>
    <a:srgbClr val="E3E5EF"/>
    <a:srgbClr val="5B281E"/>
    <a:srgbClr val="766032"/>
    <a:srgbClr val="0B4D8D"/>
    <a:srgbClr val="0E6CB5"/>
    <a:srgbClr val="001D48"/>
    <a:srgbClr val="264D73"/>
    <a:srgbClr val="CDC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31" autoAdjust="0"/>
    <p:restoredTop sz="99519" autoAdjust="0"/>
  </p:normalViewPr>
  <p:slideViewPr>
    <p:cSldViewPr showGuides="1">
      <p:cViewPr varScale="1">
        <p:scale>
          <a:sx n="134" d="100"/>
          <a:sy n="134" d="100"/>
        </p:scale>
        <p:origin x="468" y="96"/>
      </p:cViewPr>
      <p:guideLst>
        <p:guide orient="horz" pos="4319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201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84169783094780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11243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16314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234D7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234D7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234D7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End of Treatment</c:v>
                </c:pt>
                <c:pt idx="1">
                  <c:v>SVR 4</c:v>
                </c:pt>
                <c:pt idx="2">
                  <c:v>SVR 12</c:v>
                </c:pt>
                <c:pt idx="3">
                  <c:v>SVR 24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100</c:v>
                </c:pt>
                <c:pt idx="1">
                  <c:v>73</c:v>
                </c:pt>
                <c:pt idx="2">
                  <c:v>70</c:v>
                </c:pt>
                <c:pt idx="3">
                  <c:v>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406273200"/>
        <c:axId val="406272080"/>
      </c:barChart>
      <c:catAx>
        <c:axId val="406273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4062720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4062720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0422418597318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0627320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745050279859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LDV-SOF + RBV x 12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CTP B</c:v>
                </c:pt>
                <c:pt idx="2">
                  <c:v>CTP C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86.5</c:v>
                </c:pt>
                <c:pt idx="1">
                  <c:v>86.7</c:v>
                </c:pt>
                <c:pt idx="2">
                  <c:v>86.4</c:v>
                </c:pt>
              </c:numCache>
            </c:numRef>
          </c:val>
        </c:ser>
        <c:ser>
          <c:idx val="1"/>
          <c:order val="1"/>
          <c:tx>
            <c:v>LDV-SOF + RBV x 24 weeks</c:v>
          </c:tx>
          <c:spPr>
            <a:solidFill>
              <a:srgbClr val="29547E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CTP B</c:v>
                </c:pt>
                <c:pt idx="2">
                  <c:v>CTP C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88</c:v>
                </c:pt>
                <c:pt idx="1">
                  <c:v>88.9</c:v>
                </c:pt>
                <c:pt idx="2">
                  <c:v>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406274880"/>
        <c:axId val="406275440"/>
      </c:barChart>
      <c:catAx>
        <c:axId val="406274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40627544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40627544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0627488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39470540130541"/>
          <c:y val="3.3022967343023797E-2"/>
          <c:w val="0.74818382077240297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745050279859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LDV-SOF + RBV x 12 weeks</c:v>
                </c:pt>
              </c:strCache>
            </c:strRef>
          </c:tx>
          <c:spPr>
            <a:solidFill>
              <a:srgbClr val="3A6977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F0-F3</c:v>
                </c:pt>
                <c:pt idx="1">
                  <c:v>CTP A</c:v>
                </c:pt>
                <c:pt idx="2">
                  <c:v>CTP B</c:v>
                </c:pt>
                <c:pt idx="3">
                  <c:v>CTP C</c:v>
                </c:pt>
                <c:pt idx="4">
                  <c:v>FCH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96.4</c:v>
                </c:pt>
                <c:pt idx="1">
                  <c:v>96.2</c:v>
                </c:pt>
                <c:pt idx="2">
                  <c:v>84.6</c:v>
                </c:pt>
                <c:pt idx="3">
                  <c:v>60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v>LDV-SOF + RBV x 24 weeks</c:v>
          </c:tx>
          <c:spPr>
            <a:solidFill>
              <a:srgbClr val="6D6D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F0-F3</c:v>
                </c:pt>
                <c:pt idx="1">
                  <c:v>CTP A</c:v>
                </c:pt>
                <c:pt idx="2">
                  <c:v>CTP B</c:v>
                </c:pt>
                <c:pt idx="3">
                  <c:v>CTP C</c:v>
                </c:pt>
                <c:pt idx="4">
                  <c:v>FCH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98.2</c:v>
                </c:pt>
                <c:pt idx="1">
                  <c:v>96</c:v>
                </c:pt>
                <c:pt idx="2">
                  <c:v>88.4</c:v>
                </c:pt>
                <c:pt idx="3">
                  <c:v>75</c:v>
                </c:pt>
                <c:pt idx="4" formatCode="General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297717248"/>
        <c:axId val="297709968"/>
      </c:barChart>
      <c:catAx>
        <c:axId val="29771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9770996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9770996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9771724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39470540130541"/>
          <c:y val="3.3022967343023797E-2"/>
          <c:w val="0.74818382077240297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74621141526315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46D5F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446D5F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59595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Week 4</c:v>
                </c:pt>
                <c:pt idx="1">
                  <c:v>Week 8</c:v>
                </c:pt>
                <c:pt idx="2">
                  <c:v>EOT</c:v>
                </c:pt>
                <c:pt idx="3">
                  <c:v>SVR 4</c:v>
                </c:pt>
                <c:pt idx="4">
                  <c:v>SVR 12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.0">
                  <c:v>59.3</c:v>
                </c:pt>
                <c:pt idx="1">
                  <c:v>96.2</c:v>
                </c:pt>
                <c:pt idx="2" formatCode="0.0">
                  <c:v>100</c:v>
                </c:pt>
                <c:pt idx="3" formatCode="0.0">
                  <c:v>96.7</c:v>
                </c:pt>
                <c:pt idx="4" formatCode="0.0">
                  <c:v>93.3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97723968"/>
        <c:axId val="297713328"/>
      </c:barChart>
      <c:catAx>
        <c:axId val="297723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977133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9771332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 smtClean="0">
                    <a:latin typeface="Arial"/>
                    <a:cs typeface="Arial"/>
                  </a:rPr>
                  <a:t>Undetectable</a:t>
                </a:r>
                <a:r>
                  <a:rPr lang="en-US" sz="1600" baseline="0" dirty="0" smtClean="0">
                    <a:latin typeface="Arial"/>
                    <a:cs typeface="Arial"/>
                  </a:rPr>
                  <a:t> HCV RNA</a:t>
                </a:r>
                <a:r>
                  <a:rPr lang="en-US" sz="1600" dirty="0" smtClean="0">
                    <a:latin typeface="Arial"/>
                    <a:cs typeface="Arial"/>
                  </a:rPr>
                  <a:t> 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1.1340252922930101E-2"/>
              <c:y val="9.5543602729120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9772396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78093374823939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64D73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All</c:v>
                </c:pt>
                <c:pt idx="1">
                  <c:v>1a</c:v>
                </c:pt>
                <c:pt idx="2">
                  <c:v>1b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94.3</c:v>
                </c:pt>
                <c:pt idx="1">
                  <c:v>96.8</c:v>
                </c:pt>
                <c:pt idx="2">
                  <c:v>90</c:v>
                </c:pt>
                <c:pt idx="3">
                  <c:v>0</c:v>
                </c:pt>
                <c:pt idx="4">
                  <c:v>90.9</c:v>
                </c:pt>
                <c:pt idx="5">
                  <c:v>0</c:v>
                </c:pt>
                <c:pt idx="6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01731600"/>
        <c:axId val="301732160"/>
      </c:barChart>
      <c:catAx>
        <c:axId val="301731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Genotype</a:t>
                </a:r>
                <a:endParaRPr lang="en-US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0173216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173216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0422418597318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0173160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867055680539898E-2"/>
          <c:y val="3.3924141482615099E-2"/>
          <c:w val="0.89184207442819596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15C4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5C4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Week 4</c:v>
                </c:pt>
                <c:pt idx="1">
                  <c:v>Week 24</c:v>
                </c:pt>
                <c:pt idx="2">
                  <c:v>SVR4</c:v>
                </c:pt>
                <c:pt idx="3">
                  <c:v>SVR12</c:v>
                </c:pt>
                <c:pt idx="4">
                  <c:v>SVR24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97</c:v>
                </c:pt>
                <c:pt idx="3">
                  <c:v>97</c:v>
                </c:pt>
                <c:pt idx="4" formatCode="0">
                  <c:v>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1289104"/>
        <c:axId val="171290784"/>
      </c:barChart>
      <c:catAx>
        <c:axId val="171289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1712907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7129078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HCV RNA &lt; 25 IU/ml(%) 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9761904761904799E-3"/>
              <c:y val="0.184535645339528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128910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744556236026"/>
          <c:y val="0.117067461665064"/>
          <c:w val="0.87829826296979596"/>
          <c:h val="0.75810186693969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F0-3</c:v>
                </c:pt>
              </c:strCache>
            </c:strRef>
          </c:tx>
          <c:spPr>
            <a:solidFill>
              <a:srgbClr val="326496"/>
            </a:solidFill>
          </c:spPr>
          <c:invertIfNegative val="0"/>
          <c:dLbls>
            <c:dLbl>
              <c:idx val="0"/>
              <c:layout>
                <c:manualLayout>
                  <c:x val="1.43235613561593E-3"/>
                  <c:y val="1.964222862626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323561356159799E-3"/>
                  <c:y val="1.683619596536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1.964222862626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1.40301633044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2.5254293948050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3235613561593E-3"/>
                  <c:y val="1.683619596536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3235613561593E-3"/>
                  <c:y val="1.964222862626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PEG + RBV</c:v>
                </c:pt>
                <c:pt idx="1">
                  <c:v>PI+ PEG + RBV</c:v>
                </c:pt>
                <c:pt idx="2">
                  <c:v>SOF + RBV</c:v>
                </c:pt>
                <c:pt idx="3">
                  <c:v>SOF + SMV</c:v>
                </c:pt>
                <c:pt idx="4">
                  <c:v>LDV-SOF +RBV</c:v>
                </c:pt>
                <c:pt idx="5">
                  <c:v>3D + RBV</c:v>
                </c:pt>
                <c:pt idx="6">
                  <c:v>SOF + DCV + RBV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27</c:v>
                </c:pt>
                <c:pt idx="1">
                  <c:v>63</c:v>
                </c:pt>
                <c:pt idx="2">
                  <c:v>70</c:v>
                </c:pt>
                <c:pt idx="3">
                  <c:v>92</c:v>
                </c:pt>
                <c:pt idx="4">
                  <c:v>96</c:v>
                </c:pt>
                <c:pt idx="5">
                  <c:v>97</c:v>
                </c:pt>
                <c:pt idx="6">
                  <c:v>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F4 Comp</c:v>
                </c:pt>
              </c:strCache>
            </c:strRef>
          </c:tx>
          <c:spPr>
            <a:solidFill>
              <a:srgbClr val="766032"/>
            </a:solidFill>
          </c:spPr>
          <c:invertIfNegative val="0"/>
          <c:dLbls>
            <c:dLbl>
              <c:idx val="3"/>
              <c:layout>
                <c:manualLayout>
                  <c:x val="-1.05038236534496E-16"/>
                  <c:y val="1.683619596536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323561356158201E-3"/>
                  <c:y val="2.5254293948050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PEG + RBV</c:v>
                </c:pt>
                <c:pt idx="1">
                  <c:v>PI+ PEG + RBV</c:v>
                </c:pt>
                <c:pt idx="2">
                  <c:v>SOF + RBV</c:v>
                </c:pt>
                <c:pt idx="3">
                  <c:v>SOF + SMV</c:v>
                </c:pt>
                <c:pt idx="4">
                  <c:v>LDV-SOF +RBV</c:v>
                </c:pt>
                <c:pt idx="5">
                  <c:v>3D + RBV</c:v>
                </c:pt>
                <c:pt idx="6">
                  <c:v>SOF + DCV + RBV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3" formatCode="0">
                  <c:v>65</c:v>
                </c:pt>
                <c:pt idx="4" formatCode="0">
                  <c:v>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F4 Decomp</c:v>
                </c:pt>
              </c:strCache>
            </c:strRef>
          </c:tx>
          <c:spPr>
            <a:solidFill>
              <a:srgbClr val="5B281E"/>
            </a:solidFill>
          </c:spPr>
          <c:invertIfNegative val="0"/>
          <c:dLbls>
            <c:dLbl>
              <c:idx val="4"/>
              <c:layout>
                <c:manualLayout>
                  <c:x val="4.2970684068476799E-3"/>
                  <c:y val="8.41809798268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PEG + RBV</c:v>
                </c:pt>
                <c:pt idx="1">
                  <c:v>PI+ PEG + RBV</c:v>
                </c:pt>
                <c:pt idx="2">
                  <c:v>SOF + RBV</c:v>
                </c:pt>
                <c:pt idx="3">
                  <c:v>SOF + SMV</c:v>
                </c:pt>
                <c:pt idx="4">
                  <c:v>LDV-SOF +RBV</c:v>
                </c:pt>
                <c:pt idx="5">
                  <c:v>3D + RBV</c:v>
                </c:pt>
                <c:pt idx="6">
                  <c:v>SOF + DCV + RBV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4" formatCode="0">
                  <c:v>80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PEG + RBV</c:v>
                </c:pt>
                <c:pt idx="1">
                  <c:v>PI+ PEG + RBV</c:v>
                </c:pt>
                <c:pt idx="2">
                  <c:v>SOF + RBV</c:v>
                </c:pt>
                <c:pt idx="3">
                  <c:v>SOF + SMV</c:v>
                </c:pt>
                <c:pt idx="4">
                  <c:v>LDV-SOF +RBV</c:v>
                </c:pt>
                <c:pt idx="5">
                  <c:v>3D + RBV</c:v>
                </c:pt>
                <c:pt idx="6">
                  <c:v>SOF + DCV + RBV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4" formatCode="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414456336"/>
        <c:axId val="414456896"/>
      </c:barChart>
      <c:catAx>
        <c:axId val="414456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 anchor="b" anchorCtr="1"/>
          <a:lstStyle/>
          <a:p>
            <a:pPr>
              <a:defRPr sz="1400"/>
            </a:pPr>
            <a:endParaRPr lang="en-US"/>
          </a:p>
        </c:txPr>
        <c:crossAx val="414456896"/>
        <c:crosses val="autoZero"/>
        <c:auto val="1"/>
        <c:lblAlgn val="ctr"/>
        <c:lblOffset val="100"/>
        <c:noMultiLvlLbl val="0"/>
      </c:catAx>
      <c:valAx>
        <c:axId val="41445689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SVR (Percent)</a:t>
                </a:r>
              </a:p>
            </c:rich>
          </c:tx>
          <c:layout>
            <c:manualLayout>
              <c:xMode val="edge"/>
              <c:yMode val="edge"/>
              <c:x val="1.9555020900165298E-3"/>
              <c:y val="0.28055775091400398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414456336"/>
        <c:crosses val="autoZero"/>
        <c:crossBetween val="between"/>
        <c:majorUnit val="20"/>
        <c:minorUnit val="20"/>
      </c:valAx>
      <c:spPr>
        <a:solidFill>
          <a:srgbClr val="EAE9EF"/>
        </a:solidFill>
        <a:ln>
          <a:solidFill>
            <a:srgbClr val="000000"/>
          </a:solidFill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45442880315143103"/>
          <c:y val="8.2634347651538507E-5"/>
          <c:w val="0.528088120929328"/>
          <c:h val="6.8007184327401701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6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2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95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49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5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30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92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4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4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8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209802"/>
            <a:ext cx="8311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2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 Study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76251" y="3695700"/>
            <a:ext cx="8314943" cy="133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latin typeface="Arial"/>
                <a:cs typeface="Arial"/>
              </a:rPr>
              <a:t>Add subtitle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77012" y="2686050"/>
            <a:ext cx="8314182" cy="10287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76250" y="5071535"/>
            <a:ext cx="8314944" cy="6096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B59452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chemeClr val="accent5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D3BF97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D3BF97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86" r:id="rId4"/>
    <p:sldLayoutId id="2147483691" r:id="rId5"/>
    <p:sldLayoutId id="2147483665" r:id="rId6"/>
    <p:sldLayoutId id="2147483689" r:id="rId7"/>
    <p:sldLayoutId id="2147483666" r:id="rId8"/>
    <p:sldLayoutId id="2147483688" r:id="rId9"/>
    <p:sldLayoutId id="2147483668" r:id="rId10"/>
    <p:sldLayoutId id="2147483687" r:id="rId11"/>
    <p:sldLayoutId id="2147483690" r:id="rId12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vguidelines.org" TargetMode="Externa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51" y="3848100"/>
            <a:ext cx="8314943" cy="1333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600" dirty="0"/>
              <a:t>Terry D. Box, MD</a:t>
            </a:r>
          </a:p>
          <a:p>
            <a:pPr>
              <a:defRPr/>
            </a:pPr>
            <a:r>
              <a:rPr lang="en-US" sz="1600" dirty="0"/>
              <a:t>Associate Professor of Medicine</a:t>
            </a:r>
            <a:br>
              <a:rPr lang="en-US" sz="1600" dirty="0"/>
            </a:br>
            <a:r>
              <a:rPr lang="en-US" sz="1600" dirty="0"/>
              <a:t>Division of </a:t>
            </a:r>
            <a:r>
              <a:rPr lang="en-US" sz="1600" dirty="0" smtClean="0"/>
              <a:t>Gastroenterology</a:t>
            </a:r>
            <a:r>
              <a:rPr lang="en-US" sz="1600" dirty="0"/>
              <a:t>/Hepatology</a:t>
            </a:r>
          </a:p>
          <a:p>
            <a:pPr>
              <a:defRPr/>
            </a:pPr>
            <a:r>
              <a:rPr lang="en-US" sz="1600" dirty="0"/>
              <a:t>University of Utah Health Sciences Center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Treatment of Hepatitis C following Liver Transplantation</a:t>
            </a: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6250" y="5071534"/>
            <a:ext cx="8314944" cy="728470"/>
          </a:xfrm>
        </p:spPr>
        <p:txBody>
          <a:bodyPr anchor="ctr"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Arial"/>
              </a:rPr>
              <a:t>Last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cs typeface="Arial"/>
              </a:rPr>
              <a:t>Updated: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Arial"/>
              </a:rPr>
              <a:t>October 3, 2013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2015;148:108-17.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in Recurrent HCV Post Liver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Transplant</a:t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-12330" y="4876800"/>
            <a:ext cx="9180577" cy="10698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Ribavirin: administered in two divided daily doses (started at 400 mg/day and increased up to 1200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               based on hemoglobin,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creatinine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clearance, and weight)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14065" y="3117151"/>
            <a:ext cx="4142756" cy="769049"/>
            <a:chOff x="1010663" y="5021262"/>
            <a:chExt cx="4116007" cy="769049"/>
          </a:xfrm>
        </p:grpSpPr>
        <p:sp>
          <p:nvSpPr>
            <p:cNvPr id="62" name="Rectangle 5"/>
            <p:cNvSpPr>
              <a:spLocks noChangeArrowheads="1"/>
            </p:cNvSpPr>
            <p:nvPr/>
          </p:nvSpPr>
          <p:spPr bwMode="auto">
            <a:xfrm>
              <a:off x="2114392" y="5021262"/>
              <a:ext cx="3012278" cy="7690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mpd="sng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square" anchor="ctr"/>
            <a:lstStyle/>
            <a:p>
              <a:pPr algn="ctr"/>
              <a:r>
                <a:rPr lang="en-US" sz="18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Sofosbuvir</a:t>
              </a:r>
              <a:r>
                <a:rPr lang="en-US" sz="18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 + Ribavirin</a:t>
              </a:r>
              <a:endParaRPr lang="en-US" sz="18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10663" y="5181600"/>
              <a:ext cx="1097280" cy="4053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N = 40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65" name="Straight Connector 64"/>
          <p:cNvCxnSpPr/>
          <p:nvPr/>
        </p:nvCxnSpPr>
        <p:spPr>
          <a:xfrm>
            <a:off x="4873489" y="3513028"/>
            <a:ext cx="151790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950454" y="330990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113" y="1600200"/>
            <a:ext cx="9162291" cy="515104"/>
            <a:chOff x="-6113" y="1923296"/>
            <a:chExt cx="9162291" cy="515104"/>
          </a:xfrm>
        </p:grpSpPr>
        <p:sp>
          <p:nvSpPr>
            <p:cNvPr id="19" name="Rectangle 18"/>
            <p:cNvSpPr/>
            <p:nvPr/>
          </p:nvSpPr>
          <p:spPr>
            <a:xfrm>
              <a:off x="-6113" y="2008676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59198" y="19232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-6113" y="2410992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830459" y="2331748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370372" y="23317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4588708" y="19232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4870730" y="23317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6076668" y="19232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" y="2009339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771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2015;148:108-17.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in Recurrent HCV Post Liver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Transplant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Results</a:t>
            </a:r>
            <a:endParaRPr lang="en-US" sz="2700" dirty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608003"/>
              </p:ext>
            </p:extLst>
          </p:nvPr>
        </p:nvGraphicFramePr>
        <p:xfrm>
          <a:off x="381000" y="17526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1806823" y="5175948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40/40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35175" y="5175948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28/</a:t>
            </a:r>
            <a:r>
              <a:rPr lang="en-US" sz="1400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39770" y="5175948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28/40</a:t>
            </a:r>
          </a:p>
        </p:txBody>
      </p:sp>
      <p:sp>
        <p:nvSpPr>
          <p:cNvPr id="8" name="Rectangle 7"/>
          <p:cNvSpPr/>
          <p:nvPr/>
        </p:nvSpPr>
        <p:spPr>
          <a:xfrm>
            <a:off x="3622587" y="5175948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29/40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130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2015;148:108-17.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in Recurrent HCV Post Liver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Transplant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smtClean="0"/>
              <a:t>Adverse Effects</a:t>
            </a:r>
            <a:endParaRPr lang="en-US" sz="2700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266660"/>
              </p:ext>
            </p:extLst>
          </p:nvPr>
        </p:nvGraphicFramePr>
        <p:xfrm>
          <a:off x="615950" y="1371600"/>
          <a:ext cx="7915275" cy="4973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2476"/>
                <a:gridCol w="3352799"/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>
                    <a:solidFill>
                      <a:srgbClr val="0B3F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err="1" smtClean="0"/>
                        <a:t>Sofosbuvir</a:t>
                      </a:r>
                      <a:r>
                        <a:rPr lang="en-US" sz="1600" dirty="0" smtClean="0"/>
                        <a:t> + Ribavirin</a:t>
                      </a:r>
                      <a:r>
                        <a:rPr lang="en-US" sz="1600" b="0" dirty="0" smtClean="0"/>
                        <a:t> (n=40)</a:t>
                      </a:r>
                      <a:endParaRPr lang="en-US" sz="1600" dirty="0"/>
                    </a:p>
                  </a:txBody>
                  <a:tcPr>
                    <a:solidFill>
                      <a:srgbClr val="0B3F5A"/>
                    </a:solidFill>
                  </a:tcPr>
                </a:tc>
              </a:tr>
              <a:tr h="30461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adverse event (%)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39 (98%)</a:t>
                      </a:r>
                      <a:endParaRPr lang="en-US" sz="1600" dirty="0"/>
                    </a:p>
                  </a:txBody>
                  <a:tcPr anchor="ctr"/>
                </a:tc>
              </a:tr>
              <a:tr h="304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Any serious</a:t>
                      </a:r>
                      <a:r>
                        <a:rPr lang="en-US" sz="1600" baseline="0" dirty="0" smtClean="0"/>
                        <a:t> adverse event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6 (15%)</a:t>
                      </a:r>
                      <a:endParaRPr lang="en-US" sz="1600" dirty="0" smtClean="0"/>
                    </a:p>
                  </a:txBody>
                  <a:tcPr anchor="ctr"/>
                </a:tc>
              </a:tr>
              <a:tr h="304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Adverse event leading to discontinuation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2 (5%)</a:t>
                      </a:r>
                      <a:endParaRPr lang="en-US" sz="1600" dirty="0"/>
                    </a:p>
                  </a:txBody>
                  <a:tcPr anchor="ctr"/>
                </a:tc>
              </a:tr>
              <a:tr h="304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event occurring in &gt;10% of patients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600" dirty="0"/>
                    </a:p>
                  </a:txBody>
                  <a:tcPr anchor="ctr"/>
                </a:tc>
              </a:tr>
              <a:tr h="30461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Fatigue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12 (30%)</a:t>
                      </a:r>
                      <a:endParaRPr lang="en-US" sz="1600" dirty="0"/>
                    </a:p>
                  </a:txBody>
                  <a:tcPr anchor="ctr"/>
                </a:tc>
              </a:tr>
              <a:tr h="304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Diarrhea</a:t>
                      </a: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11 (28%)</a:t>
                      </a:r>
                      <a:endParaRPr lang="en-US" sz="1600" dirty="0"/>
                    </a:p>
                  </a:txBody>
                  <a:tcPr anchor="ctr"/>
                </a:tc>
              </a:tr>
              <a:tr h="35999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Headache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10 (25%)</a:t>
                      </a:r>
                      <a:endParaRPr lang="en-US" sz="1600" dirty="0"/>
                    </a:p>
                  </a:txBody>
                  <a:tcPr anchor="ctr"/>
                </a:tc>
              </a:tr>
              <a:tr h="35999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Arthralgia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9 (23%)</a:t>
                      </a:r>
                      <a:endParaRPr lang="en-US" sz="1600" dirty="0"/>
                    </a:p>
                  </a:txBody>
                  <a:tcPr anchor="ctr"/>
                </a:tc>
              </a:tr>
              <a:tr h="35999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Nausea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8 (20%)</a:t>
                      </a:r>
                      <a:endParaRPr lang="en-US" sz="1600" dirty="0"/>
                    </a:p>
                  </a:txBody>
                  <a:tcPr anchor="ctr"/>
                </a:tc>
              </a:tr>
              <a:tr h="35999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Anemia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8 (20%)</a:t>
                      </a:r>
                      <a:endParaRPr lang="en-US" sz="1600" dirty="0"/>
                    </a:p>
                  </a:txBody>
                  <a:tcPr anchor="ctr"/>
                </a:tc>
              </a:tr>
              <a:tr h="35999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Cough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7 (18%)</a:t>
                      </a:r>
                      <a:endParaRPr lang="en-US" sz="1600" dirty="0"/>
                    </a:p>
                  </a:txBody>
                  <a:tcPr anchor="ctr"/>
                </a:tc>
              </a:tr>
              <a:tr h="35999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Insomnia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 (13%)</a:t>
                      </a:r>
                      <a:endParaRPr lang="en-US" sz="1600" dirty="0"/>
                    </a:p>
                  </a:txBody>
                  <a:tcPr anchor="ctr"/>
                </a:tc>
              </a:tr>
              <a:tr h="35999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Anxiety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 (13%)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3960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1D48"/>
                </a:solidFill>
              </a:rPr>
              <a:t>Ledipasvir + </a:t>
            </a:r>
            <a:r>
              <a:rPr lang="en-US" dirty="0">
                <a:solidFill>
                  <a:srgbClr val="001D48"/>
                </a:solidFill>
              </a:rPr>
              <a:t>Sofosbuvir + </a:t>
            </a:r>
            <a:r>
              <a:rPr lang="en-US" dirty="0" smtClean="0">
                <a:solidFill>
                  <a:srgbClr val="001D48"/>
                </a:solidFill>
              </a:rPr>
              <a:t>Ribavirin</a:t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/>
              <a:t>SOLAR-I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535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al. Gastroenterology. </a:t>
            </a:r>
            <a:r>
              <a:rPr lang="en-US" dirty="0" smtClean="0"/>
              <a:t>2015;149:649-59.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Advanced Liver Disease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SOLAR-1 (Cohorts A and B):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321938"/>
              </p:ext>
            </p:extLst>
          </p:nvPr>
        </p:nvGraphicFramePr>
        <p:xfrm>
          <a:off x="514350" y="1476380"/>
          <a:ext cx="8096250" cy="477202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096250"/>
              </a:tblGrid>
              <a:tr h="33578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SOLAR-1 (Cohorts A and B): Design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32765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hase 2, open label, randomized prospective, trial, using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ledipasvir-sofosbuvir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plus ribavirin for 12 or 24 weeks in treatment-naïve and treatment-experienced patients with </a:t>
                      </a:r>
                      <a:r>
                        <a:rPr lang="en-US" sz="1800" baseline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HCV GT 1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or 4.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Cohorts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Cohort A = cirrhosis and moderate to severe hepatic impairment who had not undergone liver transplantation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Cohort B = post liver transplantation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multicenter study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Adults with Chronic HCV Genotype 1 or 4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Treatment-naïve or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treatment experienced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Total bilirubin ≤ 10 mg/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dL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;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Creatinine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clearance  ≥ 40 mL/min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Hemoglobin ≥ 10 g/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dL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; Platelet count &gt; 30,000/mm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Exclusion: hepatitis B or HIV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coinfection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or prior receipt of NS5a inhibitor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230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750415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al. Gastroenterology. 2015;149:649-59.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1,4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SOLAR</a:t>
            </a:r>
            <a:r>
              <a:rPr lang="en-US" sz="2400" dirty="0"/>
              <a:t>-1 </a:t>
            </a:r>
            <a:r>
              <a:rPr lang="en-US" sz="2400" dirty="0" smtClean="0"/>
              <a:t>(Cohort A = Pre-transplantation)</a:t>
            </a:r>
            <a:r>
              <a:rPr lang="en-US" sz="2400" dirty="0"/>
              <a:t>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438400"/>
            <a:ext cx="1828800" cy="631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 +RBV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55914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4953000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LDV= ledipasvir; SOF = sofosbuvir; RBV 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Ribavirin: started at 600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then escalated </a:t>
            </a:r>
            <a:r>
              <a:rPr lang="en-US" sz="1400" smtClean="0">
                <a:solidFill>
                  <a:srgbClr val="000000"/>
                </a:solidFill>
                <a:latin typeface="Arial" pitchFamily="22" charset="0"/>
              </a:rPr>
              <a:t>as tolerated up to maximum of 1200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mg/day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438400"/>
            <a:ext cx="1732759" cy="167944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COHORT A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GT-1,4 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CTP Class B &amp; C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52600" y="2557212"/>
            <a:ext cx="7262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53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8484" y="377849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3464502"/>
            <a:ext cx="3657600" cy="631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606284" y="357588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52600" y="3573880"/>
            <a:ext cx="7262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55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0" name="Rectangle 39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736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88610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al. Gastroenterology. 2015;149:649-59.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1,4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/>
              <a:t>SOLAR-1 (Cohort A = Pre-transplantation): Baseline </a:t>
            </a:r>
            <a:r>
              <a:rPr lang="en-US" sz="2000" dirty="0" smtClean="0"/>
              <a:t>Characteristics</a:t>
            </a:r>
            <a:endParaRPr lang="en-US" sz="20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647689"/>
              </p:ext>
            </p:extLst>
          </p:nvPr>
        </p:nvGraphicFramePr>
        <p:xfrm>
          <a:off x="342898" y="1405620"/>
          <a:ext cx="8458203" cy="466448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240027"/>
                <a:gridCol w="1554544"/>
                <a:gridCol w="1554544"/>
                <a:gridCol w="1554544"/>
                <a:gridCol w="1554544"/>
              </a:tblGrid>
              <a:tr h="4875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FFFFFF"/>
                          </a:solidFill>
                        </a:rPr>
                        <a:t>Cohort A</a:t>
                      </a:r>
                      <a:r>
                        <a:rPr lang="en-US" sz="1600" b="1" i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n-US" sz="1600" b="1" i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Characteristic</a:t>
                      </a:r>
                    </a:p>
                  </a:txBody>
                  <a:tcPr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B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C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2D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8420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n=30</a:t>
                      </a: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8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n=29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n=23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76B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Median</a:t>
                      </a:r>
                      <a:r>
                        <a:rPr lang="en-US" sz="1400" baseline="0" dirty="0" smtClean="0"/>
                        <a:t> age, years 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Male, n (%)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(73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(62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(61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(69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White, n (%)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(97)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(90)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(91)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(92)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HCV RNA</a:t>
                      </a:r>
                      <a:r>
                        <a:rPr lang="en-US" sz="1000" baseline="0" dirty="0" smtClean="0"/>
                        <a:t>, log</a:t>
                      </a:r>
                      <a:r>
                        <a:rPr lang="en-US" sz="1000" baseline="-25000" dirty="0" smtClean="0"/>
                        <a:t>10</a:t>
                      </a:r>
                      <a:r>
                        <a:rPr lang="en-US" sz="1000" baseline="0" dirty="0" smtClean="0"/>
                        <a:t> IU/mL</a:t>
                      </a:r>
                      <a:endParaRPr lang="en-US" sz="10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IL28B</a:t>
                      </a:r>
                      <a:r>
                        <a:rPr lang="en-US" sz="1400" dirty="0" smtClean="0"/>
                        <a:t> genotype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CC, n (%)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(13)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(17)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(26)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(27)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1849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Genotype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4572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60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  1a, </a:t>
                      </a:r>
                      <a:r>
                        <a:rPr lang="en-US" sz="1400" dirty="0" smtClean="0"/>
                        <a:t>n (%)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 (63)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(76)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(65)</a:t>
                      </a:r>
                    </a:p>
                  </a:txBody>
                  <a:tcPr marL="0" marR="4572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(69)</a:t>
                      </a: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60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  1b, </a:t>
                      </a:r>
                      <a:r>
                        <a:rPr lang="en-US" sz="1400" dirty="0" smtClean="0"/>
                        <a:t>n (%)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(33)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(24)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(26)</a:t>
                      </a:r>
                    </a:p>
                  </a:txBody>
                  <a:tcPr marL="0" marR="4572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(31)</a:t>
                      </a: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6129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  4, </a:t>
                      </a:r>
                      <a:r>
                        <a:rPr lang="en-US" sz="1400" dirty="0" smtClean="0"/>
                        <a:t>n (%)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marT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(3)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 marT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45720" marT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(9)</a:t>
                      </a:r>
                    </a:p>
                  </a:txBody>
                  <a:tcPr marL="0" marR="45720" marT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45720" marT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412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Prior Treatment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(73)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(66)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(48)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(69)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05652" y="-6507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6123801"/>
            <a:ext cx="3027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Abbreviations: CTP=</a:t>
            </a:r>
            <a:r>
              <a:rPr lang="en-US" sz="1200" dirty="0">
                <a:latin typeface="Arial"/>
                <a:cs typeface="Arial"/>
              </a:rPr>
              <a:t>Child-</a:t>
            </a:r>
            <a:r>
              <a:rPr lang="en-US" sz="1200" dirty="0" err="1" smtClean="0">
                <a:latin typeface="Arial"/>
                <a:cs typeface="Arial"/>
              </a:rPr>
              <a:t>Turcotte</a:t>
            </a:r>
            <a:r>
              <a:rPr lang="en-US" sz="1200" dirty="0" smtClean="0">
                <a:latin typeface="Arial"/>
                <a:cs typeface="Arial"/>
              </a:rPr>
              <a:t>-Pugh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0905" y="566784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803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al. Gastroenterology. 2015;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1,4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SOLAR-1 (Cohort A = Pre-transplantation): Baseline </a:t>
            </a:r>
            <a:r>
              <a:rPr lang="en-US" sz="2400" dirty="0" smtClean="0"/>
              <a:t>Liver Status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154929"/>
              </p:ext>
            </p:extLst>
          </p:nvPr>
        </p:nvGraphicFramePr>
        <p:xfrm>
          <a:off x="228600" y="1447800"/>
          <a:ext cx="8686799" cy="4572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856471"/>
                <a:gridCol w="1457582"/>
                <a:gridCol w="1457582"/>
                <a:gridCol w="1457582"/>
                <a:gridCol w="1457582"/>
              </a:tblGrid>
              <a:tr h="360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200" b="1" i="1" dirty="0" smtClean="0">
                          <a:solidFill>
                            <a:srgbClr val="FFFFFF"/>
                          </a:solidFill>
                        </a:rPr>
                        <a:t>Cohort A</a:t>
                      </a:r>
                      <a:br>
                        <a:rPr lang="en-US" sz="1200" b="1" i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Characteristic</a:t>
                      </a:r>
                    </a:p>
                  </a:txBody>
                  <a:tcPr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CTP B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CTP C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2D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120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n=30</a:t>
                      </a: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8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24-Weeks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n=29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n=23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24-Weeks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76B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Child-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Turcotte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-Pugh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4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Class A (5-6)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 (3)</a:t>
                      </a:r>
                    </a:p>
                  </a:txBody>
                  <a:tcPr marL="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Class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B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(7-9)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27 (90)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27 (93)</a:t>
                      </a:r>
                    </a:p>
                  </a:txBody>
                  <a:tcPr marL="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 (30)</a:t>
                      </a:r>
                    </a:p>
                  </a:txBody>
                  <a:tcPr marL="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 (15)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Class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(10-12)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 (10)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 (3)</a:t>
                      </a:r>
                    </a:p>
                  </a:txBody>
                  <a:tcPr marL="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16 (70)</a:t>
                      </a:r>
                    </a:p>
                  </a:txBody>
                  <a:tcPr marL="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22 (85)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MELD Score, n (%)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   &lt;10</a:t>
                      </a:r>
                      <a:endParaRPr lang="en-US" sz="1400" dirty="0" smtClean="0">
                        <a:latin typeface="Arial"/>
                        <a:cs typeface="Arial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6 (20)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 (28)</a:t>
                      </a:r>
                    </a:p>
                  </a:txBody>
                  <a:tcPr marL="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    10-15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21 (70)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16 (55)</a:t>
                      </a:r>
                    </a:p>
                  </a:txBody>
                  <a:tcPr marL="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16 (70)</a:t>
                      </a:r>
                    </a:p>
                  </a:txBody>
                  <a:tcPr marL="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13 (50)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    16-20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 (10)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 (17)</a:t>
                      </a:r>
                    </a:p>
                  </a:txBody>
                  <a:tcPr marL="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 (30)</a:t>
                      </a:r>
                    </a:p>
                  </a:txBody>
                  <a:tcPr marL="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12 (46)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4800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  21-25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 (4)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48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Median </a:t>
                      </a:r>
                      <a:r>
                        <a:rPr lang="en-US" sz="1400" i="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eGFR</a:t>
                      </a:r>
                      <a:r>
                        <a:rPr lang="en-US" sz="140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1400" i="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mL/min</a:t>
                      </a:r>
                      <a:endParaRPr lang="en-US" sz="1400" i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98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81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77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78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4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Median platelets,</a:t>
                      </a: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10</a:t>
                      </a:r>
                      <a:r>
                        <a:rPr lang="ro-RO" sz="1400" kern="1200" baseline="30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µL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73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81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05652" y="-6507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096000"/>
            <a:ext cx="3027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Abbreviations: CTP=</a:t>
            </a:r>
            <a:r>
              <a:rPr lang="en-US" sz="1200" dirty="0">
                <a:latin typeface="Arial"/>
                <a:cs typeface="Arial"/>
              </a:rPr>
              <a:t>Child-</a:t>
            </a:r>
            <a:r>
              <a:rPr lang="en-US" sz="1200" dirty="0" err="1" smtClean="0">
                <a:latin typeface="Arial"/>
                <a:cs typeface="Arial"/>
              </a:rPr>
              <a:t>Turcotte</a:t>
            </a:r>
            <a:r>
              <a:rPr lang="en-US" sz="1200" dirty="0" smtClean="0">
                <a:latin typeface="Arial"/>
                <a:cs typeface="Arial"/>
              </a:rPr>
              <a:t>-Pugh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66650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397908"/>
              </p:ext>
            </p:extLst>
          </p:nvPr>
        </p:nvGraphicFramePr>
        <p:xfrm>
          <a:off x="460262" y="1836943"/>
          <a:ext cx="8226538" cy="395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1,4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SOLAR-1 </a:t>
            </a:r>
            <a:r>
              <a:rPr lang="en-US" sz="2400" dirty="0" smtClean="0"/>
              <a:t>(Cohort A= Pre-transplantation): 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SOLAR-1 Cohort A (Pre-Transplantation): SVR12 Results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al. Gastroenterology. 2015;149:649-59.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8372" y="502920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</a:t>
            </a:r>
            <a:r>
              <a:rPr lang="en-US" sz="1200" dirty="0">
                <a:solidFill>
                  <a:srgbClr val="FFFFFF"/>
                </a:solidFill>
              </a:rPr>
              <a:t>4</a:t>
            </a:r>
            <a:r>
              <a:rPr lang="en-US" sz="1200" dirty="0" smtClean="0">
                <a:solidFill>
                  <a:srgbClr val="FFFFFF"/>
                </a:solidFill>
              </a:rPr>
              <a:t>/50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30172" y="502920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45/52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88517" y="502920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24/27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56780" y="502920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26/30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33380" y="502920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20/23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80957" y="502920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19/22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984" y="6057897"/>
            <a:ext cx="9144000" cy="3169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7432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   6 subjects excluded because received transplant while on study: (2 CTP B/24 week; 1 CTP 2/12 week; 3 CTP C/24 week 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39" y="5836281"/>
            <a:ext cx="3027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Abbreviations: CTP=</a:t>
            </a:r>
            <a:r>
              <a:rPr lang="en-US" sz="1200" dirty="0">
                <a:latin typeface="Arial"/>
                <a:cs typeface="Arial"/>
              </a:rPr>
              <a:t>Child-</a:t>
            </a:r>
            <a:r>
              <a:rPr lang="en-US" sz="1200" dirty="0" err="1" smtClean="0">
                <a:latin typeface="Arial"/>
                <a:cs typeface="Arial"/>
              </a:rPr>
              <a:t>Turcotte</a:t>
            </a:r>
            <a:r>
              <a:rPr lang="en-US" sz="1200" dirty="0" smtClean="0">
                <a:latin typeface="Arial"/>
                <a:cs typeface="Arial"/>
              </a:rPr>
              <a:t>-Pugh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67678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671170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al. Gastroenterology. 2015;149:649-59.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1,4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SOLAR-1 </a:t>
            </a:r>
            <a:r>
              <a:rPr lang="en-US" sz="2400" dirty="0" smtClean="0"/>
              <a:t>(Cohort B = Post </a:t>
            </a:r>
            <a:r>
              <a:rPr lang="en-US" sz="2400" dirty="0"/>
              <a:t>Transplant</a:t>
            </a:r>
            <a:r>
              <a:rPr lang="en-US" sz="2400" dirty="0" smtClean="0"/>
              <a:t>): 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359155"/>
            <a:ext cx="1828800" cy="631880"/>
          </a:xfrm>
          <a:prstGeom prst="rect">
            <a:avLst/>
          </a:prstGeom>
          <a:solidFill>
            <a:srgbClr val="ABC8D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 +RBV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47990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4648200"/>
            <a:ext cx="9162288" cy="13715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500"/>
              </a:lnSpc>
              <a:spcBef>
                <a:spcPts val="800"/>
              </a:spcBef>
            </a:pPr>
            <a:r>
              <a:rPr lang="en-US" sz="12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20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200" smtClean="0">
                <a:solidFill>
                  <a:srgbClr val="000000"/>
                </a:solidFill>
                <a:latin typeface="Arial" pitchFamily="22" charset="0"/>
              </a:rPr>
              <a:t>CTP=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Child-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Turcotte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-Pugh; FCH=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fibrosing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cholestatic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hepatitis; LDV=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ledipasvir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SOF=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RBV=ribavirin  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500"/>
              </a:lnSpc>
              <a:spcBef>
                <a:spcPts val="800"/>
              </a:spcBef>
            </a:pPr>
            <a:r>
              <a:rPr lang="en-US" sz="12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combination; one pill once daily</a:t>
            </a:r>
            <a:br>
              <a:rPr lang="en-US" sz="12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Ribavirin Dosing</a:t>
            </a:r>
            <a:b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- No cirrhosis; FCH: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weight-based and divided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bid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(1000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mg/day if &lt; 75 kg or 1200 mg/day if ≥ 75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kg)</a:t>
            </a:r>
            <a:b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- CTP B, C: started at 600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mg/day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and escalated up to maximum of 1200 mg/day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359155"/>
            <a:ext cx="1668751" cy="167944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spcBef>
                <a:spcPts val="400"/>
              </a:spcBef>
            </a:pPr>
            <a:r>
              <a:rPr lang="en-US" sz="1600" b="1" u="sng" dirty="0" smtClean="0">
                <a:solidFill>
                  <a:srgbClr val="FFFFFF"/>
                </a:solidFill>
                <a:cs typeface="Arial"/>
              </a:rPr>
              <a:t>Cohort B</a:t>
            </a:r>
          </a:p>
          <a:p>
            <a:pPr>
              <a:spcBef>
                <a:spcPts val="400"/>
              </a:spcBef>
            </a:pP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 1, 4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F0-F3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CTP Class A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CTP 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>Class 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B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CTP Class C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FCH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89630" y="2477967"/>
            <a:ext cx="7719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116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8484" y="3699249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3385257"/>
            <a:ext cx="3657600" cy="631880"/>
          </a:xfrm>
          <a:prstGeom prst="rect">
            <a:avLst/>
          </a:prstGeom>
          <a:solidFill>
            <a:srgbClr val="BCBCD7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606284" y="3496642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89630" y="3494635"/>
            <a:ext cx="7719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113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0" name="Rectangle 39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736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26915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2000"/>
              </a:spcBef>
            </a:pPr>
            <a:r>
              <a:rPr lang="en-US" b="1" dirty="0" smtClean="0"/>
              <a:t>Research Support</a:t>
            </a:r>
            <a:br>
              <a:rPr lang="en-US" b="1" dirty="0" smtClean="0"/>
            </a:br>
            <a:r>
              <a:rPr lang="en-US" dirty="0" smtClean="0"/>
              <a:t>-</a:t>
            </a:r>
            <a:r>
              <a:rPr lang="en-US" b="1" dirty="0" smtClean="0"/>
              <a:t> </a:t>
            </a:r>
            <a:r>
              <a:rPr lang="en-US" b="0" dirty="0" smtClean="0"/>
              <a:t>AbbVie</a:t>
            </a:r>
            <a:r>
              <a:rPr lang="en-US" dirty="0"/>
              <a:t>, BMS, Boehringer</a:t>
            </a:r>
            <a:r>
              <a:rPr lang="en-US" b="0" dirty="0" smtClean="0"/>
              <a:t>-Ingelheim, </a:t>
            </a:r>
            <a:r>
              <a:rPr lang="en-US" b="0" dirty="0" err="1" smtClean="0"/>
              <a:t>Genfit</a:t>
            </a:r>
            <a:r>
              <a:rPr lang="en-US" b="0" dirty="0" smtClean="0"/>
              <a:t>, Gilead</a:t>
            </a:r>
            <a:r>
              <a:rPr lang="en-US" dirty="0" smtClean="0"/>
              <a:t>, </a:t>
            </a:r>
            <a:r>
              <a:rPr lang="en-US" b="0" dirty="0" smtClean="0"/>
              <a:t>Idenix, Ikaria, Intercept, Janssen,</a:t>
            </a:r>
            <a:r>
              <a:rPr lang="en-US" dirty="0"/>
              <a:t> </a:t>
            </a:r>
            <a:r>
              <a:rPr lang="en-US" b="0" dirty="0" smtClean="0"/>
              <a:t>Merck, NGM, Novartis, Salix, </a:t>
            </a:r>
            <a:r>
              <a:rPr lang="en-US" b="0" dirty="0" err="1" smtClean="0"/>
              <a:t>Sundise</a:t>
            </a:r>
            <a:r>
              <a:rPr lang="en-US" b="0" dirty="0" smtClean="0"/>
              <a:t>,</a:t>
            </a:r>
            <a:r>
              <a:rPr lang="en-US" dirty="0"/>
              <a:t> </a:t>
            </a:r>
            <a:r>
              <a:rPr lang="en-US" b="0" dirty="0" smtClean="0"/>
              <a:t>Vital Therapies</a:t>
            </a:r>
          </a:p>
          <a:p>
            <a:pPr>
              <a:spcBef>
                <a:spcPts val="2000"/>
              </a:spcBef>
            </a:pPr>
            <a:r>
              <a:rPr lang="en-US" b="1" dirty="0" smtClean="0"/>
              <a:t>Speaker’s Honorarium</a:t>
            </a:r>
            <a:br>
              <a:rPr lang="en-US" b="1" dirty="0" smtClean="0"/>
            </a:br>
            <a:r>
              <a:rPr lang="en-US" dirty="0" smtClean="0"/>
              <a:t>- </a:t>
            </a:r>
            <a:r>
              <a:rPr lang="en-US" b="0" dirty="0" smtClean="0"/>
              <a:t>AbbVie, Gilead, Salix</a:t>
            </a:r>
            <a:endParaRPr lang="en-US" dirty="0"/>
          </a:p>
          <a:p>
            <a:pPr>
              <a:spcBef>
                <a:spcPts val="2000"/>
              </a:spcBef>
            </a:pPr>
            <a:r>
              <a:rPr lang="en-US" b="1" dirty="0" smtClean="0"/>
              <a:t>Consultant</a:t>
            </a:r>
            <a:br>
              <a:rPr lang="en-US" b="1" dirty="0" smtClean="0"/>
            </a:br>
            <a:r>
              <a:rPr lang="en-US" dirty="0" smtClean="0"/>
              <a:t>- </a:t>
            </a:r>
            <a:r>
              <a:rPr lang="en-US" b="0" dirty="0" smtClean="0"/>
              <a:t>AbbVie, BMS, Gilead, Janssen</a:t>
            </a:r>
            <a:br>
              <a:rPr lang="en-US" b="0" dirty="0" smtClean="0"/>
            </a:br>
            <a:endParaRPr lang="en-US" sz="2000" b="1" i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2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al. Gastroenterology. 2015;149:649-59.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1,4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/>
              <a:t>SOLAR-1 (Cohort </a:t>
            </a:r>
            <a:r>
              <a:rPr lang="en-US" sz="2000" dirty="0" smtClean="0"/>
              <a:t>B </a:t>
            </a:r>
            <a:r>
              <a:rPr lang="en-US" sz="2000" dirty="0"/>
              <a:t>= </a:t>
            </a:r>
            <a:r>
              <a:rPr lang="en-US" sz="2000" dirty="0" smtClean="0"/>
              <a:t>Post-</a:t>
            </a:r>
            <a:r>
              <a:rPr lang="en-US" sz="2000" dirty="0"/>
              <a:t>transplantation): Baseline </a:t>
            </a:r>
            <a:r>
              <a:rPr lang="en-US" sz="2000" dirty="0" smtClean="0"/>
              <a:t>Characteristics</a:t>
            </a:r>
            <a:endParaRPr lang="en-US" sz="20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591347"/>
              </p:ext>
            </p:extLst>
          </p:nvPr>
        </p:nvGraphicFramePr>
        <p:xfrm>
          <a:off x="228600" y="1405620"/>
          <a:ext cx="8648702" cy="466448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90702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4875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FFFFFF"/>
                          </a:solidFill>
                        </a:rPr>
                        <a:t>Cohort B</a:t>
                      </a:r>
                      <a:r>
                        <a:rPr lang="en-US" sz="1600" b="1" i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n-US" sz="1600" b="1" i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Characteristic</a:t>
                      </a:r>
                    </a:p>
                  </a:txBody>
                  <a:tcPr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No Cirrhosis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15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A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5B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B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C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2D1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FCH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2D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8420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n=55</a:t>
                      </a: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n=56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n=25</a:t>
                      </a:r>
                    </a:p>
                  </a:txBody>
                  <a:tcPr marL="27432" marR="27432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n=5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n=4</a:t>
                      </a:r>
                    </a:p>
                  </a:txBody>
                  <a:tcPr marL="27432" marR="27432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n=4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Median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age, years 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Male, n (%)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45 (82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46 (82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19 (73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 (88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 (85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23 (88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White, n (%)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50 (91)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49 (88)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21 (81)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 (80)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21 (81)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24 (92)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(80)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HCV RNA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, log</a:t>
                      </a:r>
                      <a:r>
                        <a:rPr lang="en-US" sz="1000" baseline="-25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IU/mL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6.7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6.3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6.3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000000"/>
                          </a:solidFill>
                        </a:rPr>
                        <a:t>IL28B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GT CC, n (%)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 (20)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 (18)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 (27)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(4)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(12)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 (19)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12 (40)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(25)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1849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Genotype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R="4572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60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   1a, n (%)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40 (73)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40 (71)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17 (65)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17 (68)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 (77)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18 (69)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(80)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 (75)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 (75)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60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   1b, n (%)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14 (25)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16 (29)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 (35)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 (32)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 (23)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 (27)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(20)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(25)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(25)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6129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   4, n (%)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45720" marT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(2)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(4)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(9)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412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Prior Treatment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39 (71)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48 (86)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 (85)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24 (96)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 (85)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 (85)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(80)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(50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05652" y="-6507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123801"/>
            <a:ext cx="3027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Abbreviations: CTP=</a:t>
            </a:r>
            <a:r>
              <a:rPr lang="en-US" sz="1200" dirty="0">
                <a:latin typeface="Arial"/>
                <a:cs typeface="Arial"/>
              </a:rPr>
              <a:t>Child-</a:t>
            </a:r>
            <a:r>
              <a:rPr lang="en-US" sz="1200" dirty="0" err="1" smtClean="0">
                <a:latin typeface="Arial"/>
                <a:cs typeface="Arial"/>
              </a:rPr>
              <a:t>Turcotte</a:t>
            </a:r>
            <a:r>
              <a:rPr lang="en-US" sz="1200" dirty="0" smtClean="0">
                <a:latin typeface="Arial"/>
                <a:cs typeface="Arial"/>
              </a:rPr>
              <a:t>-Pugh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9445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al. Gastroenterology. 2015;149:649-59.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1,4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/>
              <a:t>SOLAR-1 (Cohort </a:t>
            </a:r>
            <a:r>
              <a:rPr lang="en-US" sz="2000" dirty="0" smtClean="0"/>
              <a:t>B </a:t>
            </a:r>
            <a:r>
              <a:rPr lang="en-US" sz="2000" dirty="0"/>
              <a:t>= </a:t>
            </a:r>
            <a:r>
              <a:rPr lang="en-US" sz="2000" dirty="0" smtClean="0"/>
              <a:t>Post-</a:t>
            </a:r>
            <a:r>
              <a:rPr lang="en-US" sz="2000" dirty="0"/>
              <a:t>transplantation): Baseline </a:t>
            </a:r>
            <a:r>
              <a:rPr lang="en-US" sz="2000" dirty="0" smtClean="0"/>
              <a:t>Characteristics</a:t>
            </a:r>
            <a:endParaRPr lang="en-US" sz="20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61184"/>
              </p:ext>
            </p:extLst>
          </p:nvPr>
        </p:nvGraphicFramePr>
        <p:xfrm>
          <a:off x="228600" y="1427995"/>
          <a:ext cx="8686800" cy="470100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133600"/>
                <a:gridCol w="655320"/>
                <a:gridCol w="655320"/>
                <a:gridCol w="655320"/>
                <a:gridCol w="655320"/>
                <a:gridCol w="655320"/>
                <a:gridCol w="655320"/>
                <a:gridCol w="655320"/>
                <a:gridCol w="655320"/>
                <a:gridCol w="655320"/>
                <a:gridCol w="655320"/>
              </a:tblGrid>
              <a:tr h="4491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FFFFFF"/>
                          </a:solidFill>
                        </a:rPr>
                        <a:t>Cohort B</a:t>
                      </a:r>
                      <a:r>
                        <a:rPr lang="en-US" sz="1600" b="1" i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n-US" sz="1600" b="1" i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Characteristic</a:t>
                      </a:r>
                    </a:p>
                  </a:txBody>
                  <a:tcPr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F0-F3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15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A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5B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B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C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2D1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FCH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2D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3567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n=55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n=56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n=25</a:t>
                      </a:r>
                    </a:p>
                  </a:txBody>
                  <a:tcPr marL="27432" marR="27432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n=5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n=4</a:t>
                      </a:r>
                    </a:p>
                  </a:txBody>
                  <a:tcPr marL="27432" marR="27432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n=4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Median </a:t>
                      </a:r>
                      <a:r>
                        <a:rPr lang="en-US" sz="13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yrs</a:t>
                      </a:r>
                      <a:r>
                        <a:rPr lang="en-US" sz="13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post transplant</a:t>
                      </a:r>
                      <a:endParaRPr lang="en-US" sz="13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2.9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2.8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8.8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6.6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5.1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6.3</a:t>
                      </a:r>
                    </a:p>
                  </a:txBody>
                  <a:tcPr marL="0" marR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5.2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5.7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1.1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0.3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Child-</a:t>
                      </a:r>
                      <a:r>
                        <a:rPr lang="en-US" sz="1300" dirty="0" err="1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Turcotte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-Pugh</a:t>
                      </a:r>
                      <a:r>
                        <a:rPr lang="en-US" sz="1300" baseline="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endParaRPr lang="en-US" sz="1300" dirty="0" smtClean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Class A (5-6)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25 (96)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22 (88)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2 (8)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Class</a:t>
                      </a:r>
                      <a:r>
                        <a:rPr lang="en-US" sz="13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B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(7-9)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 (4)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3 (12)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24 (92)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24 (92)</a:t>
                      </a:r>
                    </a:p>
                  </a:txBody>
                  <a:tcPr marL="0" marR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 (40)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 (25)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Class</a:t>
                      </a:r>
                      <a:r>
                        <a:rPr lang="en-US" sz="13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(10-12)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 (8)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3 (60)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3 (75)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Meld Score, n (%)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&lt;10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15 (58)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13 (52)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8 (31)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5 (19)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 (20)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10-15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10 (38)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10 (40)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14 (54)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19 (73)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3 (60)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 (50)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16-20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 (4)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 (8)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 (8)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 (8)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 (20)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 (25)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21-25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 (8)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 (25)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30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Median </a:t>
                      </a:r>
                      <a:r>
                        <a:rPr lang="en-US" sz="1300" i="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eGFR</a:t>
                      </a:r>
                      <a:r>
                        <a:rPr lang="en-US" sz="130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1300" i="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mL/min</a:t>
                      </a:r>
                      <a:endParaRPr lang="en-US" sz="1300" i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3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Median platelets</a:t>
                      </a:r>
                      <a:r>
                        <a:rPr lang="ro-RO" sz="13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o-RO" sz="13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10</a:t>
                      </a:r>
                      <a:r>
                        <a:rPr lang="ro-RO" sz="1300" kern="1200" baseline="30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r>
                        <a:rPr lang="ro-RO" sz="13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µL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05652" y="-6507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259" y="6149721"/>
            <a:ext cx="3027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Abbreviations: CTP=</a:t>
            </a:r>
            <a:r>
              <a:rPr lang="en-US" sz="1200" dirty="0">
                <a:latin typeface="Arial"/>
                <a:cs typeface="Arial"/>
              </a:rPr>
              <a:t>Child-</a:t>
            </a:r>
            <a:r>
              <a:rPr lang="en-US" sz="1200" dirty="0" err="1" smtClean="0">
                <a:latin typeface="Arial"/>
                <a:cs typeface="Arial"/>
              </a:rPr>
              <a:t>Turcotte</a:t>
            </a:r>
            <a:r>
              <a:rPr lang="en-US" sz="1200" dirty="0" smtClean="0">
                <a:latin typeface="Arial"/>
                <a:cs typeface="Arial"/>
              </a:rPr>
              <a:t>-Pugh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96569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1,4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SOLAR-1 </a:t>
            </a:r>
            <a:r>
              <a:rPr lang="en-US" sz="2400" dirty="0" smtClean="0"/>
              <a:t>(Cohort B = Post-transplantation): 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SOLAR-1 Cohort B (Post-Transplantation): SVR12 Results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al. Gastroenterology. 2015;149:649-59.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146269"/>
              </p:ext>
            </p:extLst>
          </p:nvPr>
        </p:nvGraphicFramePr>
        <p:xfrm>
          <a:off x="460262" y="1760743"/>
          <a:ext cx="8223475" cy="410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23"/>
          <p:cNvSpPr/>
          <p:nvPr/>
        </p:nvSpPr>
        <p:spPr>
          <a:xfrm>
            <a:off x="634740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3</a:t>
            </a:r>
            <a:r>
              <a:rPr lang="en-US" sz="1200" dirty="0" smtClean="0">
                <a:solidFill>
                  <a:srgbClr val="FFFFFF"/>
                </a:solidFill>
              </a:rPr>
              <a:t>/</a:t>
            </a:r>
            <a:r>
              <a:rPr lang="en-US" sz="12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2576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3</a:t>
            </a:r>
            <a:r>
              <a:rPr lang="en-US" sz="1200" dirty="0" smtClean="0">
                <a:solidFill>
                  <a:srgbClr val="FFFFFF"/>
                </a:solidFill>
              </a:rPr>
              <a:t>/5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984" y="6016761"/>
            <a:ext cx="9144000" cy="3078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7432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 CTP = Child-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Turcotte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-Pugh; FCH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fibrosing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cholestatic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hepatitis;  8 subjects CPT B 24 weeks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98622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23/26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9368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22/26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3608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24/25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2152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25/26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120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55/56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90418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53/55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90658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2/2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69018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4/</a:t>
            </a:r>
            <a:r>
              <a:rPr lang="en-US" sz="1200" dirty="0">
                <a:solidFill>
                  <a:srgbClr val="FFFFF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26355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Sofsobuvir</a:t>
            </a:r>
            <a:r>
              <a:rPr lang="en-US" dirty="0" smtClean="0"/>
              <a:t> + </a:t>
            </a:r>
            <a:r>
              <a:rPr lang="en-US" dirty="0" err="1" smtClean="0"/>
              <a:t>Simeprevir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UCLA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013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Recurrent HCV Post Liver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Transplant</a:t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UCLA Liver Transplant Study: Design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Sofosbuvir</a:t>
            </a:r>
            <a:r>
              <a:rPr lang="en-US" dirty="0">
                <a:solidFill>
                  <a:schemeClr val="bg1"/>
                </a:solidFill>
              </a:rPr>
              <a:t> + </a:t>
            </a:r>
            <a:r>
              <a:rPr lang="en-US" dirty="0" err="1" smtClean="0">
                <a:solidFill>
                  <a:schemeClr val="bg1"/>
                </a:solidFill>
              </a:rPr>
              <a:t>Simeprevir</a:t>
            </a:r>
            <a:r>
              <a:rPr lang="en-US" dirty="0" smtClean="0">
                <a:solidFill>
                  <a:schemeClr val="bg1"/>
                </a:solidFill>
              </a:rPr>
              <a:t> in </a:t>
            </a:r>
            <a:r>
              <a:rPr lang="en-US" dirty="0">
                <a:solidFill>
                  <a:schemeClr val="bg1"/>
                </a:solidFill>
              </a:rPr>
              <a:t>Recurrent HCV Post Liver </a:t>
            </a:r>
            <a:r>
              <a:rPr lang="en-US" dirty="0" smtClean="0">
                <a:solidFill>
                  <a:schemeClr val="bg1"/>
                </a:solidFill>
              </a:rPr>
              <a:t>Transplant: 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smtClean="0"/>
              <a:t>Saab S, </a:t>
            </a:r>
            <a:r>
              <a:rPr lang="en-US" dirty="0"/>
              <a:t>et al. </a:t>
            </a:r>
            <a:r>
              <a:rPr lang="en-US" dirty="0" smtClean="0"/>
              <a:t>Liver Int. 2015 Apr 24.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-12330" y="4648200"/>
            <a:ext cx="9180577" cy="10698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Simeprevir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150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714065" y="3498151"/>
            <a:ext cx="4142756" cy="769049"/>
            <a:chOff x="1010663" y="5021262"/>
            <a:chExt cx="4116007" cy="769049"/>
          </a:xfrm>
        </p:grpSpPr>
        <p:sp>
          <p:nvSpPr>
            <p:cNvPr id="62" name="Rectangle 5"/>
            <p:cNvSpPr>
              <a:spLocks noChangeArrowheads="1"/>
            </p:cNvSpPr>
            <p:nvPr/>
          </p:nvSpPr>
          <p:spPr bwMode="auto">
            <a:xfrm>
              <a:off x="2114392" y="5021262"/>
              <a:ext cx="3012278" cy="7690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mpd="sng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square" anchor="ctr"/>
            <a:lstStyle/>
            <a:p>
              <a:pPr algn="ctr"/>
              <a:r>
                <a:rPr lang="en-US" sz="18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Sofosbuvir</a:t>
              </a:r>
              <a:r>
                <a:rPr lang="en-US" sz="18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 + </a:t>
              </a:r>
              <a:r>
                <a:rPr lang="en-US" sz="18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Simeprevir</a:t>
              </a:r>
              <a:endParaRPr lang="en-US" sz="18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10663" y="5181600"/>
              <a:ext cx="1097280" cy="4053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N = 30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65" name="Straight Connector 64"/>
          <p:cNvCxnSpPr/>
          <p:nvPr/>
        </p:nvCxnSpPr>
        <p:spPr>
          <a:xfrm>
            <a:off x="4873488" y="3894028"/>
            <a:ext cx="3035806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7452180" y="369090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113" y="1981200"/>
            <a:ext cx="9162291" cy="515104"/>
            <a:chOff x="-6113" y="1923296"/>
            <a:chExt cx="9162291" cy="515104"/>
          </a:xfrm>
        </p:grpSpPr>
        <p:sp>
          <p:nvSpPr>
            <p:cNvPr id="19" name="Rectangle 18"/>
            <p:cNvSpPr/>
            <p:nvPr/>
          </p:nvSpPr>
          <p:spPr>
            <a:xfrm>
              <a:off x="-6113" y="2008676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59198" y="19232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-6113" y="2410992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830459" y="2331748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893352" y="23317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4588708" y="19232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4870730" y="23317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7599648" y="19232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" y="2009339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596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Recurrent HCV Post Liver Transplant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UCLA Liver Transplant Study: </a:t>
            </a:r>
            <a:r>
              <a:rPr lang="en-US" sz="2400" dirty="0" smtClean="0"/>
              <a:t>Results</a:t>
            </a:r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Treatment with Sofosbuvir + </a:t>
            </a:r>
            <a:r>
              <a:rPr lang="en-US" dirty="0" err="1" smtClean="0"/>
              <a:t>Simeprevir</a:t>
            </a:r>
            <a:r>
              <a:rPr lang="en-US" dirty="0" smtClean="0"/>
              <a:t> Post Liver Transplant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Saab S, et al. Liver Int. 2015 Apr 24.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461621"/>
              </p:ext>
            </p:extLst>
          </p:nvPr>
        </p:nvGraphicFramePr>
        <p:xfrm>
          <a:off x="381000" y="1859294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1600200" y="48768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16/27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6640" y="48768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30/</a:t>
            </a:r>
            <a:r>
              <a:rPr lang="en-US" sz="1400" dirty="0">
                <a:solidFill>
                  <a:schemeClr val="bg1"/>
                </a:solidFill>
              </a:rPr>
              <a:t>3</a:t>
            </a:r>
            <a:r>
              <a:rPr lang="en-US" sz="1400" dirty="0" smtClean="0">
                <a:solidFill>
                  <a:schemeClr val="bg1"/>
                </a:solidFill>
              </a:rPr>
              <a:t>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43161" y="48768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28</a:t>
            </a:r>
            <a:r>
              <a:rPr lang="en-US" sz="1400" dirty="0" smtClean="0">
                <a:solidFill>
                  <a:schemeClr val="bg1"/>
                </a:solidFill>
              </a:rPr>
              <a:t>/30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8840" y="48768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25/26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77620" y="48768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29/</a:t>
            </a:r>
            <a:r>
              <a:rPr lang="en-US" sz="1400" dirty="0">
                <a:solidFill>
                  <a:schemeClr val="bg1"/>
                </a:solidFill>
              </a:rPr>
              <a:t>3</a:t>
            </a:r>
            <a:r>
              <a:rPr lang="en-US" sz="1400" dirty="0" smtClean="0">
                <a:solidFill>
                  <a:schemeClr val="bg1"/>
                </a:solidFill>
              </a:rPr>
              <a:t>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1371600" y="5726758"/>
            <a:ext cx="2867524" cy="362711"/>
          </a:xfrm>
          <a:prstGeom prst="rect">
            <a:avLst/>
          </a:prstGeom>
          <a:solidFill>
            <a:srgbClr val="446D5F"/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Arial" pitchFamily="22" charset="0"/>
              </a:rPr>
              <a:t>On Treatment</a:t>
            </a:r>
            <a:endParaRPr lang="en-US" sz="1600" dirty="0">
              <a:solidFill>
                <a:schemeClr val="bg1"/>
              </a:solidFill>
              <a:latin typeface="Arial" pitchFamily="22" charset="0"/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5723294" y="5726758"/>
            <a:ext cx="2910838" cy="362711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 pitchFamily="22" charset="0"/>
              </a:rPr>
              <a:t>Post Treatment</a:t>
            </a:r>
            <a:endParaRPr lang="en-US" sz="1600" dirty="0">
              <a:solidFill>
                <a:srgbClr val="FFFFFF"/>
              </a:solidFill>
              <a:latin typeface="Arial" pitchFamily="22" charset="0"/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4255861" y="5726758"/>
            <a:ext cx="1450202" cy="3627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endParaRPr lang="en-US" sz="1600" dirty="0">
              <a:solidFill>
                <a:schemeClr val="bg1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129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1D48"/>
                </a:solidFill>
              </a:rPr>
              <a:t>Daclatasvir + Sofosbuvir + </a:t>
            </a:r>
            <a:r>
              <a:rPr lang="en-US" dirty="0" smtClean="0">
                <a:solidFill>
                  <a:srgbClr val="001D48"/>
                </a:solidFill>
              </a:rPr>
              <a:t>Ribavirin</a:t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ALLY-1</a:t>
            </a:r>
            <a:endParaRPr lang="en-US" dirty="0">
              <a:solidFill>
                <a:srgbClr val="001D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687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Daclatasvir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RBV in Recurrent HCV Post Liver Transplant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ALLY-1:Results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ALLY-</a:t>
            </a:r>
            <a:r>
              <a:rPr lang="en-US" dirty="0" smtClean="0"/>
              <a:t>1</a:t>
            </a:r>
            <a:r>
              <a:rPr lang="en-US" dirty="0" smtClean="0">
                <a:solidFill>
                  <a:schemeClr val="bg1"/>
                </a:solidFill>
              </a:rPr>
              <a:t>: Study 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smtClean="0"/>
              <a:t>Saab S, </a:t>
            </a:r>
            <a:r>
              <a:rPr lang="en-US" dirty="0"/>
              <a:t>et al. </a:t>
            </a:r>
            <a:r>
              <a:rPr lang="en-US" dirty="0" smtClean="0"/>
              <a:t>Liver Int. 2015 Apr 24.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-12330" y="4949969"/>
            <a:ext cx="9180577" cy="10698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Daclatasvir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60 mg once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Ribavirin: 600 mg daily, adjusted to 1000 mg/day based on Hemoglobin levels and renal function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2232480" y="2968755"/>
            <a:ext cx="3289566" cy="769049"/>
          </a:xfrm>
          <a:prstGeom prst="rect">
            <a:avLst/>
          </a:prstGeom>
          <a:solidFill>
            <a:srgbClr val="CDCEC3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/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Daclatasvir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 +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+ RBV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5520420" y="3352800"/>
            <a:ext cx="329183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8078100" y="314688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113" y="1981200"/>
            <a:ext cx="9162291" cy="515104"/>
            <a:chOff x="-6113" y="1923296"/>
            <a:chExt cx="9162291" cy="515104"/>
          </a:xfrm>
        </p:grpSpPr>
        <p:sp>
          <p:nvSpPr>
            <p:cNvPr id="19" name="Rectangle 18"/>
            <p:cNvSpPr/>
            <p:nvPr/>
          </p:nvSpPr>
          <p:spPr>
            <a:xfrm>
              <a:off x="-6113" y="2008676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46328" y="19232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-6113" y="2410992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217589" y="2331748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504752" y="23317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5226108" y="19232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5508130" y="23317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8211048" y="19232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" y="2009339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-4543" y="2968755"/>
            <a:ext cx="2211295" cy="774189"/>
          </a:xfrm>
          <a:prstGeom prst="rect">
            <a:avLst/>
          </a:prstGeom>
          <a:solidFill>
            <a:srgbClr val="59574E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FFFFFF"/>
                </a:solidFill>
                <a:cs typeface="Arial"/>
              </a:rPr>
              <a:t>Advanced Cirrhosis</a:t>
            </a:r>
            <a:br>
              <a:rPr lang="en-US" sz="1600" dirty="0" smtClean="0">
                <a:solidFill>
                  <a:srgbClr val="FFFFFF"/>
                </a:solidFill>
                <a:cs typeface="Arial"/>
              </a:rPr>
            </a:br>
            <a:r>
              <a:rPr lang="en-US" sz="1600" dirty="0" smtClean="0">
                <a:solidFill>
                  <a:srgbClr val="FFFFFF"/>
                </a:solidFill>
                <a:cs typeface="Arial"/>
              </a:rPr>
              <a:t>N = 60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-4543" y="3950211"/>
            <a:ext cx="2211295" cy="774189"/>
          </a:xfrm>
          <a:prstGeom prst="rect">
            <a:avLst/>
          </a:prstGeom>
          <a:solidFill>
            <a:srgbClr val="59574E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FFFFFF"/>
                </a:solidFill>
                <a:cs typeface="Arial"/>
              </a:rPr>
              <a:t>Post-Liver Transplant </a:t>
            </a:r>
            <a:br>
              <a:rPr lang="en-US" sz="1600" dirty="0" smtClean="0">
                <a:solidFill>
                  <a:srgbClr val="FFFFFF"/>
                </a:solidFill>
                <a:cs typeface="Arial"/>
              </a:rPr>
            </a:br>
            <a:r>
              <a:rPr lang="en-US" sz="1600" dirty="0" smtClean="0">
                <a:solidFill>
                  <a:srgbClr val="FFFFFF"/>
                </a:solidFill>
                <a:cs typeface="Arial"/>
              </a:rPr>
              <a:t>N = 53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2232480" y="3950211"/>
            <a:ext cx="3289566" cy="7690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/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Daclatasvir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 +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+ RBV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520420" y="4337436"/>
            <a:ext cx="329183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078100" y="413151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04114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Daclatasvir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RBV in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Recurrent HCV Post Liver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Transplant</a:t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ALLY-1:Results</a:t>
            </a:r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ALLY-1: SVR12 Results, by Genotype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err="1" smtClean="0"/>
              <a:t>Poordad</a:t>
            </a:r>
            <a:r>
              <a:rPr lang="en-US" dirty="0" smtClean="0"/>
              <a:t> F, et al. 2015 EASL;LB08.</a:t>
            </a:r>
            <a:endParaRPr lang="en-US" dirty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650876"/>
              </p:ext>
            </p:extLst>
          </p:nvPr>
        </p:nvGraphicFramePr>
        <p:xfrm>
          <a:off x="381000" y="1859294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1481820" y="5029200"/>
            <a:ext cx="75851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50/53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10946" y="5029200"/>
            <a:ext cx="63108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10/11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61830" y="5029200"/>
            <a:ext cx="68503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1/1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2587" y="5029200"/>
            <a:ext cx="65793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9/10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0" y="5029200"/>
            <a:ext cx="68503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0/0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6360" y="5029200"/>
            <a:ext cx="68503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0/0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6780" y="5029200"/>
            <a:ext cx="68536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30/31</a:t>
            </a:r>
          </a:p>
        </p:txBody>
      </p:sp>
    </p:spTree>
    <p:extLst>
      <p:ext uri="{BB962C8B-B14F-4D97-AF65-F5344CB8AC3E}">
        <p14:creationId xmlns:p14="http://schemas.microsoft.com/office/powerpoint/2010/main" val="24260564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rial"/>
              </a:rPr>
              <a:t>Ombitasvir-</a:t>
            </a:r>
            <a:r>
              <a:rPr lang="en-US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dirty="0">
                <a:cs typeface="Arial"/>
              </a:rPr>
              <a:t>-Ritonavir + </a:t>
            </a:r>
            <a:r>
              <a:rPr lang="en-US" dirty="0" smtClean="0">
                <a:cs typeface="Arial"/>
              </a:rPr>
              <a:t>Dasabuvir + R</a:t>
            </a:r>
            <a:r>
              <a:rPr lang="en-US" dirty="0">
                <a:cs typeface="Arial"/>
              </a:rPr>
              <a:t/>
            </a:r>
            <a:br>
              <a:rPr lang="en-US" dirty="0">
                <a:cs typeface="Arial"/>
              </a:rPr>
            </a:br>
            <a:r>
              <a:rPr lang="en-US" dirty="0" smtClean="0"/>
              <a:t>CORAL-I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790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Transplant Hepatitis C Recurrence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447800"/>
            <a:ext cx="851535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HCV cirrhosis is most common indication (~40</a:t>
            </a:r>
            <a:r>
              <a:rPr lang="en-US" sz="2000" dirty="0"/>
              <a:t>% of </a:t>
            </a:r>
            <a:r>
              <a:rPr lang="en-US" sz="2000" dirty="0" smtClean="0"/>
              <a:t>all </a:t>
            </a:r>
            <a:r>
              <a:rPr lang="en-US" sz="2000" dirty="0"/>
              <a:t>recipients</a:t>
            </a:r>
            <a:r>
              <a:rPr lang="en-US" sz="2000" dirty="0" smtClean="0"/>
              <a:t>) for liver transplantation (LT) in the US </a:t>
            </a:r>
          </a:p>
          <a:p>
            <a:r>
              <a:rPr lang="en-US" sz="2000" dirty="0" smtClean="0"/>
              <a:t>Compared to other etiologies, survival rates are inferior</a:t>
            </a:r>
            <a:r>
              <a:rPr lang="en-US" sz="2000" baseline="30000" dirty="0" smtClean="0"/>
              <a:t>1</a:t>
            </a:r>
            <a:endParaRPr lang="en-US" sz="2000" dirty="0" smtClean="0"/>
          </a:p>
          <a:p>
            <a:pPr lvl="1"/>
            <a:r>
              <a:rPr lang="en-US" sz="1800" dirty="0" smtClean="0"/>
              <a:t>HCV recurrence in the allograft is immediate and universal</a:t>
            </a:r>
          </a:p>
          <a:p>
            <a:pPr lvl="1"/>
            <a:r>
              <a:rPr lang="en-US" sz="1800" dirty="0" smtClean="0"/>
              <a:t>Associated with accelerated progression to cirrhosis (25-40% within 5 years), graft loss and death</a:t>
            </a:r>
            <a:r>
              <a:rPr lang="en-US" sz="1800" baseline="30000" dirty="0" smtClean="0"/>
              <a:t>2</a:t>
            </a:r>
            <a:endParaRPr lang="en-US" sz="1800" dirty="0" smtClean="0"/>
          </a:p>
          <a:p>
            <a:r>
              <a:rPr lang="en-US" sz="2000" dirty="0" smtClean="0"/>
              <a:t>With treatment, achievement of sustained virologic response (SVR) is associated with improved graft and patient survival</a:t>
            </a:r>
          </a:p>
          <a:p>
            <a:r>
              <a:rPr lang="en-US" sz="2000" dirty="0" smtClean="0"/>
              <a:t>Recent evolution of HCV treatment has created new approaches to managing post transplant HCV recurrence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0" y="6019800"/>
            <a:ext cx="7382254" cy="685800"/>
          </a:xfrm>
        </p:spPr>
        <p:txBody>
          <a:bodyPr/>
          <a:lstStyle/>
          <a:p>
            <a:endParaRPr lang="en-US" sz="1000" dirty="0" smtClean="0"/>
          </a:p>
          <a:p>
            <a:pPr marL="228600" indent="-228600">
              <a:buAutoNum type="arabicParenR"/>
            </a:pPr>
            <a:r>
              <a:rPr lang="en-US" sz="1000" dirty="0" err="1" smtClean="0">
                <a:solidFill>
                  <a:srgbClr val="0B4D8D"/>
                </a:solidFill>
              </a:rPr>
              <a:t>Gane</a:t>
            </a:r>
            <a:r>
              <a:rPr lang="en-US" sz="1000" dirty="0" smtClean="0">
                <a:solidFill>
                  <a:srgbClr val="0B4D8D"/>
                </a:solidFill>
              </a:rPr>
              <a:t> </a:t>
            </a:r>
            <a:r>
              <a:rPr lang="en-US" sz="1000" dirty="0">
                <a:solidFill>
                  <a:srgbClr val="0B4D8D"/>
                </a:solidFill>
              </a:rPr>
              <a:t>EJ, </a:t>
            </a:r>
            <a:r>
              <a:rPr lang="en-US" sz="1000" dirty="0" smtClean="0">
                <a:solidFill>
                  <a:srgbClr val="0B4D8D"/>
                </a:solidFill>
              </a:rPr>
              <a:t>et </a:t>
            </a:r>
            <a:r>
              <a:rPr lang="en-US" sz="1000" dirty="0">
                <a:solidFill>
                  <a:srgbClr val="0B4D8D"/>
                </a:solidFill>
              </a:rPr>
              <a:t>al. Long-term outcome of hepatitis C infection after liver </a:t>
            </a:r>
            <a:r>
              <a:rPr lang="en-US" sz="1000" dirty="0" smtClean="0">
                <a:solidFill>
                  <a:srgbClr val="0B4D8D"/>
                </a:solidFill>
              </a:rPr>
              <a:t>transplantation</a:t>
            </a:r>
            <a:r>
              <a:rPr lang="en-US" sz="1000" dirty="0">
                <a:solidFill>
                  <a:srgbClr val="0B4D8D"/>
                </a:solidFill>
              </a:rPr>
              <a:t>. N </a:t>
            </a:r>
            <a:r>
              <a:rPr lang="en-US" sz="1000" dirty="0" err="1">
                <a:solidFill>
                  <a:srgbClr val="0B4D8D"/>
                </a:solidFill>
              </a:rPr>
              <a:t>Engl</a:t>
            </a:r>
            <a:r>
              <a:rPr lang="en-US" sz="1000" dirty="0">
                <a:solidFill>
                  <a:srgbClr val="0B4D8D"/>
                </a:solidFill>
              </a:rPr>
              <a:t> J </a:t>
            </a:r>
            <a:r>
              <a:rPr lang="en-US" sz="1000" dirty="0" smtClean="0">
                <a:solidFill>
                  <a:srgbClr val="0B4D8D"/>
                </a:solidFill>
              </a:rPr>
              <a:t>Med 1996;334</a:t>
            </a:r>
            <a:r>
              <a:rPr lang="en-US" sz="1000" dirty="0">
                <a:solidFill>
                  <a:srgbClr val="0B4D8D"/>
                </a:solidFill>
              </a:rPr>
              <a:t>:815-820. </a:t>
            </a:r>
            <a:endParaRPr lang="en-US" sz="1000" dirty="0" smtClean="0">
              <a:solidFill>
                <a:srgbClr val="0B4D8D"/>
              </a:solidFill>
            </a:endParaRPr>
          </a:p>
          <a:p>
            <a:pPr marL="228600" indent="-228600">
              <a:buFont typeface="Arial" pitchFamily="34" charset="0"/>
              <a:buAutoNum type="arabicParenR"/>
            </a:pPr>
            <a:r>
              <a:rPr lang="en-US" sz="1000" dirty="0" err="1">
                <a:solidFill>
                  <a:srgbClr val="0B4D8D"/>
                </a:solidFill>
              </a:rPr>
              <a:t>Gane</a:t>
            </a:r>
            <a:r>
              <a:rPr lang="en-US" sz="1000" dirty="0">
                <a:solidFill>
                  <a:srgbClr val="0B4D8D"/>
                </a:solidFill>
              </a:rPr>
              <a:t> EJ. The natural history of recurrent hepatitis C and what influences this. Liver </a:t>
            </a:r>
            <a:r>
              <a:rPr lang="en-US" sz="1000" dirty="0" err="1">
                <a:solidFill>
                  <a:srgbClr val="0B4D8D"/>
                </a:solidFill>
              </a:rPr>
              <a:t>Transpl</a:t>
            </a:r>
            <a:r>
              <a:rPr lang="en-US" sz="1000" dirty="0">
                <a:solidFill>
                  <a:srgbClr val="0B4D8D"/>
                </a:solidFill>
              </a:rPr>
              <a:t> 2008;14(</a:t>
            </a:r>
            <a:r>
              <a:rPr lang="en-US" sz="1000" dirty="0" err="1">
                <a:solidFill>
                  <a:srgbClr val="0B4D8D"/>
                </a:solidFill>
              </a:rPr>
              <a:t>suppl</a:t>
            </a:r>
            <a:r>
              <a:rPr lang="en-US" sz="1000" dirty="0">
                <a:solidFill>
                  <a:srgbClr val="0B4D8D"/>
                </a:solidFill>
              </a:rPr>
              <a:t> 2):S36-S44. 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087380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2014;371:2375-82.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CORAL-I Trial: </a:t>
            </a:r>
            <a:r>
              <a:rPr lang="en-US" sz="2700" dirty="0" smtClean="0"/>
              <a:t>Study Design</a:t>
            </a:r>
            <a:endParaRPr lang="en-US" sz="27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210840"/>
              </p:ext>
            </p:extLst>
          </p:nvPr>
        </p:nvGraphicFramePr>
        <p:xfrm>
          <a:off x="459957" y="1399008"/>
          <a:ext cx="8224086" cy="4923052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224086"/>
              </a:tblGrid>
              <a:tr h="33524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CORAL-I: Features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581742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2, open-label, single-arm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(ombitasvir-paritaprevir-ritonavir + dasabuvir) + ribavirin x 24 weeks in liver transplant recipients with recurrent HCV GT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International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Liver transplantation due to HCV at least 12 months prior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 after transplantation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Pre-transplant treatment with peginterferon + ribavirin allowed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Metavir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score ≤F2 confirmed by liver biopsy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Use of </a:t>
                      </a:r>
                      <a:r>
                        <a:rPr lang="en-US" sz="1600" b="1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Immunosuppressants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Receiving stable immunosuppressant regimen 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tacrolimus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or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cyclosporin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Tacrolimus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or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cyclosporin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dose based on phase I pharmacokinetic study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Prednisone at dose ≤ 5 mg/day permitted but not use of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mTOR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inhibitors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5738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6167403" y="3165828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2014;371:2375-82.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CORAL-I Trial: Regimen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2220" y="2911920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34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005472" y="2888560"/>
            <a:ext cx="5166728" cy="540440"/>
          </a:xfrm>
          <a:prstGeom prst="rect">
            <a:avLst/>
          </a:prstGeom>
          <a:solidFill>
            <a:srgbClr val="B6AB51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3D + Ribavirin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500" y="296476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56" name="Rectangle 55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25"/>
          <p:cNvSpPr>
            <a:spLocks noChangeArrowheads="1"/>
          </p:cNvSpPr>
          <p:nvPr/>
        </p:nvSpPr>
        <p:spPr bwMode="auto">
          <a:xfrm>
            <a:off x="-9151" y="4922537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Ombitasvir-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+ Dasabuvir</a:t>
            </a:r>
            <a:endParaRPr lang="en-US" sz="1400" dirty="0">
              <a:latin typeface="Arial"/>
              <a:cs typeface="Arial"/>
            </a:endParaRP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Ombitasvir-Paritaprevir-Ritonavir- 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(RBV): </a:t>
            </a:r>
            <a:r>
              <a:rPr lang="en-US" sz="1400" dirty="0">
                <a:latin typeface="Arial"/>
                <a:cs typeface="Arial"/>
              </a:rPr>
              <a:t>dosing managed per investigator discretion; most patients received 600-800 mg/day </a:t>
            </a:r>
          </a:p>
        </p:txBody>
      </p:sp>
    </p:spTree>
    <p:extLst>
      <p:ext uri="{BB962C8B-B14F-4D97-AF65-F5344CB8AC3E}">
        <p14:creationId xmlns:p14="http://schemas.microsoft.com/office/powerpoint/2010/main" val="12342408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2014;371:2375-82.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CORAL-I Trial: Baseline </a:t>
            </a:r>
            <a:r>
              <a:rPr lang="en-US" sz="2400" dirty="0" smtClean="0"/>
              <a:t>Characteristics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280532"/>
              </p:ext>
            </p:extLst>
          </p:nvPr>
        </p:nvGraphicFramePr>
        <p:xfrm>
          <a:off x="897732" y="1447800"/>
          <a:ext cx="7351712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964"/>
                <a:gridCol w="2688748"/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Baseline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Characteristic</a:t>
                      </a:r>
                      <a:endParaRPr lang="en-US" sz="1400" dirty="0"/>
                    </a:p>
                  </a:txBody>
                  <a:tcPr marB="9144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3D</a:t>
                      </a:r>
                      <a:r>
                        <a:rPr lang="en-US" sz="1400" baseline="0" dirty="0" smtClean="0"/>
                        <a:t> + Ribavirin </a:t>
                      </a:r>
                      <a:r>
                        <a:rPr lang="en-US" sz="1400" b="0" dirty="0" smtClean="0"/>
                        <a:t>(n=34)</a:t>
                      </a:r>
                      <a:endParaRPr lang="en-US" sz="1400" dirty="0"/>
                    </a:p>
                  </a:txBody>
                  <a:tcPr marB="91440"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6630"/>
                    </a:solidFill>
                  </a:tcPr>
                </a:tc>
              </a:tr>
              <a:tr h="2866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Age</a:t>
                      </a:r>
                      <a:r>
                        <a:rPr lang="en-US" sz="1400" baseline="0" dirty="0" smtClean="0"/>
                        <a:t> (years), </a:t>
                      </a:r>
                      <a:r>
                        <a:rPr lang="en-US" sz="1400" dirty="0" smtClean="0"/>
                        <a:t>Mean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59.6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66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Male sex</a:t>
                      </a:r>
                      <a:r>
                        <a:rPr lang="en-US" sz="1400" baseline="0" dirty="0" smtClean="0"/>
                        <a:t>–no. (%)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27 (79)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1035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Race</a:t>
                      </a:r>
                      <a:r>
                        <a:rPr lang="en-US" sz="1400" baseline="0" dirty="0" smtClean="0"/>
                        <a:t>–no. (%)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White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Black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Multiple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29 (85)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 (12)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 (3)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66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Body</a:t>
                      </a:r>
                      <a:r>
                        <a:rPr lang="en-US" sz="1400" baseline="0" dirty="0" smtClean="0"/>
                        <a:t> Mass Index (kg/m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baseline="0" dirty="0" smtClean="0"/>
                        <a:t>) Mean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29.7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02459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HCV genotype</a:t>
                      </a:r>
                      <a:r>
                        <a:rPr lang="en-US" sz="1400" baseline="0" dirty="0" smtClean="0"/>
                        <a:t>–no. (%)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1a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1b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29 (85)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5 (15)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66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IL28B,</a:t>
                      </a:r>
                      <a:r>
                        <a:rPr lang="en-US" sz="1400" baseline="0" dirty="0" smtClean="0"/>
                        <a:t> non-</a:t>
                      </a:r>
                      <a:r>
                        <a:rPr lang="en-US" sz="1400" dirty="0" smtClean="0"/>
                        <a:t>CC genotype</a:t>
                      </a:r>
                      <a:r>
                        <a:rPr lang="en-US" sz="1400" baseline="0" dirty="0" smtClean="0"/>
                        <a:t>–no. (%)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26 (76)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66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HCV RNA, log</a:t>
                      </a:r>
                      <a:r>
                        <a:rPr lang="en-US" sz="1400" baseline="-25000" dirty="0" smtClean="0"/>
                        <a:t>10</a:t>
                      </a:r>
                      <a:r>
                        <a:rPr lang="en-US" sz="1400" dirty="0" smtClean="0"/>
                        <a:t> IU/ml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6.6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1035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Fibrosis stage</a:t>
                      </a:r>
                      <a:r>
                        <a:rPr lang="en-US" sz="1400" baseline="0" dirty="0" smtClean="0"/>
                        <a:t> (%)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F0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F1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F2</a:t>
                      </a:r>
                      <a:endParaRPr lang="en-US" sz="1400" baseline="0" dirty="0" smtClean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6 (18)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13 (38)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15 (44)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4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3D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Ombitasvir-Paritaprevir-Ritonavir and Dasabuvir; 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9959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2014;371:2375-82.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CORAL-I Trial: Results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501104"/>
              </p:ext>
            </p:extLst>
          </p:nvPr>
        </p:nvGraphicFramePr>
        <p:xfrm>
          <a:off x="304800" y="1447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520953" y="4913344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34/34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34/34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43000" y="5662245"/>
            <a:ext cx="3048000" cy="339267"/>
          </a:xfrm>
          <a:prstGeom prst="rect">
            <a:avLst/>
          </a:prstGeom>
          <a:solidFill>
            <a:srgbClr val="715C49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On Treatment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7116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33/34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2954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33/34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0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33/34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182360" y="5662245"/>
            <a:ext cx="4572000" cy="339267"/>
          </a:xfrm>
          <a:prstGeom prst="rect">
            <a:avLst/>
          </a:prstGeom>
          <a:solidFill>
            <a:srgbClr val="57717D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After Treatment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19943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2014;371:2375-82.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/>
              <a:t>CORAL-I Trial: Adverse Events</a:t>
            </a:r>
            <a:endParaRPr lang="en-US" sz="2400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798192"/>
              </p:ext>
            </p:extLst>
          </p:nvPr>
        </p:nvGraphicFramePr>
        <p:xfrm>
          <a:off x="914400" y="1386110"/>
          <a:ext cx="7315200" cy="497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28870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Adverse Event Occurring</a:t>
                      </a:r>
                      <a:r>
                        <a:rPr lang="en-US" sz="1600" baseline="0" dirty="0" smtClean="0"/>
                        <a:t> in &gt; 15% of the 34 Patients Receiving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3D + RBV</a:t>
                      </a: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23A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28870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Event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15C49"/>
                    </a:solidFill>
                  </a:tcPr>
                </a:tc>
              </a:tr>
              <a:tr h="27442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Any 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adverse event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33 (97)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Fatigue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17 (50)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Headache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15 (44)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Cough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11 (32)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Anemia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10 (29)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Diarrhea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9 (26)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Insomnia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9 (26)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Asthenia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8 (24)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Nausea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8 (24)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Muscle spasms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7 (21)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Rash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7 (21)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Back 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6 (18)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Dizziness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6 (18)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Peripheral</a:t>
                      </a:r>
                      <a:r>
                        <a:rPr lang="en-US" sz="1400" b="0" baseline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 edema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6 (18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Rhinorrhea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6 (18)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2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3D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Ombitasvir-Paritaprevir-Ritonavir and Dasabuvir; 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508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Strategies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669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of Treatment: Pre-</a:t>
            </a:r>
            <a:r>
              <a:rPr lang="en-US" dirty="0"/>
              <a:t>T</a:t>
            </a:r>
            <a:r>
              <a:rPr lang="en-US" dirty="0" smtClean="0"/>
              <a:t>ransplant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587500"/>
            <a:ext cx="8839200" cy="4800600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n-US" dirty="0" smtClean="0"/>
              <a:t>Prevention would seem to be preferred strategy:</a:t>
            </a:r>
          </a:p>
          <a:p>
            <a:pPr marL="365760" indent="-182880">
              <a:lnSpc>
                <a:spcPts val="2400"/>
              </a:lnSpc>
              <a:buClr>
                <a:schemeClr val="accent1"/>
              </a:buClr>
              <a:buSzPct val="50000"/>
              <a:buFont typeface="Wingdings" charset="2"/>
              <a:buChar char="v"/>
            </a:pPr>
            <a:r>
              <a:rPr lang="en-US" dirty="0" smtClean="0"/>
              <a:t>Difficult and dangerous in decompensated cirrhotic in the interferon era </a:t>
            </a:r>
          </a:p>
          <a:p>
            <a:pPr marL="365760" indent="-182880">
              <a:lnSpc>
                <a:spcPts val="2400"/>
              </a:lnSpc>
              <a:buClr>
                <a:schemeClr val="accent1"/>
              </a:buClr>
              <a:buSzPct val="50000"/>
              <a:buFont typeface="Wingdings" charset="2"/>
              <a:buChar char="v"/>
            </a:pPr>
            <a:r>
              <a:rPr lang="en-US" dirty="0" smtClean="0"/>
              <a:t>Now safer, but cirrhosis remains negative predictor of SVR</a:t>
            </a:r>
          </a:p>
          <a:p>
            <a:pPr>
              <a:lnSpc>
                <a:spcPts val="2400"/>
              </a:lnSpc>
              <a:spcBef>
                <a:spcPts val="2400"/>
              </a:spcBef>
            </a:pPr>
            <a:r>
              <a:rPr lang="en-US" dirty="0" smtClean="0"/>
              <a:t>Abbreviated course of interferon free, direct acting antiviral (DAA) therapy that results in virus free state pre-transplant prevents recurrence in 64%</a:t>
            </a:r>
            <a:r>
              <a:rPr lang="en-US" baseline="30000" dirty="0" smtClean="0"/>
              <a:t>1</a:t>
            </a:r>
          </a:p>
          <a:p>
            <a:pPr>
              <a:lnSpc>
                <a:spcPts val="2400"/>
              </a:lnSpc>
              <a:spcBef>
                <a:spcPts val="2400"/>
              </a:spcBef>
            </a:pPr>
            <a:r>
              <a:rPr lang="en-US" dirty="0" smtClean="0"/>
              <a:t>Concerns:</a:t>
            </a:r>
          </a:p>
          <a:p>
            <a:pPr marL="365760" indent="-182880">
              <a:lnSpc>
                <a:spcPts val="2400"/>
              </a:lnSpc>
              <a:buClr>
                <a:schemeClr val="accent1"/>
              </a:buClr>
              <a:buSzPct val="50000"/>
              <a:buFont typeface="Wingdings" charset="2"/>
              <a:buChar char="v"/>
            </a:pPr>
            <a:r>
              <a:rPr lang="en-US" dirty="0" smtClean="0"/>
              <a:t>Pre-LT SVR would delay ultimately inevitable transplant</a:t>
            </a:r>
          </a:p>
          <a:p>
            <a:pPr marL="365760" indent="-182880">
              <a:lnSpc>
                <a:spcPts val="2400"/>
              </a:lnSpc>
              <a:buClr>
                <a:schemeClr val="accent1"/>
              </a:buClr>
              <a:buSzPct val="50000"/>
              <a:buFont typeface="Wingdings" charset="2"/>
              <a:buChar char="v"/>
            </a:pPr>
            <a:r>
              <a:rPr lang="en-US" dirty="0" smtClean="0"/>
              <a:t>Remove the option of using an HCV positive donor liver.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Manns</a:t>
            </a:r>
            <a:r>
              <a:rPr lang="en-US" dirty="0" smtClean="0"/>
              <a:t> </a:t>
            </a:r>
            <a:r>
              <a:rPr lang="en-US" dirty="0"/>
              <a:t>MP, </a:t>
            </a:r>
            <a:r>
              <a:rPr lang="en-US" dirty="0" smtClean="0"/>
              <a:t>et al. [</a:t>
            </a:r>
            <a:r>
              <a:rPr lang="en-US" dirty="0"/>
              <a:t>Abstract]. Hepatology 2013;58:86A. </a:t>
            </a:r>
          </a:p>
        </p:txBody>
      </p:sp>
    </p:spTree>
    <p:extLst>
      <p:ext uri="{BB962C8B-B14F-4D97-AF65-F5344CB8AC3E}">
        <p14:creationId xmlns:p14="http://schemas.microsoft.com/office/powerpoint/2010/main" val="17703413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AASLD/</a:t>
            </a:r>
            <a:r>
              <a:rPr lang="en-US" dirty="0" smtClean="0"/>
              <a:t>IDSA/IAS-USA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www.hcvguidelines.org</a:t>
            </a:r>
            <a:r>
              <a:rPr lang="en-US" dirty="0"/>
              <a:t>). 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0EADC"/>
                </a:solidFill>
              </a:rPr>
              <a:t>AASLD/IDSA/IAS-USA 2015 HCV Treatment Recommendations</a:t>
            </a:r>
            <a:r>
              <a:rPr lang="en-US" sz="2400" dirty="0">
                <a:solidFill>
                  <a:srgbClr val="F0EADC"/>
                </a:solidFill>
              </a:rPr>
              <a:t/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 smtClean="0"/>
              <a:t>Decompensated Cirrhosis: Genotypes 1-4 HCV Infection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35280" y="1418676"/>
          <a:ext cx="8439912" cy="4834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9912"/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800" baseline="0" dirty="0" smtClean="0"/>
                        <a:t>Treatment of HCV in Patients with Decompensated Cirrhosis</a:t>
                      </a:r>
                      <a:endParaRPr lang="en-US" sz="1800" dirty="0"/>
                    </a:p>
                  </a:txBody>
                  <a:tcPr marL="182880" marT="91440" marB="9144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462926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Genotype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1 and 4 HCV Infection: Initial Therapy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18288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A5580"/>
                    </a:solidFill>
                  </a:tcPr>
                </a:tc>
              </a:tr>
              <a:tr h="405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Daclatasvir + Sofosbuvir</a:t>
                      </a:r>
                      <a:r>
                        <a:rPr lang="en-US" sz="2000" baseline="0" dirty="0" smtClean="0"/>
                        <a:t> + Ribavirin </a:t>
                      </a:r>
                      <a:r>
                        <a:rPr lang="en-US" sz="1800" baseline="0" dirty="0" smtClean="0"/>
                        <a:t>(low Initial dose)</a:t>
                      </a:r>
                      <a:r>
                        <a:rPr lang="en-US" sz="2000" baseline="0" dirty="0" smtClean="0"/>
                        <a:t> x 12 weeks</a:t>
                      </a:r>
                      <a:endParaRPr lang="en-US" sz="2000" dirty="0"/>
                    </a:p>
                  </a:txBody>
                  <a:tcPr marL="182880" marT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Ledipasvir-Sofosbuvir</a:t>
                      </a:r>
                      <a:r>
                        <a:rPr lang="en-US" sz="2000" baseline="0" dirty="0" smtClean="0"/>
                        <a:t> x 12 weeks</a:t>
                      </a:r>
                      <a:endParaRPr lang="en-US" sz="2000" dirty="0"/>
                    </a:p>
                  </a:txBody>
                  <a:tcPr marL="182880" marT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Daclatasvir + Sofosbuvir</a:t>
                      </a:r>
                      <a:r>
                        <a:rPr lang="en-US" sz="2000" baseline="0" dirty="0" smtClean="0"/>
                        <a:t> x 24 weeks </a:t>
                      </a:r>
                      <a:r>
                        <a:rPr lang="en-US" sz="1800" baseline="0" dirty="0" smtClean="0"/>
                        <a:t>(for ribavirin intolerant/ineligible)</a:t>
                      </a:r>
                      <a:endParaRPr lang="en-US" sz="1800" dirty="0"/>
                    </a:p>
                  </a:txBody>
                  <a:tcPr marL="182880" marT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26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Genotype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1 and 4 HCV Infection: Prior Failure with Sofosbuvir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18288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87CA0"/>
                    </a:solidFill>
                  </a:tcPr>
                </a:tc>
              </a:tr>
              <a:tr h="405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Ledipasvir-Sofosbuvir </a:t>
                      </a:r>
                      <a:r>
                        <a:rPr lang="en-US" sz="2000" baseline="0" dirty="0" smtClean="0"/>
                        <a:t>+ Ribavirin </a:t>
                      </a:r>
                      <a:r>
                        <a:rPr lang="en-US" sz="1800" baseline="0" dirty="0" smtClean="0"/>
                        <a:t>(low Initial dose)</a:t>
                      </a:r>
                      <a:r>
                        <a:rPr lang="en-US" sz="2000" baseline="0" dirty="0" smtClean="0"/>
                        <a:t> x 24 weeks</a:t>
                      </a:r>
                      <a:endParaRPr lang="en-US" sz="2000" dirty="0"/>
                    </a:p>
                  </a:txBody>
                  <a:tcPr marL="182880" marT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</a:tr>
              <a:tr h="462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Genotype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2 and 3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18288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</a:tr>
              <a:tr h="405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Daclatasvir + Sofosbuvir</a:t>
                      </a:r>
                      <a:r>
                        <a:rPr lang="en-US" sz="2000" baseline="0" dirty="0" smtClean="0"/>
                        <a:t> + Ribavirin </a:t>
                      </a:r>
                      <a:r>
                        <a:rPr lang="en-US" sz="1800" baseline="0" dirty="0" smtClean="0"/>
                        <a:t>(low Initial dose)</a:t>
                      </a:r>
                      <a:r>
                        <a:rPr lang="en-US" sz="2000" baseline="0" dirty="0" smtClean="0"/>
                        <a:t> x 12 weeks</a:t>
                      </a:r>
                      <a:endParaRPr lang="en-US" sz="2000" dirty="0" smtClean="0"/>
                    </a:p>
                  </a:txBody>
                  <a:tcPr marL="182880" marT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0EF"/>
                    </a:solidFill>
                  </a:tcPr>
                </a:tc>
              </a:tr>
              <a:tr h="405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Sofosbuvir</a:t>
                      </a:r>
                      <a:r>
                        <a:rPr lang="en-US" sz="2000" baseline="0" dirty="0" smtClean="0"/>
                        <a:t> + Ribavirin </a:t>
                      </a:r>
                      <a:r>
                        <a:rPr lang="en-US" sz="1800" baseline="0" dirty="0" smtClean="0"/>
                        <a:t>(weight-based)</a:t>
                      </a:r>
                      <a:r>
                        <a:rPr lang="en-US" sz="2000" baseline="0" dirty="0" smtClean="0"/>
                        <a:t> for up to 48 weeks</a:t>
                      </a:r>
                      <a:endParaRPr lang="en-US" sz="2000" dirty="0" smtClean="0"/>
                    </a:p>
                  </a:txBody>
                  <a:tcPr marL="182880" marT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1CBD7"/>
                    </a:solidFill>
                  </a:tcPr>
                </a:tc>
              </a:tr>
              <a:tr h="519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Note:</a:t>
                      </a:r>
                      <a:r>
                        <a:rPr lang="en-US" sz="1600" baseline="0" dirty="0" smtClean="0"/>
                        <a:t> patients with decompensated cirrhosis should be referred to a medical practitioner with expertise in that condition (ideally in a liver transplant center)</a:t>
                      </a:r>
                      <a:endParaRPr lang="en-US" sz="1600" dirty="0" smtClean="0"/>
                    </a:p>
                  </a:txBody>
                  <a:tcPr marL="18288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8089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LT HCV Treatment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850" y="1524000"/>
            <a:ext cx="8515350" cy="4800600"/>
          </a:xfrm>
        </p:spPr>
        <p:txBody>
          <a:bodyPr>
            <a:noAutofit/>
          </a:bodyPr>
          <a:lstStyle/>
          <a:p>
            <a:pPr marL="182880" indent="-182880">
              <a:lnSpc>
                <a:spcPts val="1600"/>
              </a:lnSpc>
              <a:buSzPct val="100000"/>
            </a:pPr>
            <a:r>
              <a:rPr lang="en-US" sz="2000" b="1" dirty="0" smtClean="0">
                <a:solidFill>
                  <a:schemeClr val="tx1"/>
                </a:solidFill>
              </a:rPr>
              <a:t>Response to post LT fibrosis (</a:t>
            </a:r>
            <a:r>
              <a:rPr lang="en-US" sz="2000" b="1" i="1" dirty="0" smtClean="0">
                <a:solidFill>
                  <a:schemeClr val="tx1"/>
                </a:solidFill>
              </a:rPr>
              <a:t>Horse is out of barn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  <a:endParaRPr lang="en-US" sz="2000" b="1" dirty="0">
              <a:solidFill>
                <a:schemeClr val="tx1"/>
              </a:solidFill>
            </a:endParaRPr>
          </a:p>
          <a:p>
            <a:pPr marL="365760" indent="-182880">
              <a:lnSpc>
                <a:spcPts val="1600"/>
              </a:lnSpc>
              <a:spcBef>
                <a:spcPts val="1200"/>
              </a:spcBef>
              <a:buClr>
                <a:schemeClr val="accent1"/>
              </a:buClr>
              <a:buSzPct val="50000"/>
              <a:buFont typeface="Wingdings" charset="2"/>
              <a:buChar char="v"/>
            </a:pPr>
            <a:r>
              <a:rPr lang="en-US" sz="1800" dirty="0" smtClean="0"/>
              <a:t>Peginterferon/Ribavirin post LT: SVR- 27%</a:t>
            </a:r>
            <a:r>
              <a:rPr lang="en-US" sz="1800" baseline="30000" dirty="0" smtClean="0"/>
              <a:t>1</a:t>
            </a:r>
          </a:p>
          <a:p>
            <a:pPr marL="365760" indent="0">
              <a:lnSpc>
                <a:spcPts val="1800"/>
              </a:lnSpc>
              <a:spcBef>
                <a:spcPts val="400"/>
              </a:spcBef>
              <a:buSzPct val="50000"/>
              <a:buNone/>
            </a:pPr>
            <a:r>
              <a:rPr lang="en-US" sz="1800" dirty="0"/>
              <a:t>-</a:t>
            </a:r>
            <a:r>
              <a:rPr lang="en-US" sz="1800" dirty="0" smtClean="0"/>
              <a:t> 26% discontinuation rate</a:t>
            </a:r>
          </a:p>
          <a:p>
            <a:pPr marL="365760" lvl="2" indent="-182880">
              <a:lnSpc>
                <a:spcPts val="1600"/>
              </a:lnSpc>
              <a:spcBef>
                <a:spcPts val="1200"/>
              </a:spcBef>
              <a:buClr>
                <a:schemeClr val="accent1"/>
              </a:buClr>
              <a:buSzPct val="50000"/>
              <a:buFont typeface="Wingdings" charset="2"/>
              <a:buChar char="v"/>
            </a:pPr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generation Protease Inhibitor plus Peginterferon/Ribavirin: SVR- 63%</a:t>
            </a:r>
            <a:r>
              <a:rPr lang="en-US" sz="1800" baseline="30000" dirty="0" smtClean="0"/>
              <a:t>2</a:t>
            </a:r>
          </a:p>
          <a:p>
            <a:pPr marL="365760" lvl="2" indent="0">
              <a:lnSpc>
                <a:spcPts val="1800"/>
              </a:lnSpc>
              <a:spcBef>
                <a:spcPts val="400"/>
              </a:spcBef>
              <a:buSzPct val="50000"/>
              <a:buNone/>
            </a:pPr>
            <a:r>
              <a:rPr lang="en-US" sz="1800" dirty="0" smtClean="0"/>
              <a:t>- Severe anemia, drug-drug interactions, renal failure, death</a:t>
            </a:r>
          </a:p>
          <a:p>
            <a:pPr marL="365760" lvl="2" indent="-182880">
              <a:lnSpc>
                <a:spcPts val="1600"/>
              </a:lnSpc>
              <a:spcBef>
                <a:spcPts val="1200"/>
              </a:spcBef>
              <a:buClr>
                <a:schemeClr val="accent1"/>
              </a:buClr>
              <a:buSzPct val="50000"/>
              <a:buFont typeface="Wingdings" charset="2"/>
              <a:buChar char="v"/>
            </a:pPr>
            <a:r>
              <a:rPr lang="en-US" sz="1800" dirty="0" smtClean="0"/>
              <a:t>Sofosbuvir + Ribavirin (24 </a:t>
            </a:r>
            <a:r>
              <a:rPr lang="en-US" sz="1800" dirty="0" err="1" smtClean="0"/>
              <a:t>wk</a:t>
            </a:r>
            <a:r>
              <a:rPr lang="en-US" sz="1800" dirty="0" smtClean="0"/>
              <a:t>) post LT- 70%</a:t>
            </a:r>
          </a:p>
          <a:p>
            <a:pPr marL="365760" lvl="2" indent="-182880">
              <a:lnSpc>
                <a:spcPts val="1600"/>
              </a:lnSpc>
              <a:spcBef>
                <a:spcPts val="1200"/>
              </a:spcBef>
              <a:buClr>
                <a:schemeClr val="accent1"/>
              </a:buClr>
              <a:buSzPct val="50000"/>
              <a:buFont typeface="Wingdings" charset="2"/>
              <a:buChar char="v"/>
            </a:pPr>
            <a:r>
              <a:rPr lang="en-US" sz="1800" dirty="0" smtClean="0"/>
              <a:t>Sofosbuvir </a:t>
            </a:r>
            <a:r>
              <a:rPr lang="en-US" sz="1800" dirty="0"/>
              <a:t>/</a:t>
            </a:r>
            <a:r>
              <a:rPr lang="en-US" sz="1800" dirty="0" err="1" smtClean="0"/>
              <a:t>Simeprevir</a:t>
            </a:r>
            <a:r>
              <a:rPr lang="en-US" sz="1800" dirty="0" smtClean="0"/>
              <a:t> </a:t>
            </a:r>
            <a:r>
              <a:rPr lang="en-US" sz="1800" dirty="0"/>
              <a:t>post </a:t>
            </a:r>
            <a:r>
              <a:rPr lang="en-US" sz="1800" dirty="0" smtClean="0"/>
              <a:t>LT: </a:t>
            </a:r>
            <a:r>
              <a:rPr lang="en-US" sz="1800" dirty="0"/>
              <a:t>SVR 92% (F0-2) to 65% (F3-4</a:t>
            </a:r>
            <a:r>
              <a:rPr lang="en-US" sz="1800" dirty="0" smtClean="0"/>
              <a:t>)</a:t>
            </a:r>
            <a:r>
              <a:rPr lang="en-US" sz="1800" baseline="30000" dirty="0" smtClean="0"/>
              <a:t> 3,4</a:t>
            </a:r>
            <a:r>
              <a:rPr lang="en-US" sz="1800" dirty="0" smtClean="0"/>
              <a:t> </a:t>
            </a:r>
          </a:p>
          <a:p>
            <a:pPr marL="365760" lvl="2" indent="-182880">
              <a:lnSpc>
                <a:spcPts val="1600"/>
              </a:lnSpc>
              <a:spcBef>
                <a:spcPts val="1200"/>
              </a:spcBef>
              <a:buClr>
                <a:schemeClr val="accent1"/>
              </a:buClr>
              <a:buSzPct val="50000"/>
              <a:buFont typeface="Wingdings" charset="2"/>
              <a:buChar char="v"/>
            </a:pPr>
            <a:r>
              <a:rPr lang="en-US" sz="1800" dirty="0" smtClean="0"/>
              <a:t>Sofosbuvir </a:t>
            </a:r>
            <a:r>
              <a:rPr lang="en-US" sz="1800" dirty="0"/>
              <a:t>/</a:t>
            </a:r>
            <a:r>
              <a:rPr lang="en-US" sz="1800" dirty="0" smtClean="0"/>
              <a:t>Ledipasvir + Ribavirin post LT: SVR 96% to 80% (F4 </a:t>
            </a:r>
            <a:r>
              <a:rPr lang="en-US" sz="1800" dirty="0" err="1" smtClean="0"/>
              <a:t>Decomp</a:t>
            </a:r>
            <a:r>
              <a:rPr lang="en-US" sz="1800" dirty="0" smtClean="0"/>
              <a:t>.)</a:t>
            </a:r>
          </a:p>
          <a:p>
            <a:pPr marL="182880" indent="-182880">
              <a:lnSpc>
                <a:spcPts val="1600"/>
              </a:lnSpc>
              <a:spcBef>
                <a:spcPts val="2000"/>
              </a:spcBef>
            </a:pPr>
            <a:r>
              <a:rPr lang="en-US" sz="2000" b="1" dirty="0" smtClean="0"/>
              <a:t>Pre-emptive post LT Rx (</a:t>
            </a:r>
            <a:r>
              <a:rPr lang="en-US" sz="2000" b="1" i="1" dirty="0" smtClean="0"/>
              <a:t>Barn door is still closed</a:t>
            </a:r>
            <a:r>
              <a:rPr lang="en-US" sz="2000" b="1" dirty="0" smtClean="0"/>
              <a:t>)</a:t>
            </a:r>
          </a:p>
          <a:p>
            <a:pPr marL="365760" indent="-182880">
              <a:lnSpc>
                <a:spcPts val="1600"/>
              </a:lnSpc>
              <a:spcBef>
                <a:spcPts val="1200"/>
              </a:spcBef>
              <a:buClr>
                <a:schemeClr val="accent1"/>
              </a:buClr>
              <a:buSzPct val="50000"/>
              <a:buFont typeface="Wingdings" charset="2"/>
              <a:buChar char="v"/>
            </a:pPr>
            <a:r>
              <a:rPr lang="en-US" sz="1800" dirty="0" smtClean="0"/>
              <a:t>Early (“Immediate”) post LT in setting of universal recurrence</a:t>
            </a:r>
          </a:p>
          <a:p>
            <a:pPr marL="365760" lvl="2" indent="0">
              <a:lnSpc>
                <a:spcPts val="1800"/>
              </a:lnSpc>
              <a:spcBef>
                <a:spcPts val="400"/>
              </a:spcBef>
              <a:buNone/>
            </a:pPr>
            <a:r>
              <a:rPr lang="en-US" sz="1800" dirty="0"/>
              <a:t>- HCV </a:t>
            </a:r>
            <a:r>
              <a:rPr lang="en-US" sz="1800" dirty="0" smtClean="0"/>
              <a:t>RNA titer lowest level</a:t>
            </a:r>
          </a:p>
          <a:p>
            <a:pPr marL="365760" lvl="2" indent="0">
              <a:lnSpc>
                <a:spcPts val="1800"/>
              </a:lnSpc>
              <a:spcBef>
                <a:spcPts val="400"/>
              </a:spcBef>
              <a:buNone/>
            </a:pPr>
            <a:r>
              <a:rPr lang="en-US" sz="1800" dirty="0"/>
              <a:t>- Fibrosis </a:t>
            </a:r>
            <a:r>
              <a:rPr lang="en-US" sz="1800" dirty="0" smtClean="0"/>
              <a:t>minimal</a:t>
            </a:r>
          </a:p>
          <a:p>
            <a:pPr marL="365760" lvl="2" indent="0">
              <a:lnSpc>
                <a:spcPts val="1800"/>
              </a:lnSpc>
              <a:spcBef>
                <a:spcPts val="400"/>
              </a:spcBef>
              <a:buNone/>
            </a:pPr>
            <a:r>
              <a:rPr lang="en-US" sz="1800" dirty="0"/>
              <a:t>- Avoid </a:t>
            </a:r>
            <a:r>
              <a:rPr lang="en-US" sz="1800" dirty="0" smtClean="0"/>
              <a:t>Fibrosing Cholestatic Hepatitis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5980177"/>
            <a:ext cx="7391399" cy="877823"/>
          </a:xfrm>
        </p:spPr>
        <p:txBody>
          <a:bodyPr/>
          <a:lstStyle/>
          <a:p>
            <a:r>
              <a:rPr lang="en-US" sz="1200" dirty="0"/>
              <a:t>1. Wang CS, et </a:t>
            </a:r>
            <a:r>
              <a:rPr lang="en-US" sz="1200" dirty="0" smtClean="0"/>
              <a:t>al. </a:t>
            </a:r>
            <a:r>
              <a:rPr lang="en-US" sz="1200" dirty="0"/>
              <a:t>Am J </a:t>
            </a:r>
            <a:r>
              <a:rPr lang="en-US" sz="1200" dirty="0" smtClean="0"/>
              <a:t>Transplant. </a:t>
            </a:r>
            <a:r>
              <a:rPr lang="en-US" sz="1200" dirty="0"/>
              <a:t>2006;6:1586</a:t>
            </a:r>
            <a:r>
              <a:rPr lang="en-US" sz="1200" dirty="0" smtClean="0"/>
              <a:t>-99</a:t>
            </a:r>
            <a:r>
              <a:rPr lang="en-US" sz="1200" dirty="0"/>
              <a:t>. 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2</a:t>
            </a:r>
            <a:r>
              <a:rPr lang="en-US" sz="1200" dirty="0"/>
              <a:t>. Burton JR </a:t>
            </a:r>
            <a:r>
              <a:rPr lang="en-US" sz="1200" dirty="0" err="1"/>
              <a:t>Jr</a:t>
            </a:r>
            <a:r>
              <a:rPr lang="en-US" sz="1200" dirty="0"/>
              <a:t>, et </a:t>
            </a:r>
            <a:r>
              <a:rPr lang="en-US" sz="1200" dirty="0" smtClean="0"/>
              <a:t>al. </a:t>
            </a:r>
            <a:r>
              <a:rPr lang="en-US" sz="1200" dirty="0"/>
              <a:t>J </a:t>
            </a:r>
            <a:r>
              <a:rPr lang="en-US" sz="1200" dirty="0" err="1" smtClean="0"/>
              <a:t>Hepatol</a:t>
            </a:r>
            <a:r>
              <a:rPr lang="en-US" sz="1200" dirty="0" smtClean="0"/>
              <a:t>. </a:t>
            </a:r>
            <a:r>
              <a:rPr lang="en-US" sz="1200" dirty="0"/>
              <a:t>2014;61:508</a:t>
            </a:r>
            <a:r>
              <a:rPr lang="en-US" sz="1200" dirty="0" smtClean="0"/>
              <a:t>-14</a:t>
            </a:r>
            <a:r>
              <a:rPr lang="en-US" sz="1200" dirty="0"/>
              <a:t>.  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3</a:t>
            </a:r>
            <a:r>
              <a:rPr lang="en-US" sz="1200" dirty="0"/>
              <a:t>. Gutierrez J GA, et al</a:t>
            </a:r>
            <a:r>
              <a:rPr lang="en-US" sz="1200" dirty="0" smtClean="0"/>
              <a:t>. </a:t>
            </a:r>
            <a:r>
              <a:rPr lang="en-US" sz="1200" dirty="0"/>
              <a:t>[Abstract]. </a:t>
            </a:r>
            <a:r>
              <a:rPr lang="en-US" sz="1200" dirty="0" err="1" smtClean="0"/>
              <a:t>Hepatology</a:t>
            </a:r>
            <a:r>
              <a:rPr lang="en-US" sz="1200" dirty="0" smtClean="0"/>
              <a:t>. </a:t>
            </a:r>
            <a:r>
              <a:rPr lang="en-US" sz="1200" dirty="0"/>
              <a:t>2014;60:545A.  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4</a:t>
            </a:r>
            <a:r>
              <a:rPr lang="en-US" sz="1200" dirty="0"/>
              <a:t>. </a:t>
            </a:r>
            <a:r>
              <a:rPr lang="en-US" sz="1200" dirty="0" err="1"/>
              <a:t>Pungpapong</a:t>
            </a:r>
            <a:r>
              <a:rPr lang="en-US" sz="1200" dirty="0"/>
              <a:t> S, et al. </a:t>
            </a:r>
            <a:r>
              <a:rPr lang="en-US" sz="1200" dirty="0" smtClean="0"/>
              <a:t>[</a:t>
            </a:r>
            <a:r>
              <a:rPr lang="en-US" sz="1200" dirty="0"/>
              <a:t>Abstract]. </a:t>
            </a:r>
            <a:r>
              <a:rPr lang="en-US" sz="1200" dirty="0" err="1" smtClean="0"/>
              <a:t>Hepatology</a:t>
            </a:r>
            <a:r>
              <a:rPr lang="en-US" sz="1200" dirty="0" smtClean="0"/>
              <a:t>. </a:t>
            </a:r>
            <a:r>
              <a:rPr lang="en-US" sz="1200" dirty="0"/>
              <a:t>2014;60:201A. </a:t>
            </a:r>
          </a:p>
        </p:txBody>
      </p:sp>
    </p:spTree>
    <p:extLst>
      <p:ext uri="{BB962C8B-B14F-4D97-AF65-F5344CB8AC3E}">
        <p14:creationId xmlns:p14="http://schemas.microsoft.com/office/powerpoint/2010/main" val="26872159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“Immediate” Post LT HCV Treatment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en-US" dirty="0" smtClean="0"/>
              <a:t>Soon to become the Standard of Care?</a:t>
            </a:r>
          </a:p>
          <a:p>
            <a:pPr lvl="1">
              <a:lnSpc>
                <a:spcPts val="2600"/>
              </a:lnSpc>
            </a:pPr>
            <a:r>
              <a:rPr lang="en-US" dirty="0" smtClean="0"/>
              <a:t>No interferon related risks</a:t>
            </a:r>
          </a:p>
          <a:p>
            <a:pPr lvl="1">
              <a:lnSpc>
                <a:spcPts val="2600"/>
              </a:lnSpc>
            </a:pPr>
            <a:r>
              <a:rPr lang="en-US" dirty="0" smtClean="0"/>
              <a:t>Reduced DDI’s</a:t>
            </a:r>
          </a:p>
          <a:p>
            <a:pPr lvl="1">
              <a:lnSpc>
                <a:spcPts val="2600"/>
              </a:lnSpc>
            </a:pPr>
            <a:r>
              <a:rPr lang="en-US" dirty="0" smtClean="0"/>
              <a:t>Well tolerated </a:t>
            </a:r>
          </a:p>
          <a:p>
            <a:pPr lvl="1">
              <a:lnSpc>
                <a:spcPts val="2600"/>
              </a:lnSpc>
            </a:pPr>
            <a:r>
              <a:rPr lang="en-US" dirty="0" smtClean="0"/>
              <a:t>Highly effective</a:t>
            </a:r>
          </a:p>
          <a:p>
            <a:pPr>
              <a:lnSpc>
                <a:spcPts val="2600"/>
              </a:lnSpc>
              <a:spcBef>
                <a:spcPts val="2600"/>
              </a:spcBef>
            </a:pPr>
            <a:r>
              <a:rPr lang="en-US" dirty="0" smtClean="0"/>
              <a:t>Benefits of post LT SVR</a:t>
            </a:r>
            <a:r>
              <a:rPr lang="en-US" baseline="30000" dirty="0" smtClean="0"/>
              <a:t>1,2</a:t>
            </a:r>
            <a:endParaRPr lang="en-US" dirty="0" smtClean="0"/>
          </a:p>
          <a:p>
            <a:pPr lvl="1">
              <a:lnSpc>
                <a:spcPts val="2600"/>
              </a:lnSpc>
            </a:pPr>
            <a:r>
              <a:rPr lang="en-US" dirty="0" smtClean="0"/>
              <a:t>Increased graft survival</a:t>
            </a:r>
          </a:p>
          <a:p>
            <a:pPr lvl="1">
              <a:lnSpc>
                <a:spcPts val="2600"/>
              </a:lnSpc>
            </a:pPr>
            <a:r>
              <a:rPr lang="en-US" dirty="0" smtClean="0"/>
              <a:t>Regression of fibrosis</a:t>
            </a:r>
          </a:p>
          <a:p>
            <a:pPr lvl="1">
              <a:lnSpc>
                <a:spcPts val="2600"/>
              </a:lnSpc>
            </a:pPr>
            <a:r>
              <a:rPr lang="en-US" dirty="0" smtClean="0"/>
              <a:t>Improved long-term survival</a:t>
            </a:r>
          </a:p>
          <a:p>
            <a:pPr lvl="1">
              <a:lnSpc>
                <a:spcPts val="2600"/>
              </a:lnSpc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1" y="6248400"/>
            <a:ext cx="7315199" cy="533400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Berenguer</a:t>
            </a:r>
            <a:r>
              <a:rPr lang="en-US" dirty="0"/>
              <a:t> M, et al. J </a:t>
            </a:r>
            <a:r>
              <a:rPr lang="en-US" dirty="0" err="1" smtClean="0"/>
              <a:t>Hepatol</a:t>
            </a:r>
            <a:r>
              <a:rPr lang="en-US" dirty="0" smtClean="0"/>
              <a:t>. </a:t>
            </a:r>
            <a:r>
              <a:rPr lang="en-US" dirty="0"/>
              <a:t>2012;56:1310</a:t>
            </a:r>
            <a:r>
              <a:rPr lang="en-US" dirty="0" smtClean="0"/>
              <a:t>-16</a:t>
            </a:r>
            <a:r>
              <a:rPr lang="en-US" dirty="0"/>
              <a:t>.</a:t>
            </a:r>
          </a:p>
          <a:p>
            <a:r>
              <a:rPr lang="en-US" dirty="0"/>
              <a:t>2. </a:t>
            </a:r>
            <a:r>
              <a:rPr lang="en-US" dirty="0" err="1"/>
              <a:t>Crespo</a:t>
            </a:r>
            <a:r>
              <a:rPr lang="en-US" dirty="0"/>
              <a:t> G, et al. J </a:t>
            </a:r>
            <a:r>
              <a:rPr lang="en-US" dirty="0" err="1" smtClean="0"/>
              <a:t>Gastroenterol</a:t>
            </a:r>
            <a:r>
              <a:rPr lang="en-US" dirty="0" smtClean="0"/>
              <a:t>. </a:t>
            </a:r>
            <a:r>
              <a:rPr lang="en-US" dirty="0"/>
              <a:t>2013;48:762</a:t>
            </a:r>
            <a:r>
              <a:rPr lang="en-US" dirty="0" smtClean="0"/>
              <a:t>-9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483208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Post LT Recurrence of HCV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199" y="1219200"/>
            <a:ext cx="9067801" cy="480060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Variable severity of HCV recurrence post LT</a:t>
            </a:r>
          </a:p>
          <a:p>
            <a:pPr lvl="1"/>
            <a:r>
              <a:rPr lang="en-US" sz="7200" dirty="0"/>
              <a:t>Modest increase in AST/ALT with mild fibrosis</a:t>
            </a:r>
          </a:p>
          <a:p>
            <a:pPr lvl="1"/>
            <a:r>
              <a:rPr lang="en-US" sz="7200" dirty="0"/>
              <a:t>Progressive fibrosis to cirrhosis over 3-5 years (25%)</a:t>
            </a:r>
          </a:p>
          <a:p>
            <a:pPr lvl="1"/>
            <a:r>
              <a:rPr lang="en-US" sz="7200" dirty="0"/>
              <a:t>Rapidly </a:t>
            </a:r>
            <a:r>
              <a:rPr lang="en-US" sz="7200" dirty="0" smtClean="0"/>
              <a:t>progressive, </a:t>
            </a:r>
            <a:r>
              <a:rPr lang="en-US" sz="7200" dirty="0" err="1"/>
              <a:t>cholestatic</a:t>
            </a:r>
            <a:r>
              <a:rPr lang="en-US" sz="7200" dirty="0"/>
              <a:t> hepatitis evolving to graft loss in </a:t>
            </a:r>
            <a:r>
              <a:rPr lang="en-US" sz="7200" dirty="0" smtClean="0"/>
              <a:t>&lt;1 </a:t>
            </a:r>
            <a:r>
              <a:rPr lang="en-US" sz="7200" dirty="0"/>
              <a:t>year (2%- 5%)</a:t>
            </a:r>
          </a:p>
          <a:p>
            <a:r>
              <a:rPr lang="en-US" sz="8000" dirty="0"/>
              <a:t>Predictors of more severe post LT HCV </a:t>
            </a:r>
            <a:r>
              <a:rPr lang="en-US" sz="8000" dirty="0" smtClean="0"/>
              <a:t>recurrence </a:t>
            </a:r>
            <a:r>
              <a:rPr lang="en-US" sz="8000" baseline="30000" dirty="0" smtClean="0"/>
              <a:t>1-3</a:t>
            </a:r>
            <a:endParaRPr lang="en-US" sz="8000" dirty="0"/>
          </a:p>
          <a:p>
            <a:pPr lvl="1"/>
            <a:r>
              <a:rPr lang="en-US" sz="7200" dirty="0"/>
              <a:t>Advanced donor age</a:t>
            </a:r>
          </a:p>
          <a:p>
            <a:pPr lvl="1"/>
            <a:r>
              <a:rPr lang="en-US" sz="7200" dirty="0"/>
              <a:t>High HCV RNA titer at time of LT</a:t>
            </a:r>
          </a:p>
          <a:p>
            <a:pPr lvl="1"/>
            <a:r>
              <a:rPr lang="en-US" sz="7200" dirty="0"/>
              <a:t>Multiple episodes of rejection</a:t>
            </a:r>
          </a:p>
          <a:p>
            <a:pPr lvl="2"/>
            <a:r>
              <a:rPr lang="en-US" sz="6400" dirty="0"/>
              <a:t>Use of anti-lymphocyte Rx and/or </a:t>
            </a:r>
          </a:p>
          <a:p>
            <a:pPr lvl="2"/>
            <a:r>
              <a:rPr lang="en-US" sz="6400" dirty="0"/>
              <a:t>High doses of steroid to treat rejection post LT</a:t>
            </a:r>
          </a:p>
          <a:p>
            <a:pPr lvl="1"/>
            <a:r>
              <a:rPr lang="en-US" sz="7200" dirty="0"/>
              <a:t>HIV/HCV co-infection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28600" y="6294705"/>
            <a:ext cx="7543800" cy="533400"/>
          </a:xfrm>
        </p:spPr>
        <p:txBody>
          <a:bodyPr/>
          <a:lstStyle/>
          <a:p>
            <a:r>
              <a:rPr lang="en-US" sz="800" dirty="0" smtClean="0">
                <a:solidFill>
                  <a:srgbClr val="0B4D8D"/>
                </a:solidFill>
              </a:rPr>
              <a:t>1. </a:t>
            </a:r>
            <a:r>
              <a:rPr lang="en-US" sz="800" dirty="0">
                <a:solidFill>
                  <a:srgbClr val="0B4D8D"/>
                </a:solidFill>
              </a:rPr>
              <a:t>Charlton M, </a:t>
            </a:r>
            <a:r>
              <a:rPr lang="en-US" sz="800" dirty="0" smtClean="0">
                <a:solidFill>
                  <a:srgbClr val="0B4D8D"/>
                </a:solidFill>
              </a:rPr>
              <a:t>et al. </a:t>
            </a:r>
            <a:r>
              <a:rPr lang="en-US" sz="800" dirty="0">
                <a:solidFill>
                  <a:srgbClr val="0B4D8D"/>
                </a:solidFill>
              </a:rPr>
              <a:t>Hepatology 1998;28:823-</a:t>
            </a:r>
            <a:r>
              <a:rPr lang="en-US" sz="800" dirty="0" smtClean="0">
                <a:solidFill>
                  <a:srgbClr val="0B4D8D"/>
                </a:solidFill>
              </a:rPr>
              <a:t>830.    </a:t>
            </a:r>
          </a:p>
          <a:p>
            <a:r>
              <a:rPr lang="en-US" sz="800" dirty="0" smtClean="0">
                <a:solidFill>
                  <a:srgbClr val="0B4D8D"/>
                </a:solidFill>
              </a:rPr>
              <a:t>2.</a:t>
            </a:r>
            <a:r>
              <a:rPr lang="en-US" sz="800" baseline="30000" dirty="0" smtClean="0">
                <a:solidFill>
                  <a:srgbClr val="0B4D8D"/>
                </a:solidFill>
              </a:rPr>
              <a:t> </a:t>
            </a:r>
            <a:r>
              <a:rPr lang="en-US" sz="800" dirty="0">
                <a:solidFill>
                  <a:srgbClr val="0B4D8D"/>
                </a:solidFill>
              </a:rPr>
              <a:t>Lake JR</a:t>
            </a:r>
            <a:r>
              <a:rPr lang="en-US" sz="800" dirty="0" smtClean="0">
                <a:solidFill>
                  <a:srgbClr val="0B4D8D"/>
                </a:solidFill>
              </a:rPr>
              <a:t>, et al. </a:t>
            </a:r>
            <a:r>
              <a:rPr lang="en-US" sz="800" dirty="0">
                <a:solidFill>
                  <a:srgbClr val="0B4D8D"/>
                </a:solidFill>
              </a:rPr>
              <a:t>Am J Transplant 2005;5:549-557.  </a:t>
            </a:r>
            <a:r>
              <a:rPr lang="en-US" sz="800" dirty="0" smtClean="0">
                <a:solidFill>
                  <a:srgbClr val="0B4D8D"/>
                </a:solidFill>
              </a:rPr>
              <a:t>    </a:t>
            </a:r>
            <a:br>
              <a:rPr lang="en-US" sz="800" dirty="0" smtClean="0">
                <a:solidFill>
                  <a:srgbClr val="0B4D8D"/>
                </a:solidFill>
              </a:rPr>
            </a:br>
            <a:r>
              <a:rPr lang="en-US" sz="800" dirty="0" smtClean="0">
                <a:solidFill>
                  <a:srgbClr val="0B4D8D"/>
                </a:solidFill>
              </a:rPr>
              <a:t>3. </a:t>
            </a:r>
            <a:r>
              <a:rPr lang="en-US" sz="800" dirty="0" err="1">
                <a:solidFill>
                  <a:srgbClr val="0B4D8D"/>
                </a:solidFill>
              </a:rPr>
              <a:t>Sheiner</a:t>
            </a:r>
            <a:r>
              <a:rPr lang="en-US" sz="800" dirty="0">
                <a:solidFill>
                  <a:srgbClr val="0B4D8D"/>
                </a:solidFill>
              </a:rPr>
              <a:t> PA, </a:t>
            </a:r>
            <a:r>
              <a:rPr lang="en-US" sz="800" dirty="0" smtClean="0">
                <a:solidFill>
                  <a:srgbClr val="0B4D8D"/>
                </a:solidFill>
              </a:rPr>
              <a:t>et al. </a:t>
            </a:r>
            <a:r>
              <a:rPr lang="en-US" sz="800" dirty="0">
                <a:solidFill>
                  <a:srgbClr val="0B4D8D"/>
                </a:solidFill>
              </a:rPr>
              <a:t>Hepatology 1995;21:30-34. </a:t>
            </a:r>
          </a:p>
        </p:txBody>
      </p:sp>
    </p:spTree>
    <p:extLst>
      <p:ext uri="{BB962C8B-B14F-4D97-AF65-F5344CB8AC3E}">
        <p14:creationId xmlns:p14="http://schemas.microsoft.com/office/powerpoint/2010/main" val="15789503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of Post LT HCV GT1 Therapies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SVR Related to Regimen and </a:t>
            </a:r>
            <a:r>
              <a:rPr lang="en-US" dirty="0" smtClean="0"/>
              <a:t>Fibrosis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 Peyton A, </a:t>
            </a:r>
            <a:r>
              <a:rPr lang="en-US" dirty="0" err="1"/>
              <a:t>Bhamidimarri</a:t>
            </a:r>
            <a:r>
              <a:rPr lang="en-US" dirty="0"/>
              <a:t> KR</a:t>
            </a:r>
            <a:r>
              <a:rPr lang="en-US" dirty="0" smtClean="0"/>
              <a:t>.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/>
              <a:t>Liver </a:t>
            </a:r>
            <a:r>
              <a:rPr lang="en-US" dirty="0" smtClean="0"/>
              <a:t>Dis. </a:t>
            </a:r>
            <a:r>
              <a:rPr lang="en-US" dirty="0"/>
              <a:t>2015;5:145-9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986952"/>
              </p:ext>
            </p:extLst>
          </p:nvPr>
        </p:nvGraphicFramePr>
        <p:xfrm>
          <a:off x="141920" y="1905000"/>
          <a:ext cx="886651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0022692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6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Interferon-Free Regimens to Treat Recurrent HCV Infection after Liver Transplantation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796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91600" cy="990600"/>
          </a:xfrm>
        </p:spPr>
        <p:txBody>
          <a:bodyPr/>
          <a:lstStyle/>
          <a:p>
            <a:r>
              <a:rPr lang="en-US" dirty="0" smtClean="0"/>
              <a:t>Currently Available</a:t>
            </a:r>
            <a:r>
              <a:rPr lang="en-US" baseline="30000" dirty="0"/>
              <a:t> </a:t>
            </a:r>
            <a:r>
              <a:rPr lang="en-US" dirty="0" smtClean="0"/>
              <a:t>Interferon Free HCV Treatments</a:t>
            </a:r>
            <a:r>
              <a:rPr lang="en-US" baseline="30000" dirty="0" smtClean="0"/>
              <a:t>^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Sofosbuvir</a:t>
            </a:r>
            <a:r>
              <a:rPr lang="en-US" dirty="0" smtClean="0"/>
              <a:t> </a:t>
            </a:r>
            <a:r>
              <a:rPr lang="en-US" i="1" dirty="0" smtClean="0"/>
              <a:t>with ribavirin </a:t>
            </a:r>
            <a:r>
              <a:rPr lang="en-US" dirty="0" smtClean="0"/>
              <a:t>{pan-genotypic}</a:t>
            </a:r>
          </a:p>
          <a:p>
            <a:r>
              <a:rPr lang="en-US" dirty="0" err="1" smtClean="0"/>
              <a:t>Sofosbuvir</a:t>
            </a:r>
            <a:r>
              <a:rPr lang="en-US" dirty="0" smtClean="0"/>
              <a:t> plus </a:t>
            </a:r>
            <a:r>
              <a:rPr lang="en-US" dirty="0" err="1" smtClean="0"/>
              <a:t>simeprevir</a:t>
            </a:r>
            <a:r>
              <a:rPr lang="en-US" dirty="0" smtClean="0"/>
              <a:t> (</a:t>
            </a:r>
            <a:r>
              <a:rPr lang="en-US" i="1" dirty="0" smtClean="0"/>
              <a:t>without and with ribavirin</a:t>
            </a:r>
            <a:r>
              <a:rPr lang="en-US" dirty="0" smtClean="0"/>
              <a:t>) {genotype 1}</a:t>
            </a:r>
          </a:p>
          <a:p>
            <a:r>
              <a:rPr lang="en-US" dirty="0" err="1" smtClean="0"/>
              <a:t>Sofosbuvir</a:t>
            </a:r>
            <a:r>
              <a:rPr lang="en-US" dirty="0" smtClean="0"/>
              <a:t> plus </a:t>
            </a:r>
            <a:r>
              <a:rPr lang="en-US" dirty="0" err="1" smtClean="0"/>
              <a:t>ledipasvir</a:t>
            </a:r>
            <a:r>
              <a:rPr lang="en-US" dirty="0" smtClean="0"/>
              <a:t> fixed dose combination (</a:t>
            </a:r>
            <a:r>
              <a:rPr lang="en-US" i="1" dirty="0" smtClean="0"/>
              <a:t>without and with ribavirin</a:t>
            </a:r>
            <a:r>
              <a:rPr lang="en-US" dirty="0" smtClean="0"/>
              <a:t>): </a:t>
            </a:r>
            <a:r>
              <a:rPr lang="en-US" dirty="0" err="1" smtClean="0"/>
              <a:t>Harvoni</a:t>
            </a:r>
            <a:r>
              <a:rPr lang="en-US" baseline="30000" dirty="0" err="1" smtClean="0"/>
              <a:t>R</a:t>
            </a:r>
            <a:r>
              <a:rPr lang="en-US" baseline="30000" dirty="0"/>
              <a:t> </a:t>
            </a:r>
            <a:r>
              <a:rPr lang="en-US" dirty="0" smtClean="0"/>
              <a:t>{genotypes 1,4,6}</a:t>
            </a:r>
            <a:endParaRPr lang="en-US" baseline="30000" dirty="0" smtClean="0"/>
          </a:p>
          <a:p>
            <a:r>
              <a:rPr lang="en-US" dirty="0" err="1" smtClean="0"/>
              <a:t>Paritaprevir</a:t>
            </a:r>
            <a:r>
              <a:rPr lang="en-US" dirty="0" smtClean="0"/>
              <a:t>/ritonavir, </a:t>
            </a:r>
            <a:r>
              <a:rPr lang="en-US" dirty="0" err="1" smtClean="0"/>
              <a:t>ombitasvir</a:t>
            </a:r>
            <a:r>
              <a:rPr lang="en-US" dirty="0" smtClean="0"/>
              <a:t> and </a:t>
            </a:r>
            <a:r>
              <a:rPr lang="en-US" dirty="0" err="1" smtClean="0"/>
              <a:t>dasabuvir</a:t>
            </a:r>
            <a:r>
              <a:rPr lang="en-US" dirty="0" smtClean="0"/>
              <a:t> (</a:t>
            </a:r>
            <a:r>
              <a:rPr lang="en-US" i="1" dirty="0" smtClean="0"/>
              <a:t>without and with ribavirin</a:t>
            </a:r>
            <a:r>
              <a:rPr lang="en-US" dirty="0" smtClean="0"/>
              <a:t>) </a:t>
            </a:r>
            <a:r>
              <a:rPr lang="en-US" dirty="0" err="1" smtClean="0"/>
              <a:t>VieKira</a:t>
            </a:r>
            <a:r>
              <a:rPr lang="en-US" dirty="0" smtClean="0"/>
              <a:t> </a:t>
            </a:r>
            <a:r>
              <a:rPr lang="en-US" dirty="0" err="1" smtClean="0"/>
              <a:t>Pak</a:t>
            </a:r>
            <a:r>
              <a:rPr lang="en-US" baseline="30000" dirty="0" err="1" smtClean="0"/>
              <a:t>R</a:t>
            </a:r>
            <a:r>
              <a:rPr lang="en-US" baseline="30000" dirty="0" smtClean="0"/>
              <a:t> </a:t>
            </a:r>
            <a:r>
              <a:rPr lang="en-US" dirty="0" smtClean="0"/>
              <a:t>{genotypes 1,4}</a:t>
            </a:r>
            <a:endParaRPr lang="en-US" baseline="30000" dirty="0" smtClean="0"/>
          </a:p>
          <a:p>
            <a:r>
              <a:rPr lang="en-US" dirty="0" err="1" smtClean="0"/>
              <a:t>Sofosbuvir</a:t>
            </a:r>
            <a:r>
              <a:rPr lang="en-US" dirty="0" smtClean="0"/>
              <a:t> plus </a:t>
            </a:r>
            <a:r>
              <a:rPr lang="en-US" dirty="0" err="1" smtClean="0"/>
              <a:t>daclatasvir</a:t>
            </a:r>
            <a:r>
              <a:rPr lang="en-US" baseline="30000" dirty="0" smtClean="0"/>
              <a:t>*</a:t>
            </a:r>
            <a:r>
              <a:rPr lang="en-US" dirty="0" smtClean="0"/>
              <a:t> {pan-genotypic}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100" dirty="0" smtClean="0"/>
              <a:t>^Per AASLD/IDSA Guidance document (</a:t>
            </a:r>
            <a:r>
              <a:rPr lang="en-US" sz="1100" dirty="0" err="1" smtClean="0"/>
              <a:t>www.hcvguidelines.org</a:t>
            </a:r>
            <a:r>
              <a:rPr lang="en-US" sz="1100" dirty="0" smtClean="0"/>
              <a:t>)</a:t>
            </a:r>
          </a:p>
          <a:p>
            <a:r>
              <a:rPr lang="en-US" sz="1000" dirty="0"/>
              <a:t>* Anticipate 08/2015 FDA approval of </a:t>
            </a:r>
            <a:r>
              <a:rPr lang="en-US" sz="1000" dirty="0" err="1"/>
              <a:t>daclatasvir</a:t>
            </a:r>
            <a:endParaRPr lang="en-US" sz="1000" dirty="0"/>
          </a:p>
          <a:p>
            <a:pPr marL="171450" indent="-171450">
              <a:buFontTx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426586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Sofosbuvir + Ribavirin </a:t>
            </a:r>
          </a:p>
        </p:txBody>
      </p:sp>
    </p:spTree>
    <p:extLst>
      <p:ext uri="{BB962C8B-B14F-4D97-AF65-F5344CB8AC3E}">
        <p14:creationId xmlns:p14="http://schemas.microsoft.com/office/powerpoint/2010/main" val="31259313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2015;148:108-17.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Recurrent HCV Post Liver Transplant</a:t>
            </a:r>
            <a:endParaRPr lang="en-US" sz="2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765797"/>
              </p:ext>
            </p:extLst>
          </p:nvPr>
        </p:nvGraphicFramePr>
        <p:xfrm>
          <a:off x="344488" y="1447800"/>
          <a:ext cx="8458200" cy="48768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4582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Sofosbuvir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 + Ribavirin Post Liver Transplant: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5100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prospective, single-arm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2 trial of 24-week course of sofosbuvir + ribavirin in patients with HCV recurrence post-liver transplantation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Multicenter, International Study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 = 40 patients with chronic hepatitis C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Recurrent HCV infection post liver transplantation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Any genotype included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CTP score ≤ 7 and MELD score ≤ 17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Excluded if decompensated liver disease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Regimen (24 weeks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Sofosbuvir: 400 mg once daily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Ribavirin: started at 400 mg/day and increased up to 1200 mg/day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2854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2015;148:108-17.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in Recurrent HCV Post Liver Transplant</a:t>
            </a:r>
            <a:endParaRPr lang="en-US" sz="22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56616"/>
              </p:ext>
            </p:extLst>
          </p:nvPr>
        </p:nvGraphicFramePr>
        <p:xfrm>
          <a:off x="268288" y="1447800"/>
          <a:ext cx="8610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199"/>
                <a:gridCol w="3581401"/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 (n = 40)</a:t>
                      </a:r>
                      <a:endParaRPr lang="en-US" sz="1600" dirty="0"/>
                    </a:p>
                  </a:txBody>
                  <a:tcPr marT="91440" marB="91440">
                    <a:solidFill>
                      <a:srgbClr val="0B3F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Sofosbuvir</a:t>
                      </a:r>
                      <a:r>
                        <a:rPr lang="en-US" sz="1600" baseline="0" dirty="0" smtClean="0"/>
                        <a:t> + Ribavirin x 12 weeks</a:t>
                      </a:r>
                      <a:endParaRPr lang="en-US" sz="1600" dirty="0"/>
                    </a:p>
                  </a:txBody>
                  <a:tcPr marT="91440" marB="91440" anchor="ctr">
                    <a:solidFill>
                      <a:srgbClr val="0B3F5A"/>
                    </a:solidFill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 Age</a:t>
                      </a:r>
                      <a:r>
                        <a:rPr lang="en-US" sz="1600" baseline="0" dirty="0" smtClean="0"/>
                        <a:t>, years (range)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59 (49</a:t>
                      </a:r>
                      <a:r>
                        <a:rPr lang="en-US" sz="1600" baseline="0" dirty="0" smtClean="0"/>
                        <a:t> to </a:t>
                      </a:r>
                      <a:r>
                        <a:rPr lang="en-US" sz="1600" dirty="0" smtClean="0"/>
                        <a:t>75)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 sex,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78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85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 Body</a:t>
                      </a:r>
                      <a:r>
                        <a:rPr lang="en-US" sz="1600" baseline="0" dirty="0" smtClean="0"/>
                        <a:t> Mass Index (BMI) &lt;30 kg/m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baseline="0" dirty="0" smtClean="0"/>
                        <a:t> (%)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HCV genotype 1 (%)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83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IL28B genotype CC, (%)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 baseline 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(range)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6.74 (4.49-7.59)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METAVIR-equivalent</a:t>
                      </a:r>
                      <a:r>
                        <a:rPr lang="en-US" sz="1600" baseline="0" dirty="0" smtClean="0"/>
                        <a:t> fibrosis (F3 or F4), 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F1-F2= 35%;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F3=23%; F4=40%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Previous</a:t>
                      </a:r>
                      <a:r>
                        <a:rPr lang="en-US" sz="1600" baseline="0" dirty="0" smtClean="0"/>
                        <a:t> HCV treatment, 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88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 time since liver transplantation, years (range)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 (1.0-10.6)</a:t>
                      </a:r>
                      <a:endParaRPr lang="en-US" sz="1600" dirty="0"/>
                    </a:p>
                  </a:txBody>
                  <a:tcPr marT="91440" marB="9144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1478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51035</TotalTime>
  <Words>3144</Words>
  <Application>Microsoft Office PowerPoint</Application>
  <PresentationFormat>On-screen Show (4:3)</PresentationFormat>
  <Paragraphs>774</Paragraphs>
  <Slides>41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ＭＳ Ｐゴシック</vt:lpstr>
      <vt:lpstr>Arial</vt:lpstr>
      <vt:lpstr>Calibri</vt:lpstr>
      <vt:lpstr>Geneva</vt:lpstr>
      <vt:lpstr>Myriad Pro</vt:lpstr>
      <vt:lpstr>Symbol</vt:lpstr>
      <vt:lpstr>Times New Roman</vt:lpstr>
      <vt:lpstr>Wingdings</vt:lpstr>
      <vt:lpstr>AETC_Master_Template_061510</vt:lpstr>
      <vt:lpstr>Treatment of Hepatitis C following Liver Transplantation</vt:lpstr>
      <vt:lpstr>Disclosures</vt:lpstr>
      <vt:lpstr>Post Transplant Hepatitis C Recurrence</vt:lpstr>
      <vt:lpstr>Post LT Recurrence of HCV</vt:lpstr>
      <vt:lpstr>Interferon-Free Regimens to Treat Recurrent HCV Infection after Liver Transplantation </vt:lpstr>
      <vt:lpstr>Currently Available Interferon Free HCV Treatments^</vt:lpstr>
      <vt:lpstr>Sofosbuvir + Ribavirin </vt:lpstr>
      <vt:lpstr>Sofosbuvir + Ribavirin in Recurrent HCV Post Liver Transplant</vt:lpstr>
      <vt:lpstr>Sofosbuvir + Ribavirin in Recurrent HCV Post Liver Transplant</vt:lpstr>
      <vt:lpstr>Sofosbuvir + Ribavirin in Recurrent HCV Post Liver Transplant Design</vt:lpstr>
      <vt:lpstr>Sofosbuvir + Ribavirin in Recurrent HCV Post Liver Transplant Results</vt:lpstr>
      <vt:lpstr>Sofosbuvir + Ribavirin in Recurrent HCV Post Liver Transplant Adverse Effects</vt:lpstr>
      <vt:lpstr>Ledipasvir + Sofosbuvir + Ribavirin SOLAR-I</vt:lpstr>
      <vt:lpstr>Ledipasvir-Sofosbuvir + Ribavirin in Advanced Liver Disease SOLAR-1 (Cohorts A and B): Features</vt:lpstr>
      <vt:lpstr>Ledipasvir-Sofosbuvir + Ribavirin in HCV GT 1,4 SOLAR-1 (Cohort A = Pre-transplantation): Study Design</vt:lpstr>
      <vt:lpstr>Ledipasvir-Sofosbuvir + Ribavirin in HCV GT 1,4 SOLAR-1 (Cohort A = Pre-transplantation): Baseline Characteristics</vt:lpstr>
      <vt:lpstr>Ledipasvir-Sofosbuvir + Ribavirin in HCV GT 1,4 SOLAR-1 (Cohort A = Pre-transplantation): Baseline Liver Status</vt:lpstr>
      <vt:lpstr>Ledipasvir-Sofosbuvir + Ribavirin in HCV GT 1,4 SOLAR-1 (Cohort A= Pre-transplantation): Results</vt:lpstr>
      <vt:lpstr>Ledipasvir-Sofosbuvir + Ribavirin in HCV GT 1,4 SOLAR-1 (Cohort B = Post Transplant): Study Design</vt:lpstr>
      <vt:lpstr>Ledipasvir-Sofosbuvir + Ribavirin in HCV GT 1,4 SOLAR-1 (Cohort B = Post-transplantation): Baseline Characteristics</vt:lpstr>
      <vt:lpstr>Ledipasvir-Sofosbuvir + Ribavirin in HCV GT 1,4 SOLAR-1 (Cohort B = Post-transplantation): Baseline Characteristics</vt:lpstr>
      <vt:lpstr>Ledipasvir-Sofosbuvir + Ribavirin in HCV GT 1,4 SOLAR-1 (Cohort B = Post-transplantation): Results</vt:lpstr>
      <vt:lpstr>Sofsobuvir + Simeprevir UCLA Study</vt:lpstr>
      <vt:lpstr>Sofosbuvir + Simeprevir in Recurrent HCV Post Liver Transplant UCLA Liver Transplant Study: Design</vt:lpstr>
      <vt:lpstr>Sofosbuvir + Simeprevir in Recurrent HCV Post Liver Transplant UCLA Liver Transplant Study: Results</vt:lpstr>
      <vt:lpstr>Daclatasvir + Sofosbuvir + Ribavirin ALLY-1</vt:lpstr>
      <vt:lpstr>Daclatasvir + Sofosbuvir + RBV in Recurrent HCV Post Liver Transplant ALLY-1:Results</vt:lpstr>
      <vt:lpstr>Daclatasvir + Sofosbuvir + RBV in Recurrent HCV Post Liver Transplant ALLY-1:Results</vt:lpstr>
      <vt:lpstr>Ombitasvir-Paritaprevir-Ritonavir + Dasabuvir + R CORAL-I</vt:lpstr>
      <vt:lpstr>3D + RBV in Liver Transplant Recipients with Recurrent HCV GT1 CORAL-I Trial: Study Design</vt:lpstr>
      <vt:lpstr>3D + RBV in Liver Transplant Recipients with Recurrent HCV GT1 CORAL-I Trial: Regimen</vt:lpstr>
      <vt:lpstr>3D + RBV in Liver Transplant Recipients with Recurrent HCV GT1 CORAL-I Trial: Baseline Characteristics</vt:lpstr>
      <vt:lpstr>3D + RBV in Liver Transplant Recipients with Recurrent HCV GT1 CORAL-I Trial: Results</vt:lpstr>
      <vt:lpstr>3D + RBV in Liver Transplant Recipients with Recurrent HCV GT1 CORAL-I Trial: Adverse Events</vt:lpstr>
      <vt:lpstr>Treatment Strategies</vt:lpstr>
      <vt:lpstr>Timing of Treatment: Pre-Transplant</vt:lpstr>
      <vt:lpstr>AASLD/IDSA/IAS-USA 2015 HCV Treatment Recommendations Decompensated Cirrhosis: Genotypes 1-4 HCV Infection</vt:lpstr>
      <vt:lpstr>Post LT HCV Treatment Strategies</vt:lpstr>
      <vt:lpstr>“Immediate” Post LT HCV Treatment</vt:lpstr>
      <vt:lpstr>Outcomes of Post LT HCV GT1 Therapies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2185</cp:revision>
  <cp:lastPrinted>2011-04-18T21:48:04Z</cp:lastPrinted>
  <dcterms:created xsi:type="dcterms:W3CDTF">2010-11-28T05:36:22Z</dcterms:created>
  <dcterms:modified xsi:type="dcterms:W3CDTF">2015-10-07T18:46:05Z</dcterms:modified>
</cp:coreProperties>
</file>