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57" r:id="rId2"/>
    <p:sldId id="774" r:id="rId3"/>
    <p:sldId id="775" r:id="rId4"/>
    <p:sldId id="776" r:id="rId5"/>
    <p:sldId id="778" r:id="rId6"/>
    <p:sldId id="779" r:id="rId7"/>
    <p:sldId id="781" r:id="rId8"/>
    <p:sldId id="780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D"/>
    <a:srgbClr val="564E3D"/>
    <a:srgbClr val="464032"/>
    <a:srgbClr val="625946"/>
    <a:srgbClr val="66532C"/>
    <a:srgbClr val="232323"/>
    <a:srgbClr val="484740"/>
    <a:srgbClr val="2A5480"/>
    <a:srgbClr val="555D19"/>
    <a:srgbClr val="919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2" autoAdjust="0"/>
    <p:restoredTop sz="98427" autoAdjust="0"/>
  </p:normalViewPr>
  <p:slideViewPr>
    <p:cSldViewPr showGuides="1">
      <p:cViewPr varScale="1">
        <p:scale>
          <a:sx n="145" d="100"/>
          <a:sy n="145" d="100"/>
        </p:scale>
        <p:origin x="672" y="120"/>
      </p:cViewPr>
      <p:guideLst>
        <p:guide orient="horz" pos="427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2.77778663809897E-2"/>
          <c:w val="0.85515270818420397"/>
          <c:h val="0.76590709566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</c:v>
                </c:pt>
                <c:pt idx="1">
                  <c:v>GT1a</c:v>
                </c:pt>
                <c:pt idx="2">
                  <c:v>GT1b</c:v>
                </c:pt>
                <c:pt idx="3">
                  <c:v>GT4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96.3</c:v>
                </c:pt>
                <c:pt idx="1">
                  <c:v>96.5</c:v>
                </c:pt>
                <c:pt idx="2">
                  <c:v>95.5</c:v>
                </c:pt>
                <c:pt idx="3">
                  <c:v>96.4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050960"/>
        <c:axId val="272051520"/>
      </c:barChart>
      <c:catAx>
        <c:axId val="27205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Genotype</a:t>
                </a:r>
                <a:endParaRPr lang="en-US" sz="16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720515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720515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dirty="0">
                    <a:latin typeface="Arial"/>
                    <a:cs typeface="Arial"/>
                  </a:rPr>
                  <a:t>Patients with </a:t>
                </a:r>
                <a:r>
                  <a:rPr lang="en-US" sz="1600" dirty="0" smtClean="0">
                    <a:latin typeface="Arial"/>
                    <a:cs typeface="Arial"/>
                  </a:rPr>
                  <a:t>SVR12 </a:t>
                </a:r>
                <a:r>
                  <a:rPr lang="en-US" sz="16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7205096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err="1" smtClean="0">
                <a:solidFill>
                  <a:srgbClr val="001D48"/>
                </a:solidFill>
              </a:rPr>
              <a:t>Elbasvir-Grazoprevir</a:t>
            </a:r>
            <a:r>
              <a:rPr lang="en-US" sz="2700" dirty="0" smtClean="0">
                <a:solidFill>
                  <a:srgbClr val="001D48"/>
                </a:solidFill>
              </a:rPr>
              <a:t> in HCV and HIV </a:t>
            </a:r>
            <a:r>
              <a:rPr lang="en-US" sz="2700" dirty="0" err="1" smtClean="0">
                <a:solidFill>
                  <a:srgbClr val="001D48"/>
                </a:solidFill>
              </a:rPr>
              <a:t>Coinfection</a:t>
            </a:r>
            <a:r>
              <a:rPr lang="en-US" sz="2700" dirty="0" smtClean="0">
                <a:solidFill>
                  <a:srgbClr val="001D48"/>
                </a:solidFill>
              </a:rPr>
              <a:t>, GT 1, 4 or 6</a:t>
            </a:r>
            <a:r>
              <a:rPr lang="en-US" sz="2800" dirty="0" smtClean="0">
                <a:solidFill>
                  <a:srgbClr val="001D48"/>
                </a:solidFill>
              </a:rPr>
              <a:t/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C-EDGE CO-INFECTION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Rockstroh</a:t>
            </a:r>
            <a:r>
              <a:rPr lang="en-US" sz="1400" dirty="0" smtClean="0"/>
              <a:t> JK, </a:t>
            </a:r>
            <a:r>
              <a:rPr lang="en-US" sz="1400" dirty="0"/>
              <a:t>et al. </a:t>
            </a:r>
            <a:r>
              <a:rPr lang="en-US" sz="1400" dirty="0" smtClean="0"/>
              <a:t>Lancet HIV. 2015;2:e319-27.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2179152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GT 1, 4 or 6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</a:t>
            </a:r>
            <a:r>
              <a:rPr lang="en-US" sz="2400" dirty="0"/>
              <a:t>CO-INFECTION</a:t>
            </a:r>
            <a:r>
              <a:rPr lang="en-US" sz="2400" dirty="0" smtClean="0"/>
              <a:t>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44561"/>
              </p:ext>
            </p:extLst>
          </p:nvPr>
        </p:nvGraphicFramePr>
        <p:xfrm>
          <a:off x="514350" y="1524000"/>
          <a:ext cx="8115300" cy="4495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C-EDGE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0909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 Prospective,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open-label, single-arm study examining the safety and efficacy of a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elbasvir-grazoprevir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patients with chronic HCV genotype 1, 4, or 6 and HIV coinfection.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1, 4,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Compensated cirrhosis permitted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862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GT 1, 4 or 6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</a:t>
            </a:r>
            <a:r>
              <a:rPr lang="en-US" sz="2400" dirty="0"/>
              <a:t>CO-INFECTION</a:t>
            </a:r>
            <a:r>
              <a:rPr lang="en-US" sz="2400" dirty="0" smtClean="0"/>
              <a:t>: Study Design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5824" y="2743200"/>
            <a:ext cx="2627376" cy="112681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HIV-HCV </a:t>
            </a:r>
            <a:r>
              <a:rPr lang="en-US" sz="1600" dirty="0" err="1" smtClean="0">
                <a:solidFill>
                  <a:srgbClr val="FFFFFF"/>
                </a:solidFill>
                <a:latin typeface="Arial"/>
                <a:cs typeface="Arial"/>
              </a:rPr>
              <a:t>Coinfected</a:t>
            </a:r>
            <a:endParaRPr lang="en-US" sz="16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Treatment-naïve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GT 1, 4 or 6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3104836"/>
            <a:ext cx="88061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N=218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08060" y="2934282"/>
            <a:ext cx="2279906" cy="723318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latin typeface="Arial"/>
                <a:cs typeface="Arial"/>
              </a:rPr>
              <a:t>Elbasvir-Grazoprevir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137024" y="3313903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5492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63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26753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33628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77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05950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063484" y="31112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-6949" y="4876800"/>
            <a:ext cx="9162288" cy="1066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Elbasvir-grazoprevir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(50/100 mg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): fixed dose combination; one 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68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Coinfection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GT 1, 4 or 6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</a:t>
            </a:r>
            <a:r>
              <a:rPr lang="en-US" sz="2400" dirty="0"/>
              <a:t>CO-INFECTION: </a:t>
            </a:r>
            <a:r>
              <a:rPr lang="en-US" sz="2400" dirty="0" smtClean="0"/>
              <a:t>Participants</a:t>
            </a:r>
            <a:endParaRPr lang="en-US" sz="2400" dirty="0"/>
          </a:p>
        </p:txBody>
      </p:sp>
      <p:graphicFrame>
        <p:nvGraphicFramePr>
          <p:cNvPr id="2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960293"/>
              </p:ext>
            </p:extLst>
          </p:nvPr>
        </p:nvGraphicFramePr>
        <p:xfrm>
          <a:off x="914400" y="1371600"/>
          <a:ext cx="7315200" cy="4979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574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Elbasvir-Grazoprevir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(N=218)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49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183 (84%)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3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Black or African-American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Other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167 (77%)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38 (17%)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13</a:t>
                      </a:r>
                      <a:r>
                        <a:rPr lang="en-US" sz="1600" baseline="0" dirty="0" smtClean="0"/>
                        <a:t> (6%)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70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HCV</a:t>
                      </a:r>
                      <a:r>
                        <a:rPr lang="en-US" sz="1600" baseline="0" dirty="0" smtClean="0"/>
                        <a:t> genotype</a:t>
                      </a:r>
                      <a:r>
                        <a:rPr lang="en-US" sz="1600" dirty="0" smtClean="0"/>
                        <a:t>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1a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4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6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144 (66%)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44 (20%)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28 (13%)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2 (1%)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34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Fibrosis stage,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F0-2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F3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  F4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160 (73%)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23 (11%)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35 (16%)</a:t>
                      </a:r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9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Mean baseline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 smtClean="0"/>
                        <a:t>6.03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6414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 GT 1, 4 or 6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C-EDGE CO-INFECTION: Participants</a:t>
            </a:r>
            <a:endParaRPr lang="en-US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207515"/>
              </p:ext>
            </p:extLst>
          </p:nvPr>
        </p:nvGraphicFramePr>
        <p:xfrm>
          <a:off x="914400" y="1377736"/>
          <a:ext cx="7315200" cy="491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4807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HIV Characteristics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Elbasvir-Grazoprevir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(N=218)</a:t>
                      </a:r>
                      <a:endParaRPr lang="en-US" sz="1600" b="0" dirty="0"/>
                    </a:p>
                  </a:txBody>
                  <a:tcPr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Median CD4 cell count, (IQR)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568 (424-766)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ART Status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  On ART with undetectable HIV RNA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  ART naïve 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211 (97%)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7 (3%)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ART </a:t>
                      </a:r>
                      <a:r>
                        <a:rPr lang="en-US" sz="1600" dirty="0" err="1" smtClean="0"/>
                        <a:t>nucleos</a:t>
                      </a:r>
                      <a:r>
                        <a:rPr lang="en-US" sz="1600" dirty="0" smtClean="0"/>
                        <a:t>(t)ide</a:t>
                      </a:r>
                      <a:r>
                        <a:rPr lang="en-US" sz="1600" baseline="0" dirty="0" smtClean="0"/>
                        <a:t> pair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Abacavir</a:t>
                      </a:r>
                      <a:r>
                        <a:rPr lang="en-US" sz="1600" baseline="0" dirty="0" smtClean="0"/>
                        <a:t>-containing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Tenofovir</a:t>
                      </a:r>
                      <a:r>
                        <a:rPr lang="en-US" sz="1600" baseline="0" dirty="0" smtClean="0"/>
                        <a:t>-containing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None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47 (22%)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164 (75%)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7 (3%)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54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ART Third</a:t>
                      </a:r>
                      <a:r>
                        <a:rPr lang="en-US" sz="1600" baseline="0" dirty="0" smtClean="0"/>
                        <a:t> Agent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Raltegravir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Dolutegravir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Rilpivirine</a:t>
                      </a:r>
                      <a:endParaRPr lang="en-US" sz="1600" baseline="0" dirty="0" smtClean="0"/>
                    </a:p>
                    <a:p>
                      <a:pPr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baseline="0" dirty="0" smtClean="0"/>
                        <a:t>  None</a:t>
                      </a:r>
                      <a:endParaRPr lang="en-US" sz="1600" dirty="0"/>
                    </a:p>
                  </a:txBody>
                  <a:tcPr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113 (52%)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59 (27%)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38 (17%)</a:t>
                      </a: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00"/>
                        </a:spcBef>
                      </a:pPr>
                      <a:r>
                        <a:rPr lang="en-US" sz="1600" dirty="0" smtClean="0"/>
                        <a:t>8 (4%)</a:t>
                      </a:r>
                      <a:endParaRPr lang="en-US" sz="16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 smtClean="0">
                          <a:latin typeface="+mn-lt"/>
                          <a:cs typeface="Arial"/>
                        </a:rPr>
                        <a:t>IQR =</a:t>
                      </a:r>
                      <a:r>
                        <a:rPr lang="en-US" sz="1400" i="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interquartile range;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ART = antiretroviral therapy</a:t>
                      </a:r>
                    </a:p>
                  </a:txBody>
                  <a:tcPr marT="91440" marB="9144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A70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dirty="0"/>
                    </a:p>
                  </a:txBody>
                  <a:tcPr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6286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HCV-HIV Coinfection GT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CO-INFECTION</a:t>
            </a:r>
            <a:r>
              <a:rPr lang="en-US" sz="2400" dirty="0" smtClean="0"/>
              <a:t>: </a:t>
            </a:r>
            <a:r>
              <a:rPr lang="en-US" sz="2400" dirty="0"/>
              <a:t>Results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C-EDGE CO-INFECTION: SVR12 Results by Genotype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993517"/>
              </p:ext>
            </p:extLst>
          </p:nvPr>
        </p:nvGraphicFramePr>
        <p:xfrm>
          <a:off x="533400" y="1828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199165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210/218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787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139/144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4946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42/44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400" y="4876800"/>
            <a:ext cx="9144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27/28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-6950" y="5965699"/>
            <a:ext cx="9157047" cy="3589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Overall SVR12 results includes the 2 patients with GT 6, who both achieved SVR12.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419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Rockstroh</a:t>
            </a:r>
            <a:r>
              <a:rPr lang="en-US" dirty="0"/>
              <a:t> </a:t>
            </a:r>
            <a:r>
              <a:rPr lang="en-US" dirty="0" smtClean="0"/>
              <a:t>JK, </a:t>
            </a:r>
            <a:r>
              <a:rPr lang="en-US" dirty="0"/>
              <a:t>et al. Lancet HIV. 2015;2:e319-27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HCV-HIV Coinfection GT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CO-INFECTION: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935973"/>
              </p:ext>
            </p:extLst>
          </p:nvPr>
        </p:nvGraphicFramePr>
        <p:xfrm>
          <a:off x="670560" y="1480128"/>
          <a:ext cx="794004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020"/>
                <a:gridCol w="1985010"/>
                <a:gridCol w="1985010"/>
              </a:tblGrid>
              <a:tr h="3962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Elbasvir-Grazoprevir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600" b="0" dirty="0" smtClean="0"/>
                        <a:t>(N=218)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 (1%)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2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&gt;5%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Nausea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Upper respiratory tract infection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Diarrhea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Insomnia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29 (13%)</a:t>
                      </a:r>
                    </a:p>
                    <a:p>
                      <a:pPr algn="ctr"/>
                      <a:r>
                        <a:rPr lang="en-US" sz="1600" dirty="0" smtClean="0"/>
                        <a:t>27</a:t>
                      </a:r>
                      <a:r>
                        <a:rPr lang="en-US" sz="1600" baseline="0" dirty="0" smtClean="0"/>
                        <a:t> (12%)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20 (9%)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18 (8%)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16 (7%)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15 (7%)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63092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Grade 3 or 4 laboratory</a:t>
                      </a:r>
                      <a:r>
                        <a:rPr lang="en-US" sz="1600" baseline="0" dirty="0" smtClean="0"/>
                        <a:t> abnormality</a:t>
                      </a:r>
                      <a:endParaRPr lang="en-US" sz="1600" dirty="0" smtClean="0"/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Total bilirubin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ALT</a:t>
                      </a:r>
                      <a:r>
                        <a:rPr lang="en-US" sz="1600" baseline="0" dirty="0" smtClean="0"/>
                        <a:t> elevation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baseline="0" dirty="0" smtClean="0"/>
                        <a:t>AST elevation</a:t>
                      </a:r>
                      <a:endParaRPr lang="en-US" sz="1600" dirty="0" smtClean="0"/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Hemoglobin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Grade 3</a:t>
                      </a:r>
                      <a:endParaRPr lang="en-US" sz="1600" u="none" dirty="0" smtClean="0"/>
                    </a:p>
                    <a:p>
                      <a:pPr algn="ctr"/>
                      <a:r>
                        <a:rPr lang="en-US" sz="1600" u="none" dirty="0" smtClean="0"/>
                        <a:t>1 (&lt;1%)</a:t>
                      </a:r>
                    </a:p>
                    <a:p>
                      <a:pPr algn="ctr"/>
                      <a:r>
                        <a:rPr lang="en-US" sz="1600" u="none" dirty="0" smtClean="0"/>
                        <a:t>3 (1%)</a:t>
                      </a:r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  <a:endParaRPr lang="en-US" sz="1600" u="sng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 smtClean="0"/>
                        <a:t>Grade 4</a:t>
                      </a:r>
                      <a:endParaRPr lang="en-US" sz="1600" u="none" dirty="0" smtClean="0"/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</a:p>
                    <a:p>
                      <a:pPr algn="ctr"/>
                      <a:r>
                        <a:rPr lang="en-US" sz="1600" u="none" dirty="0" smtClean="0"/>
                        <a:t>2 (1%)</a:t>
                      </a:r>
                    </a:p>
                    <a:p>
                      <a:pPr algn="ctr"/>
                      <a:r>
                        <a:rPr lang="en-US" sz="1600" u="none" dirty="0" smtClean="0"/>
                        <a:t>1 (&lt;1%)</a:t>
                      </a:r>
                    </a:p>
                    <a:p>
                      <a:pPr algn="ctr"/>
                      <a:r>
                        <a:rPr lang="en-US" sz="1600" u="none" dirty="0" smtClean="0"/>
                        <a:t>0</a:t>
                      </a:r>
                      <a:endParaRPr lang="en-US" sz="1600" u="none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3271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Rockstroh</a:t>
            </a:r>
            <a:r>
              <a:rPr lang="en-US" dirty="0" smtClean="0"/>
              <a:t> JK, </a:t>
            </a:r>
            <a:r>
              <a:rPr lang="en-US" dirty="0"/>
              <a:t>et al. Lancet HIV. 2015;2:e319-27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Elbasvir-Grazoprevir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HCV-HIV Coinfection GT 1, 4 or 6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C-EDGE </a:t>
            </a:r>
            <a:r>
              <a:rPr lang="en-US" sz="2400" dirty="0" smtClean="0"/>
              <a:t>CO-INFECTION: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22964"/>
              </p:ext>
            </p:extLst>
          </p:nvPr>
        </p:nvGraphicFramePr>
        <p:xfrm>
          <a:off x="0" y="2148840"/>
          <a:ext cx="9144000" cy="2575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This HCV treatment regimen seems to be effective and well tolerated for patients co-infected with HIV with or without cirrhosis. These data are consistent with previous trials of this regimen in the monoinfected population. This regimen continues to be studied in phase 3 trials</a:t>
                      </a:r>
                      <a:r>
                        <a:rPr lang="en-US" sz="2000" b="0" i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5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72031</TotalTime>
  <Words>633</Words>
  <Application>Microsoft Office PowerPoint</Application>
  <PresentationFormat>On-screen Show (4:3)</PresentationFormat>
  <Paragraphs>143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Elbasvir-Grazoprevir in HCV and HIV Coinfection, GT 1, 4 or 6 C-EDGE CO-INFECTION</vt:lpstr>
      <vt:lpstr>Elbasvir-Grazoprevir in HCV-HIV Coinfection GT 1, 4 or 6 C-EDGE CO-INFECTION: Study Features</vt:lpstr>
      <vt:lpstr>Elbasvir-Grazoprevir in HCV-HIV Coinfection GT 1, 4 or 6 C-EDGE CO-INFECTION: Study Design</vt:lpstr>
      <vt:lpstr>Elbasvir-Grazoprevir in HCV-HIV Coinfection GT 1, 4 or 6 C-EDGE CO-INFECTION: Participants</vt:lpstr>
      <vt:lpstr>Elbasvir-Grazoprevir in HCV-HIV Coinfection GT 1, 4 or 6 C-EDGE CO-INFECTION: Participants</vt:lpstr>
      <vt:lpstr>Elbasvir-Grazoprevir in HCV-HIV Coinfection GT 1, 4 or 6 C-EDGE CO-INFECTION: Results</vt:lpstr>
      <vt:lpstr>Elbasvir-Grazoprevir in HCV-HIV Coinfection GT 1, 4 or 6 C-EDGE CO-INFECTION: Adverse Events</vt:lpstr>
      <vt:lpstr>Elbasvir-Grazoprevir in HCV-HIV Coinfection GT 1, 4 or 6 C-EDGE CO-INFECTION: Conclusions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3662</cp:revision>
  <cp:lastPrinted>2011-04-18T21:48:04Z</cp:lastPrinted>
  <dcterms:created xsi:type="dcterms:W3CDTF">2010-11-28T05:36:22Z</dcterms:created>
  <dcterms:modified xsi:type="dcterms:W3CDTF">2016-01-28T18:48:38Z</dcterms:modified>
</cp:coreProperties>
</file>