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97" r:id="rId2"/>
    <p:sldId id="801" r:id="rId3"/>
    <p:sldId id="802" r:id="rId4"/>
    <p:sldId id="796" r:id="rId5"/>
    <p:sldId id="799" r:id="rId6"/>
    <p:sldId id="800" r:id="rId7"/>
    <p:sldId id="804" r:id="rId8"/>
    <p:sldId id="818" r:id="rId9"/>
    <p:sldId id="798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91.5</c:v>
                </c:pt>
                <c:pt idx="1">
                  <c:v>93.5</c:v>
                </c:pt>
                <c:pt idx="2">
                  <c:v>93.3</c:v>
                </c:pt>
                <c:pt idx="3">
                  <c:v>91.7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246128"/>
        <c:axId val="275246688"/>
      </c:barChart>
      <c:catAx>
        <c:axId val="2752461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75246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52466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409351608798E-3"/>
              <c:y val="0.1045474566350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52461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95.1</c:v>
                </c:pt>
                <c:pt idx="1">
                  <c:v>96.1</c:v>
                </c:pt>
                <c:pt idx="2">
                  <c:v>96.6</c:v>
                </c:pt>
                <c:pt idx="3">
                  <c:v>100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248928"/>
        <c:axId val="275249488"/>
      </c:barChart>
      <c:catAx>
        <c:axId val="2752489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75249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5249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409351608798E-3"/>
              <c:y val="0.1045474566350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52489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5126546681699"/>
          <c:y val="3.8365592565068198E-2"/>
          <c:w val="0.86495055305586799"/>
          <c:h val="0.82842390759775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18A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5462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9696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F2B2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789B2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485A1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No</c:v>
                </c:pt>
                <c:pt idx="1">
                  <c:v>Yes</c:v>
                </c:pt>
                <c:pt idx="3">
                  <c:v>≤2 million</c:v>
                </c:pt>
                <c:pt idx="4">
                  <c:v>&gt; 2 million</c:v>
                </c:pt>
                <c:pt idx="6">
                  <c:v>Negative</c:v>
                </c:pt>
                <c:pt idx="7">
                  <c:v>Positive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95.6</c:v>
                </c:pt>
                <c:pt idx="1">
                  <c:v>95</c:v>
                </c:pt>
                <c:pt idx="3">
                  <c:v>97.6</c:v>
                </c:pt>
                <c:pt idx="4">
                  <c:v>93.8</c:v>
                </c:pt>
                <c:pt idx="6" formatCode="General">
                  <c:v>95.4</c:v>
                </c:pt>
                <c:pt idx="7" formatCode="General">
                  <c:v>95.5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75251728"/>
        <c:axId val="275252288"/>
      </c:barChart>
      <c:catAx>
        <c:axId val="27525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752522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752522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1214613798275E-2"/>
              <c:y val="0.104224219713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52517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6710557013706602"/>
          <c:h val="0.7842297056617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&gt;80%</c:v>
                </c:pt>
                <c:pt idx="1">
                  <c:v>&gt;90%</c:v>
                </c:pt>
                <c:pt idx="2">
                  <c:v>&gt;95%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</c:v>
                </c:pt>
                <c:pt idx="1">
                  <c:v>99.3</c:v>
                </c:pt>
                <c:pt idx="2">
                  <c:v>97.6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278319936"/>
        <c:axId val="278320496"/>
      </c:barChart>
      <c:catAx>
        <c:axId val="27831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Categories of Adherence (Doses</a:t>
                </a:r>
                <a:r>
                  <a:rPr lang="en-US" baseline="0" dirty="0" smtClean="0"/>
                  <a:t> Taken During Study)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659886264216999"/>
              <c:y val="0.908819366329209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783204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783204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Adherence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8532127928453398E-3"/>
              <c:y val="0.23131725721784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831993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0.38393</cdr:x>
      <cdr:y>0.03977</cdr:y>
    </cdr:from>
    <cdr:to>
      <cdr:x>0.38393</cdr:x>
      <cdr:y>0.86764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2766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0.71429</cdr:x>
      <cdr:y>0.03977</cdr:y>
    </cdr:from>
    <cdr:to>
      <cdr:x>0.71429</cdr:x>
      <cdr:y>0.86764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0960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0.20135</cdr:x>
      <cdr:y>0.7212</cdr:y>
    </cdr:from>
    <cdr:to>
      <cdr:x>0.31246</cdr:x>
      <cdr:y>0.81049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57025" y="307750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296/296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0.49572</cdr:x>
      <cdr:y>0.7212</cdr:y>
    </cdr:from>
    <cdr:to>
      <cdr:x>0.60683</cdr:x>
      <cdr:y>0.81049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79570" y="307750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294/296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0.78455</cdr:x>
      <cdr:y>0.7212</cdr:y>
    </cdr:from>
    <cdr:to>
      <cdr:x>0.89566</cdr:x>
      <cdr:y>0.81049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56515" y="307750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289/296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000" dirty="0">
                <a:solidFill>
                  <a:srgbClr val="001D48"/>
                </a:solidFill>
              </a:rPr>
              <a:t> </a:t>
            </a:r>
            <a:r>
              <a:rPr lang="en-US" sz="2000" dirty="0" smtClean="0">
                <a:solidFill>
                  <a:srgbClr val="001D48"/>
                </a:solidFill>
              </a:rPr>
              <a:t>in </a:t>
            </a:r>
            <a:r>
              <a:rPr lang="en-US" sz="2000" dirty="0">
                <a:solidFill>
                  <a:srgbClr val="001D48"/>
                </a:solidFill>
              </a:rPr>
              <a:t>HCV </a:t>
            </a:r>
            <a:r>
              <a:rPr lang="en-US" sz="2000" dirty="0" smtClean="0">
                <a:solidFill>
                  <a:srgbClr val="001D48"/>
                </a:solidFill>
              </a:rPr>
              <a:t>GT 1,4, or 6 in PWID* on Opiate Agonist Therapy</a:t>
            </a:r>
            <a:br>
              <a:rPr lang="en-US" sz="20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CO-STAR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Dore G, </a:t>
            </a:r>
            <a:r>
              <a:rPr lang="en-US" sz="1400" dirty="0"/>
              <a:t>et al. </a:t>
            </a:r>
            <a:r>
              <a:rPr lang="en-US" sz="1400" dirty="0" smtClean="0"/>
              <a:t>AALSD. 2015; Abstract 40.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Injection Drug Use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04800" y="4262694"/>
            <a:ext cx="32004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*PWID = Persons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ho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nject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rugs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6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Elbasvir-Grazoprevir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Therapy</a:t>
            </a:r>
            <a:r>
              <a:rPr lang="en-US" sz="2400" dirty="0">
                <a:solidFill>
                  <a:srgbClr val="001D48"/>
                </a:solidFill>
                <a:cs typeface="Arial"/>
              </a:rPr>
              <a:t/>
            </a:r>
            <a:br>
              <a:rPr lang="en-US" sz="2400" dirty="0">
                <a:solidFill>
                  <a:srgbClr val="001D48"/>
                </a:solidFill>
                <a:cs typeface="Arial"/>
              </a:rPr>
            </a:br>
            <a:r>
              <a:rPr lang="en-US" sz="2700" dirty="0">
                <a:cs typeface="Arial"/>
              </a:rPr>
              <a:t>C-EDGE CO-STAR: </a:t>
            </a:r>
            <a:r>
              <a:rPr lang="en-US" sz="2700" dirty="0" smtClean="0"/>
              <a:t>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60688"/>
              </p:ext>
            </p:extLst>
          </p:nvPr>
        </p:nvGraphicFramePr>
        <p:xfrm>
          <a:off x="514350" y="1476380"/>
          <a:ext cx="8115300" cy="48482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CO-STAR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4341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parallel group, placebo-controlled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chronic HCV genotype 1, 4, or 6 in persons who inject drugs who are receiving opiate agonist therapy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1, 4,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No prior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Opiate Agonist Therapy for ≥3 months and kept ≥ 80% of appointments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allowed with goal 20% of subjects with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infection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84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in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Therapy</a:t>
            </a:r>
            <a:r>
              <a:rPr lang="en-US" sz="1800" dirty="0">
                <a:solidFill>
                  <a:srgbClr val="001D48"/>
                </a:solidFill>
                <a:cs typeface="Arial"/>
              </a:rPr>
              <a:t/>
            </a:r>
            <a:br>
              <a:rPr lang="en-US" sz="1800" dirty="0">
                <a:solidFill>
                  <a:srgbClr val="001D48"/>
                </a:solidFill>
                <a:cs typeface="Arial"/>
              </a:rPr>
            </a:br>
            <a:r>
              <a:rPr lang="en-US" sz="2400" dirty="0">
                <a:cs typeface="Arial"/>
              </a:rPr>
              <a:t>C-EDGE CO-STAR: </a:t>
            </a:r>
            <a:r>
              <a:rPr lang="en-US" sz="2400" dirty="0"/>
              <a:t>Study 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 smtClean="0">
                <a:latin typeface="Arial"/>
                <a:cs typeface="Arial"/>
              </a:rPr>
              <a:t>Elbasvir</a:t>
            </a:r>
            <a:r>
              <a:rPr lang="en-US" sz="1400" dirty="0" err="1" smtClean="0">
                <a:latin typeface="Arial"/>
                <a:cs typeface="Arial"/>
              </a:rPr>
              <a:t>-</a:t>
            </a:r>
            <a:r>
              <a:rPr lang="en-US" sz="1400" b="1" dirty="0" err="1" smtClean="0">
                <a:latin typeface="Arial"/>
                <a:cs typeface="Arial"/>
              </a:rPr>
              <a:t>Grazoprevir</a:t>
            </a:r>
            <a:r>
              <a:rPr lang="en-US" sz="1400" b="1" dirty="0" smtClean="0">
                <a:latin typeface="Arial"/>
                <a:cs typeface="Arial"/>
              </a:rPr>
              <a:t>-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81600"/>
            <a:ext cx="9162288" cy="591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Grazoprevir-elbasvir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GT 1, 4 or 6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(N=301)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N=201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7680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1842517" cy="6318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lIns="0" rIns="0" anchor="ctr"/>
          <a:lstStyle/>
          <a:p>
            <a:pPr marL="45720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158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=100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9283" y="3460750"/>
            <a:ext cx="1842517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>
                <a:latin typeface="Arial"/>
                <a:cs typeface="Arial"/>
              </a:rPr>
              <a:t>Elbasvir</a:t>
            </a:r>
            <a:r>
              <a:rPr lang="en-US" sz="1400" dirty="0" err="1">
                <a:latin typeface="Arial"/>
                <a:cs typeface="Arial"/>
              </a:rPr>
              <a:t>-</a:t>
            </a:r>
            <a:r>
              <a:rPr lang="en-US" sz="1400" b="1" dirty="0" err="1">
                <a:latin typeface="Arial"/>
                <a:cs typeface="Arial"/>
              </a:rPr>
              <a:t>Grazoprevir</a:t>
            </a:r>
            <a:r>
              <a:rPr lang="en-US" sz="1400" b="1" dirty="0" smtClean="0">
                <a:latin typeface="Arial"/>
                <a:cs typeface="Arial"/>
              </a:rPr>
              <a:t>-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Results in Immediate Treatment Group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SVR12 Results with Full Analysis Set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74804"/>
              </p:ext>
            </p:extLst>
          </p:nvPr>
        </p:nvGraphicFramePr>
        <p:xfrm>
          <a:off x="457200" y="1905034"/>
          <a:ext cx="8229600" cy="388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58534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184/201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100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144/154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3414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5986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300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/5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4598" y="5943599"/>
            <a:ext cx="9162288" cy="405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*Includes one subject with mixed infection (GT 1a and 1b) who achieved 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105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</a:t>
            </a:r>
            <a:r>
              <a:rPr lang="en-US" sz="2700" dirty="0">
                <a:latin typeface="Arial"/>
                <a:cs typeface="Arial"/>
              </a:rPr>
              <a:t>Results </a:t>
            </a:r>
            <a:r>
              <a:rPr lang="en-US" sz="2700" dirty="0" smtClean="0">
                <a:latin typeface="Arial"/>
                <a:cs typeface="Arial"/>
              </a:rPr>
              <a:t>in </a:t>
            </a:r>
            <a:r>
              <a:rPr lang="en-US" sz="2700" dirty="0">
                <a:latin typeface="Arial"/>
                <a:cs typeface="Arial"/>
              </a:rPr>
              <a:t>Immediate Treatment Group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SVR12 Results with Modified Full Analysis Set^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511541"/>
              </p:ext>
            </p:extLst>
          </p:nvPr>
        </p:nvGraphicFramePr>
        <p:xfrm>
          <a:off x="457200" y="1905034"/>
          <a:ext cx="8229600" cy="388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58534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100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147/153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3414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5986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300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5104" y="5867398"/>
            <a:ext cx="9162288" cy="493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^Excludes patients who discontinued trial for non-treatment related reasons</a:t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*Includes one subject with mixed infection (GT 1a and 1b) who achieved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288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Results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SVR12 Results with Modified Full Analysis Set^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920171"/>
              </p:ext>
            </p:extLst>
          </p:nvPr>
        </p:nvGraphicFramePr>
        <p:xfrm>
          <a:off x="304800" y="1905001"/>
          <a:ext cx="8534400" cy="38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336372" y="5562600"/>
            <a:ext cx="1808155" cy="3413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Cirrhosis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9815" y="5562600"/>
            <a:ext cx="1808155" cy="3413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HCV RNA IU/ml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159" y="5562600"/>
            <a:ext cx="1808155" cy="3413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Drug Screen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151/158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3379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38/40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3960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807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106/113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4200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52047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106/113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-5104" y="5989332"/>
            <a:ext cx="9162288" cy="4114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^Excludes patients who discontinued trial for non-treatment related reasons</a:t>
            </a:r>
          </a:p>
        </p:txBody>
      </p:sp>
    </p:spTree>
    <p:extLst>
      <p:ext uri="{BB962C8B-B14F-4D97-AF65-F5344CB8AC3E}">
        <p14:creationId xmlns:p14="http://schemas.microsoft.com/office/powerpoint/2010/main" val="4141603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850369"/>
              </p:ext>
            </p:extLst>
          </p:nvPr>
        </p:nvGraphicFramePr>
        <p:xfrm>
          <a:off x="457200" y="1905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Results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Adherence Overall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</p:spTree>
    <p:extLst>
      <p:ext uri="{BB962C8B-B14F-4D97-AF65-F5344CB8AC3E}">
        <p14:creationId xmlns:p14="http://schemas.microsoft.com/office/powerpoint/2010/main" val="2610191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Dore G, et al. AALSD. 2015; Abstract 40.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Therapy</a:t>
            </a:r>
            <a:r>
              <a:rPr lang="en-US" sz="2000" dirty="0">
                <a:solidFill>
                  <a:srgbClr val="001D48"/>
                </a:solidFill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cs typeface="Arial"/>
              </a:rPr>
            </a:br>
            <a:r>
              <a:rPr lang="en-US" sz="2700" dirty="0">
                <a:cs typeface="Arial"/>
              </a:rPr>
              <a:t>C-EDGE CO-STAR: </a:t>
            </a:r>
            <a:r>
              <a:rPr lang="en-US" sz="2700" dirty="0" smtClean="0">
                <a:cs typeface="Arial"/>
              </a:rPr>
              <a:t>Safety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47803"/>
              </p:ext>
            </p:extLst>
          </p:nvPr>
        </p:nvGraphicFramePr>
        <p:xfrm>
          <a:off x="228600" y="1409985"/>
          <a:ext cx="86868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171"/>
                <a:gridCol w="2459315"/>
                <a:gridCol w="2459315"/>
              </a:tblGrid>
              <a:tr h="387764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Event (AE),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Elbasvir-Grazoprevir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52735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(n=201)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Deferred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819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Discontinuation</a:t>
                      </a:r>
                      <a:r>
                        <a:rPr lang="en-US" sz="1400" baseline="0" dirty="0" smtClean="0"/>
                        <a:t> due to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(1)</a:t>
                      </a:r>
                      <a:endParaRPr 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(2)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9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Serious AEs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(3.5)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(4)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9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Deaths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0</a:t>
                      </a:r>
                      <a:endParaRPr lang="en-US" sz="14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(1)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88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Diarrhea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166 (82.6)</a:t>
                      </a:r>
                    </a:p>
                    <a:p>
                      <a:pPr algn="ctr"/>
                      <a:r>
                        <a:rPr lang="en-US" sz="1400" dirty="0" smtClean="0"/>
                        <a:t>32 (15.9)</a:t>
                      </a:r>
                    </a:p>
                    <a:p>
                      <a:pPr algn="ctr"/>
                      <a:r>
                        <a:rPr lang="en-US" sz="1400" dirty="0" smtClean="0"/>
                        <a:t>26 (12.9)</a:t>
                      </a:r>
                    </a:p>
                    <a:p>
                      <a:pPr algn="ctr"/>
                      <a:r>
                        <a:rPr lang="en-US" sz="1400" dirty="0" smtClean="0"/>
                        <a:t>23 (11.4)</a:t>
                      </a:r>
                    </a:p>
                    <a:p>
                      <a:pPr algn="ctr"/>
                      <a:r>
                        <a:rPr lang="en-US" sz="1400" dirty="0" smtClean="0"/>
                        <a:t>20 (10)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 (83)</a:t>
                      </a:r>
                    </a:p>
                    <a:p>
                      <a:pPr algn="ctr"/>
                      <a:r>
                        <a:rPr lang="en-US" sz="1400" dirty="0" smtClean="0"/>
                        <a:t>20 (20)</a:t>
                      </a:r>
                    </a:p>
                    <a:p>
                      <a:pPr algn="ctr"/>
                      <a:r>
                        <a:rPr lang="en-US" sz="1400" dirty="0" smtClean="0"/>
                        <a:t>14 (14)</a:t>
                      </a:r>
                    </a:p>
                    <a:p>
                      <a:pPr algn="ctr"/>
                      <a:r>
                        <a:rPr lang="en-US" sz="1400" dirty="0" smtClean="0"/>
                        <a:t>9 (9)</a:t>
                      </a:r>
                    </a:p>
                    <a:p>
                      <a:pPr algn="ctr"/>
                      <a:r>
                        <a:rPr lang="en-US" sz="1400" dirty="0" smtClean="0"/>
                        <a:t>9 (9)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8803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4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Hemoglobin &lt;8.5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Late ALT/AST &gt;5 x ULN*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Bilirubin &gt;2.6 x ULN*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err="1" smtClean="0"/>
                        <a:t>Creatinine</a:t>
                      </a:r>
                      <a:r>
                        <a:rPr lang="en-US" sz="1400" baseline="0" dirty="0" smtClean="0"/>
                        <a:t> &gt;2.5 x baseline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1 (1)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68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/>
                        </a:rPr>
                        <a:t>*ULN = upper limit of normal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39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Therapy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C-EDGE CO-STAR: 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73570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Elbasvir-grazoprevir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demonstrated high efficacy in GT1 and 4- infected patients receiving Opiate Agonist Therapy.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Data demonstrate support for treating HCV among subjects receiving Opiate Agonist Therapy</a:t>
                      </a:r>
                      <a:r>
                        <a:rPr lang="en-US" sz="24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72034</TotalTime>
  <Words>654</Words>
  <Application>Microsoft Office PowerPoint</Application>
  <PresentationFormat>On-screen Show (4:3)</PresentationFormat>
  <Paragraphs>125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Elbasvir-Grazoprevir in HCV GT 1,4, or 6 in PWID* on Opiate Agonist Therapy C-EDGE CO-STAR</vt:lpstr>
      <vt:lpstr>Elbasvir-Grazoprevir in HCV GT 1, 4, or 6 in PWID on Opiate Agonist Therapy C-EDGE CO-STAR: Study Features</vt:lpstr>
      <vt:lpstr>Elbasvir-Grazoprevir in HCV GT 1, 4, or 6 in PWID on Opiate Agonist Therapy C-EDGE CO-STAR: Study Features</vt:lpstr>
      <vt:lpstr>Elbasvir-Grazoprevir in HCV GT 1, 4, or 6 in PWID on Opiate Agonist Therapy C-EDGE CO-STAR: Results in Immediate Treatment Group</vt:lpstr>
      <vt:lpstr>Elbasvir-Grazoprevir in HCV GT 1, 4, or 6 in PWID on Opiate Agonist Therapy C-EDGE CO-STAR: Results in Immediate Treatment Group</vt:lpstr>
      <vt:lpstr>Elbasvir-Grazoprevir in HCV GT 1, 4, or 6 in PWID on Opiate Agonist Therapy C-EDGE CO-STAR: Results</vt:lpstr>
      <vt:lpstr>Elbasvir-Grazoprevir in HCV GT 1, 4, or 6 in PWID on Opiate Agonist Therapy C-EDGE CO-STAR: Results</vt:lpstr>
      <vt:lpstr>Elbasvir-Grazoprevir in HCV GT 1, 4, or 6 in PWID on Opiate Agonist Therapy C-EDGE CO-STAR: Safety</vt:lpstr>
      <vt:lpstr>Elbasvir-Grazoprevir in HCV GT 1, 4, or 6 in PWID on Opiate Agonist Therapy C-EDGE CO-STAR: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3665</cp:revision>
  <cp:lastPrinted>2011-04-18T21:48:04Z</cp:lastPrinted>
  <dcterms:created xsi:type="dcterms:W3CDTF">2010-11-28T05:36:22Z</dcterms:created>
  <dcterms:modified xsi:type="dcterms:W3CDTF">2016-01-28T18:51:20Z</dcterms:modified>
</cp:coreProperties>
</file>