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000" r:id="rId2"/>
    <p:sldId id="1001" r:id="rId3"/>
    <p:sldId id="1002" r:id="rId4"/>
    <p:sldId id="1003" r:id="rId5"/>
    <p:sldId id="1004" r:id="rId6"/>
    <p:sldId id="1005" r:id="rId7"/>
    <p:sldId id="1006" r:id="rId8"/>
    <p:sldId id="1007" r:id="rId9"/>
    <p:sldId id="1008" r:id="rId10"/>
    <p:sldId id="999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E5E"/>
    <a:srgbClr val="692424"/>
    <a:srgbClr val="E8EAEF"/>
    <a:srgbClr val="CDD3DD"/>
    <a:srgbClr val="EFD5DD"/>
    <a:srgbClr val="70444B"/>
    <a:srgbClr val="29537E"/>
    <a:srgbClr val="664575"/>
    <a:srgbClr val="5D751F"/>
    <a:srgbClr val="8A7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96" autoAdjust="0"/>
    <p:restoredTop sz="97647" autoAdjust="0"/>
  </p:normalViewPr>
  <p:slideViewPr>
    <p:cSldViewPr showGuides="1">
      <p:cViewPr>
        <p:scale>
          <a:sx n="147" d="100"/>
          <a:sy n="147" d="100"/>
        </p:scale>
        <p:origin x="-1576" y="-1376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486F7F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7F683B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Genotype 1</c:v>
                </c:pt>
                <c:pt idx="1">
                  <c:v>Genotype 4</c:v>
                </c:pt>
                <c:pt idx="2">
                  <c:v>Genotype 6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88.9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988381544"/>
        <c:axId val="-1988370040"/>
      </c:barChart>
      <c:catAx>
        <c:axId val="-19883815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19883700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837004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08410919540229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838154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EBR-GRZ</c:v>
                </c:pt>
                <c:pt idx="1">
                  <c:v>EBR-GRZ + RBV</c:v>
                </c:pt>
                <c:pt idx="2">
                  <c:v>EBR-GRZ</c:v>
                </c:pt>
                <c:pt idx="3">
                  <c:v>EBR-GRZ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92.4</c:v>
                </c:pt>
                <c:pt idx="1">
                  <c:v>94.2</c:v>
                </c:pt>
                <c:pt idx="2">
                  <c:v>92.4</c:v>
                </c:pt>
                <c:pt idx="3">
                  <c:v>98.1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988281832"/>
        <c:axId val="-1988270424"/>
      </c:barChart>
      <c:catAx>
        <c:axId val="-19882818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1988270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82704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06974137931034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828183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4"/>
          <c:y val="0.0991380139982502"/>
          <c:w val="0.855152708184204"/>
          <c:h val="0.683531714785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1a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EBR-GRZ</c:v>
                </c:pt>
                <c:pt idx="1">
                  <c:v>EBR-GRZ + RBV</c:v>
                </c:pt>
                <c:pt idx="2">
                  <c:v>EBR-GRZ</c:v>
                </c:pt>
                <c:pt idx="3">
                  <c:v>EBR-GRZ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91.7</c:v>
                </c:pt>
                <c:pt idx="1">
                  <c:v>93.3</c:v>
                </c:pt>
                <c:pt idx="2">
                  <c:v>93.8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1b</c:v>
                </c:pt>
              </c:strCache>
            </c:strRef>
          </c:tx>
          <c:spPr>
            <a:solidFill>
              <a:srgbClr val="486F7F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EBR-GRZ</c:v>
                </c:pt>
                <c:pt idx="1">
                  <c:v>EBR-GRZ + RBV</c:v>
                </c:pt>
                <c:pt idx="2">
                  <c:v>EBR-GRZ</c:v>
                </c:pt>
                <c:pt idx="3">
                  <c:v>EBR-GRZ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96.6</c:v>
                </c:pt>
                <c:pt idx="2">
                  <c:v>97.9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080397784"/>
        <c:axId val="2080388632"/>
      </c:barChart>
      <c:catAx>
        <c:axId val="20803977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080388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8038863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1308525809273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8039778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9388690050107"/>
          <c:y val="0.0"/>
          <c:w val="0.490611309949893"/>
          <c:h val="0.080169472350438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4"/>
          <c:y val="0.0991380139982502"/>
          <c:w val="0.855152708184204"/>
          <c:h val="0.683531714785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1a</c:v>
                </c:pt>
              </c:strCache>
            </c:strRef>
          </c:tx>
          <c:spPr>
            <a:solidFill>
              <a:srgbClr val="76605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EBR-GRZ</c:v>
                </c:pt>
                <c:pt idx="1">
                  <c:v>EBR-GRZ + RBV</c:v>
                </c:pt>
                <c:pt idx="2">
                  <c:v>EBR-GRZ</c:v>
                </c:pt>
                <c:pt idx="3">
                  <c:v>EBR-GRZ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60.0</c:v>
                </c:pt>
                <c:pt idx="1">
                  <c:v>66.7</c:v>
                </c:pt>
                <c:pt idx="2">
                  <c:v>50.0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1b</c:v>
                </c:pt>
              </c:strCache>
            </c:strRef>
          </c:tx>
          <c:spPr>
            <a:solidFill>
              <a:srgbClr val="4F607F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EBR-GRZ</c:v>
                </c:pt>
                <c:pt idx="1">
                  <c:v>EBR-GRZ + RBV</c:v>
                </c:pt>
                <c:pt idx="2">
                  <c:v>EBR-GRZ</c:v>
                </c:pt>
                <c:pt idx="3">
                  <c:v>EBR-GRZ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80.0</c:v>
                </c:pt>
                <c:pt idx="2">
                  <c:v>91.7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9642008"/>
        <c:axId val="-1989638808"/>
      </c:barChart>
      <c:catAx>
        <c:axId val="-19896420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1989638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96388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0734192316869482"/>
              <c:y val="0.1308525809273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964200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9388690050107"/>
          <c:y val="0.0"/>
          <c:w val="0.490611309949893"/>
          <c:h val="0.080169472350438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+/- Ribavirin in HCV Genotype 1, 4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Treatment Experienced (TE)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Kwo</a:t>
            </a:r>
            <a:r>
              <a:rPr lang="en-US" sz="1400" dirty="0"/>
              <a:t> P, et al. Gastroenterology. 2017;152:164-75.</a:t>
            </a:r>
          </a:p>
        </p:txBody>
      </p:sp>
    </p:spTree>
    <p:extLst>
      <p:ext uri="{BB962C8B-B14F-4D97-AF65-F5344CB8AC3E}">
        <p14:creationId xmlns:p14="http://schemas.microsoft.com/office/powerpoint/2010/main" val="1686295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Kwo</a:t>
            </a:r>
            <a:r>
              <a:rPr lang="en-US" dirty="0" smtClean="0"/>
              <a:t> P, et al. </a:t>
            </a:r>
            <a:r>
              <a:rPr lang="en-US" dirty="0"/>
              <a:t>Gastroenterology. </a:t>
            </a:r>
            <a:r>
              <a:rPr lang="en-US" dirty="0" smtClean="0"/>
              <a:t>2017;152:</a:t>
            </a:r>
            <a:r>
              <a:rPr lang="en-US" dirty="0"/>
              <a:t>164</a:t>
            </a:r>
            <a:r>
              <a:rPr lang="en-US" dirty="0" smtClean="0"/>
              <a:t>-75.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HCV Genotype 1, 4 or 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C-EDGE TE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1213"/>
              </p:ext>
            </p:extLst>
          </p:nvPr>
        </p:nvGraphicFramePr>
        <p:xfrm>
          <a:off x="514350" y="1524000"/>
          <a:ext cx="8115300" cy="4495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TE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0909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open label, parallel-group, phase 3 trial examining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or without ribavirin for 12 or 16 weeks in treatment-experienced adults with GT 1, 4, or 6 HCV and previous failure of peginterferon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1, 4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History of peginterferon plus ribavirin treatment failure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accepted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Some patients with HIV infection accepted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3527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474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</a:t>
            </a:r>
            <a:r>
              <a:rPr lang="en-US" sz="2400" dirty="0" smtClean="0"/>
              <a:t>TE: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7236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  <a:alpha val="74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561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7028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EBR-GZR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lbasvir-grazoprevir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(50/100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 to 1400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4543" y="2172364"/>
            <a:ext cx="1528543" cy="23103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1, 4 or 6</a:t>
            </a: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Prior Treatment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cs typeface="Arial"/>
              </a:rPr>
              <a:t>(n = 420)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4968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181600" y="369276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509520"/>
            <a:ext cx="2680717" cy="357567"/>
          </a:xfrm>
          <a:prstGeom prst="rect">
            <a:avLst/>
          </a:prstGeom>
          <a:solidFill>
            <a:schemeClr val="accent4">
              <a:lumMod val="40000"/>
              <a:lumOff val="60000"/>
              <a:alpha val="74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</a:t>
            </a:r>
            <a:r>
              <a:rPr lang="en-US" sz="1400" b="1" dirty="0" smtClean="0">
                <a:latin typeface="Arial"/>
                <a:cs typeface="Arial"/>
              </a:rPr>
              <a:t>GRZ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29400" y="349015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181600" y="429302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109787"/>
            <a:ext cx="2680717" cy="357567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</a:t>
            </a:r>
            <a:r>
              <a:rPr lang="en-US" sz="1400" b="1" dirty="0" smtClean="0">
                <a:latin typeface="Arial"/>
                <a:cs typeface="Arial"/>
              </a:rPr>
              <a:t>GRZ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29400" y="40904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45311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7011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EBR-GRZ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3480" y="272002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3295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48697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08841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736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4296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157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4908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530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51422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3111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5223227" y="177094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98849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77643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159665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70560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98762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268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</a:t>
            </a:r>
            <a:r>
              <a:rPr lang="en-US" sz="2400" dirty="0" smtClean="0"/>
              <a:t> Baseline 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17252"/>
              </p:ext>
            </p:extLst>
          </p:nvPr>
        </p:nvGraphicFramePr>
        <p:xfrm>
          <a:off x="312169" y="1315885"/>
          <a:ext cx="8496301" cy="506649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50117"/>
                <a:gridCol w="1561546"/>
                <a:gridCol w="1561546"/>
                <a:gridCol w="1561546"/>
                <a:gridCol w="1561546"/>
              </a:tblGrid>
              <a:tr h="3739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 Treatment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16-Week 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807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EBR-GRZ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n=105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EBR-GRZ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n=104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EBR-GRZ</a:t>
                      </a:r>
                      <a:b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EBR-GRZ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Age, y median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(31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Caucasian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African American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Asian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(63) 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(22)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(14)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(67)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(23)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(69)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(9)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(14)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(9)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113671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 (58)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(32)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(9)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(0)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(58)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(28)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(14)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(0)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(46)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(46)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(5)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(4)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 (55)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 (34)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(8)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05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 (35)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(34)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 (36)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 (35)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HIV </a:t>
                      </a:r>
                      <a:r>
                        <a:rPr lang="en-US" sz="1400" dirty="0" err="1" smtClean="0"/>
                        <a:t>coinfection</a:t>
                      </a:r>
                      <a:r>
                        <a:rPr lang="en-US" sz="1400" dirty="0" smtClean="0"/>
                        <a:t>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(4)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927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treatment</a:t>
                      </a:r>
                      <a:r>
                        <a:rPr lang="en-US" sz="1400" baseline="0" dirty="0" smtClean="0"/>
                        <a:t> response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Relapse,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Partial response,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Prior null, 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(33)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(20)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(47)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 (37)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(21)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(42)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 (36)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(20)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 (44)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(38)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(22)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 (41)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9064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12*,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2371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057400" y="4921448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356/370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5800" y="4921448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9098" y="4921448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3657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 Analysis per protocol: excluding patients who dropped out due to reasons other than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failure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9799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12* by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Regimen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Treatment Duration (GT 1, 4, or 6)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685709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98/104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104/106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84914" y="5345340"/>
            <a:ext cx="347466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2983" y="5345340"/>
            <a:ext cx="347466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16-Week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3657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 Analysis per protocol: excluding patients who dropped out due to reasons other than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failure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3779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by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Regimen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Treatment Duration, and GT1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412122"/>
              </p:ext>
            </p:extLst>
          </p:nvPr>
        </p:nvGraphicFramePr>
        <p:xfrm>
          <a:off x="381000" y="18288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697384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55/60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791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84914" y="5726340"/>
            <a:ext cx="347466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2983" y="5726340"/>
            <a:ext cx="347466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791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16-Week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3328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34/34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8856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56/60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28/29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6672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45/48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2616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46/47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6600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55/55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22544" y="4986672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37/37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92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 smtClean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in Patients with Baseline NS5A RAVs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420993"/>
              </p:ext>
            </p:extLst>
          </p:nvPr>
        </p:nvGraphicFramePr>
        <p:xfrm>
          <a:off x="381000" y="18288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697384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791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84914" y="5757892"/>
            <a:ext cx="347466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2983" y="5757892"/>
            <a:ext cx="347466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791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16-Week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3328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4/4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8856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6/9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4/5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6672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3/6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2616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11/12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6600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6/6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22544" y="5018224"/>
            <a:ext cx="6436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861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Genotype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TE</a:t>
            </a:r>
            <a:r>
              <a:rPr lang="en-US" sz="2700" dirty="0"/>
              <a:t>: </a:t>
            </a:r>
            <a:r>
              <a:rPr lang="en-US" sz="2400" dirty="0"/>
              <a:t>Results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40674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“The combination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tablet of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elbasvir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and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grazoprevir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, with or without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ribavirin, was highly efficacious in inducing an SVR12 in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patients with HCV genotype 1, 4, or 6 infection failed by previous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treatment with peg-interferon and ribavirin, including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patients with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cirrhosis and/or a prior null response. The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treatment was generally well tolerated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3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104691</TotalTime>
  <Words>1038</Words>
  <Application>Microsoft Macintosh PowerPoint</Application>
  <PresentationFormat>On-screen Show (4:3)</PresentationFormat>
  <Paragraphs>199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AETC_Master_Template_061510</vt:lpstr>
      <vt:lpstr>Elbasvir-Grazoprevir +/- Ribavirin in HCV Genotype 1, 4 or 6 C-EDGE Treatment Experienced (TE)</vt:lpstr>
      <vt:lpstr>Elbasvir-Grazoprevir +/- Ribavirin in HCV Genotype 1, 4 or 6 C-EDGE TE Study: Features</vt:lpstr>
      <vt:lpstr>Elbasvir-Grazoprevir +/- Ribavirin in HCV Genotype 1, 4 or 6 C-EDGE TE: Study Design</vt:lpstr>
      <vt:lpstr>Elbasvir-Grazoprevir +/- Ribavirin in HCV Genotype 1, 4 or 6 C-EDGE TE: Baseline Characteristics</vt:lpstr>
      <vt:lpstr>Elbasvir-Grazoprevir +/- Ribavirin in HCV Genotype 1, 4 or 6 C-EDGE TE: Results</vt:lpstr>
      <vt:lpstr>Elbasvir-Grazoprevir +/- Ribavirin in HCV Genotype 1, 4 or 6 C-EDGE TE: Results</vt:lpstr>
      <vt:lpstr>Elbasvir-Grazoprevir +/- Ribavirin in HCV Genotype 1, 4 or 6 C-EDGE TE: Results</vt:lpstr>
      <vt:lpstr>Elbasvir-Grazoprevir +/- Ribavirin in HCV Genotype 1, 4 or 6 C-EDGE TE: Results</vt:lpstr>
      <vt:lpstr>Elbasvir-Grazoprevir +/- Ribavirin in HCV Genotype 1, 4 or 6 C-EDGE TE: Results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4348</cp:revision>
  <cp:lastPrinted>2011-04-18T21:48:04Z</cp:lastPrinted>
  <dcterms:created xsi:type="dcterms:W3CDTF">2010-11-28T05:36:22Z</dcterms:created>
  <dcterms:modified xsi:type="dcterms:W3CDTF">2017-10-25T16:51:58Z</dcterms:modified>
</cp:coreProperties>
</file>