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19" r:id="rId2"/>
    <p:sldId id="720" r:id="rId3"/>
    <p:sldId id="740" r:id="rId4"/>
    <p:sldId id="742" r:id="rId5"/>
    <p:sldId id="743" r:id="rId6"/>
    <p:sldId id="725" r:id="rId7"/>
    <p:sldId id="782" r:id="rId8"/>
    <p:sldId id="783" r:id="rId9"/>
    <p:sldId id="803" r:id="rId10"/>
    <p:sldId id="727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CDD3DD"/>
    <a:srgbClr val="DCE7E6"/>
    <a:srgbClr val="E1DAE1"/>
    <a:srgbClr val="D2DBE7"/>
    <a:srgbClr val="CAD0C9"/>
    <a:srgbClr val="D4D1D8"/>
    <a:srgbClr val="DCE3D9"/>
    <a:srgbClr val="416470"/>
    <a:srgbClr val="364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0038985428545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 1a</c:v>
                </c:pt>
                <c:pt idx="2">
                  <c:v>GT 1b</c:v>
                </c:pt>
                <c:pt idx="3">
                  <c:v>GT 4</c:v>
                </c:pt>
                <c:pt idx="4">
                  <c:v>GT 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</c:v>
                </c:pt>
                <c:pt idx="1">
                  <c:v>92</c:v>
                </c:pt>
                <c:pt idx="2">
                  <c:v>99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4664112"/>
        <c:axId val="374663552"/>
      </c:barChart>
      <c:catAx>
        <c:axId val="37466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663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663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7.83620689655172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6641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6.0959349207855E-2"/>
          <c:w val="0.88154949381327297"/>
          <c:h val="0.72330020870885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18A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5462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4C7F7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Cirrhosis</c:v>
                </c:pt>
                <c:pt idx="1">
                  <c:v>Cirrhosis</c:v>
                </c:pt>
                <c:pt idx="3">
                  <c:v>≤800K IU/mL</c:v>
                </c:pt>
                <c:pt idx="4">
                  <c:v>&gt;800K IU/mL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93.9</c:v>
                </c:pt>
                <c:pt idx="1">
                  <c:v>97.1</c:v>
                </c:pt>
                <c:pt idx="3">
                  <c:v>100</c:v>
                </c:pt>
                <c:pt idx="4">
                  <c:v>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4667472"/>
        <c:axId val="374668032"/>
      </c:barChart>
      <c:catAx>
        <c:axId val="37466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6680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46680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6674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NS5A RAVs*</c:v>
                </c:pt>
              </c:strCache>
            </c:strRef>
          </c:tx>
          <c:spPr>
            <a:solidFill>
              <a:srgbClr val="22456A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58</c:v>
                </c:pt>
                <c:pt idx="1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NS5A RAVs</c:v>
                </c:pt>
              </c:strCache>
            </c:strRef>
          </c:tx>
          <c:spPr>
            <a:solidFill>
              <a:srgbClr val="5F86A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4670832"/>
        <c:axId val="374671392"/>
      </c:barChart>
      <c:catAx>
        <c:axId val="37467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67139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46713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6708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9429918617129602"/>
          <c:y val="1.44676387400988E-2"/>
          <c:w val="0.693355181355813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NS3/4A RAVs</c:v>
                </c:pt>
              </c:strCache>
            </c:strRef>
          </c:tx>
          <c:spPr>
            <a:solidFill>
              <a:srgbClr val="555D1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97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NS3/4A RAVs</c:v>
                </c:pt>
              </c:strCache>
            </c:strRef>
          </c:tx>
          <c:spPr>
            <a:solidFill>
              <a:srgbClr val="919D2A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264896"/>
        <c:axId val="310426416"/>
      </c:barChart>
      <c:catAx>
        <c:axId val="30926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1042641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104264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92648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12684781589801"/>
          <c:y val="1.44676387400988E-2"/>
          <c:w val="0.77496953505811805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0.54464</cdr:x>
      <cdr:y>0.06024</cdr:y>
    </cdr:from>
    <cdr:to>
      <cdr:x>0.54464</cdr:x>
      <cdr:y>0.78313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648200" y="254000"/>
          <a:ext cx="0" cy="3048000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in Treatment-Naïve HCV Genotype 1, 4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Treatment Naïve (TN)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Ann Intern Med. 2015;163:1-13.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33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82460"/>
              </p:ext>
            </p:extLst>
          </p:nvPr>
        </p:nvGraphicFramePr>
        <p:xfrm>
          <a:off x="0" y="2438400"/>
          <a:ext cx="9144000" cy="199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Grazoprevir-elbasvir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achieved high SVR12 rates in treatment-naive cirrhotic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noncirrhotic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patients with genotype 1, 4, or 6 infection. This once-daily, all-oral, fixed-combination regimen represents a potent new therapeutic option for chronic HCV infection.”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0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Genotype 1, 4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C-EDGE TN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93437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TN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parallel-group,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patients with GT 1, 4 or 6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60 sites in United States, Europe, Australia, Scandinavia, &amp; Asia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</a:t>
                      </a:r>
                      <a:r>
                        <a:rPr lang="en-US" sz="1800" baseline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GT1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=91%, GT4=6%, or GT6=3%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40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Genotype 1, 4 or 6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TN: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 smtClean="0">
                <a:latin typeface="Arial"/>
                <a:cs typeface="Arial"/>
              </a:rPr>
              <a:t>Elbasvir</a:t>
            </a:r>
            <a:r>
              <a:rPr lang="en-US" sz="1400" dirty="0" err="1" smtClean="0">
                <a:latin typeface="Arial"/>
                <a:cs typeface="Arial"/>
              </a:rPr>
              <a:t>-</a:t>
            </a:r>
            <a:r>
              <a:rPr lang="en-US" sz="1400" b="1" dirty="0" err="1" smtClean="0">
                <a:latin typeface="Arial"/>
                <a:cs typeface="Arial"/>
              </a:rPr>
              <a:t>Grazoprevir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486400"/>
            <a:ext cx="9162288" cy="591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(50/100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GT 1, 4 or 6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(N=421)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N=316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7680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1842517" cy="631880"/>
          </a:xfrm>
          <a:prstGeom prst="rect">
            <a:avLst/>
          </a:prstGeom>
          <a:solidFill>
            <a:srgbClr val="BFBFB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158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9283" y="3460750"/>
            <a:ext cx="1842517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 smtClean="0">
                <a:latin typeface="Arial"/>
                <a:cs typeface="Arial"/>
              </a:rPr>
              <a:t>Elbasvir</a:t>
            </a:r>
            <a:r>
              <a:rPr lang="en-US" sz="1400" dirty="0" err="1" smtClean="0">
                <a:latin typeface="Arial"/>
                <a:cs typeface="Arial"/>
              </a:rPr>
              <a:t>-</a:t>
            </a:r>
            <a:r>
              <a:rPr lang="en-US" sz="1400" b="1" dirty="0" err="1" smtClean="0">
                <a:latin typeface="Arial"/>
                <a:cs typeface="Arial"/>
              </a:rPr>
              <a:t>Grazoprevir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532399"/>
            <a:ext cx="9162288" cy="6492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Randomized 3:1 ratio to immediate or deferred arm; stratified by cirrhosis, HCV genotype, subtype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After 4 weeks of follow-up, placebo recipients were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unblinded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and given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open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label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14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854064"/>
              </p:ext>
            </p:extLst>
          </p:nvPr>
        </p:nvGraphicFramePr>
        <p:xfrm>
          <a:off x="384180" y="1368420"/>
          <a:ext cx="8382000" cy="5002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05000"/>
                <a:gridCol w="1905000"/>
                <a:gridCol w="1981200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Immediate Arm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(N=316)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Delayed Arm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(N=105)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All Patients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(N=421)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1693C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2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genotype,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1a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1b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6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157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131 (42)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18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 (3)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 (51)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40 (38)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 (3)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211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171 (41)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 (3)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HCV RNA &gt;800,000 IU/ml,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222 (70)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 (63)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288 (68)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Fibrosis</a:t>
                      </a:r>
                      <a:r>
                        <a:rPr lang="en-US" sz="1400" baseline="0" dirty="0" smtClean="0"/>
                        <a:t> stage, 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08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TN: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58456"/>
              </p:ext>
            </p:extLst>
          </p:nvPr>
        </p:nvGraphicFramePr>
        <p:xfrm>
          <a:off x="381000" y="19050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0020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299/316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144/157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16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129/131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816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460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6950" y="6019800"/>
            <a:ext cx="9157047" cy="305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Primary efficacy analysis included all patients who received ≥1 dose of drug.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97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TN: SVR12 by Presence of Cirrhosis or High HCV RNA Level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15123"/>
              </p:ext>
            </p:extLst>
          </p:nvPr>
        </p:nvGraphicFramePr>
        <p:xfrm>
          <a:off x="304800" y="19558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499314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231/246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7271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94/94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3314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205/222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715000"/>
            <a:ext cx="29718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Presence of Cirrhosis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5715000"/>
            <a:ext cx="2819399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Baseline HCV RNA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99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 in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782022"/>
              </p:ext>
            </p:extLst>
          </p:nvPr>
        </p:nvGraphicFramePr>
        <p:xfrm>
          <a:off x="304815" y="1879628"/>
          <a:ext cx="8223475" cy="387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054043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133/135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7163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4745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112/112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9655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-6950" y="5838200"/>
            <a:ext cx="9157047" cy="5631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dirty="0">
                <a:latin typeface="Arial"/>
                <a:cs typeface="Arial"/>
              </a:rPr>
              <a:t>Patients with baseline GT1a RAVs with a ≤5-fold shift to </a:t>
            </a:r>
            <a:r>
              <a:rPr lang="en-US" sz="1400" dirty="0" err="1">
                <a:latin typeface="Arial"/>
                <a:cs typeface="Arial"/>
              </a:rPr>
              <a:t>elbasvir</a:t>
            </a:r>
            <a:r>
              <a:rPr lang="en-US" sz="1400" dirty="0">
                <a:latin typeface="Arial"/>
                <a:cs typeface="Arial"/>
              </a:rPr>
              <a:t>: SVR12=90% (9 of 10)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*Patients </a:t>
            </a:r>
            <a:r>
              <a:rPr lang="en-US" sz="1400" dirty="0">
                <a:latin typeface="Arial"/>
                <a:cs typeface="Arial"/>
              </a:rPr>
              <a:t>with baseline GT1a RAVs with a &gt;5-fold shift to </a:t>
            </a:r>
            <a:r>
              <a:rPr lang="en-US" sz="1400" dirty="0" err="1">
                <a:latin typeface="Arial"/>
                <a:cs typeface="Arial"/>
              </a:rPr>
              <a:t>elbasvir</a:t>
            </a:r>
            <a:r>
              <a:rPr lang="en-US" sz="1400" dirty="0">
                <a:latin typeface="Arial"/>
                <a:cs typeface="Arial"/>
              </a:rPr>
              <a:t>: SVR12=22% (2 of 9)</a:t>
            </a:r>
          </a:p>
        </p:txBody>
      </p:sp>
    </p:spTree>
    <p:extLst>
      <p:ext uri="{BB962C8B-B14F-4D97-AF65-F5344CB8AC3E}">
        <p14:creationId xmlns:p14="http://schemas.microsoft.com/office/powerpoint/2010/main" val="224257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NS3/4A Resistance-Associated Variants and SVR12 in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513075"/>
              </p:ext>
            </p:extLst>
          </p:nvPr>
        </p:nvGraphicFramePr>
        <p:xfrm>
          <a:off x="304800" y="19558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79997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58/65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468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104/104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264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10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730190"/>
              </p:ext>
            </p:extLst>
          </p:nvPr>
        </p:nvGraphicFramePr>
        <p:xfrm>
          <a:off x="228600" y="1371600"/>
          <a:ext cx="8686801" cy="470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171"/>
                <a:gridCol w="2459315"/>
                <a:gridCol w="2459315"/>
              </a:tblGrid>
              <a:tr h="381000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Elbasvir-Grazoprevir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(n=316)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Deferred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(n=105)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(0.9%)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(1%)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(3%)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(3%)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(0.6%)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baseline="300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52 (17%)</a:t>
                      </a:r>
                    </a:p>
                    <a:p>
                      <a:pPr algn="ctr"/>
                      <a:r>
                        <a:rPr lang="en-US" sz="1600" dirty="0" smtClean="0"/>
                        <a:t>49 (16%)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19 (18%)</a:t>
                      </a:r>
                    </a:p>
                    <a:p>
                      <a:pPr algn="ctr"/>
                      <a:r>
                        <a:rPr lang="en-US" sz="1600" dirty="0" smtClean="0"/>
                        <a:t>18 (17%)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dirty="0" smtClean="0"/>
                        <a:t>ALT &gt;5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dirty="0" smtClean="0"/>
                        <a:t>AST &gt;5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bilirubin elevation &gt;5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Grade 3 or 4 hemoglobin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Grade 3 or 4 neutrophils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Grade 3 or 4 </a:t>
                      </a:r>
                      <a:r>
                        <a:rPr lang="en-US" sz="1600" baseline="0" dirty="0" err="1" smtClean="0"/>
                        <a:t>creatinine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 (0.9%)</a:t>
                      </a:r>
                    </a:p>
                    <a:p>
                      <a:pPr algn="ctr"/>
                      <a:r>
                        <a:rPr lang="en-US" sz="1600" dirty="0" smtClean="0"/>
                        <a:t>1 (0.3%)</a:t>
                      </a:r>
                    </a:p>
                    <a:p>
                      <a:pPr algn="ctr"/>
                      <a:r>
                        <a:rPr lang="en-US" sz="1600" dirty="0" smtClean="0"/>
                        <a:t>1 (0.3%)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1 (0.3%)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1 (1%)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096000"/>
            <a:ext cx="4237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§ </a:t>
            </a:r>
            <a:r>
              <a:rPr lang="en-US" sz="1400" dirty="0" smtClean="0">
                <a:latin typeface="Arial"/>
                <a:cs typeface="Arial"/>
              </a:rPr>
              <a:t>Neither death was considered to be study-related.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857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72572</TotalTime>
  <Words>788</Words>
  <Application>Microsoft Office PowerPoint</Application>
  <PresentationFormat>On-screen Show (4:3)</PresentationFormat>
  <Paragraphs>200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Elbasvir-Grazoprevir in Treatment-Naïve HCV Genotype 1, 4 or 6 C-EDGE Treatment Naïve (TN)</vt:lpstr>
      <vt:lpstr>Elbasvir-Grazoprevir in Treatment-Naïve HCV Genotype 1, 4 or 6 C-EDGE TN Study: Features</vt:lpstr>
      <vt:lpstr>Elbasvir-Grazoprevir in Treatment-Naïve HCV Genotype 1, 4 or 6 C-EDGE TN: Study Design</vt:lpstr>
      <vt:lpstr>Elbasvir-Grazoprevir in Treatment-Naïve HCV GT 1, 4 or 6 C-EDGE TN: Baseline Characteristics</vt:lpstr>
      <vt:lpstr>Elbasvir-Grazoprevir in Treatment-Naïve HCV GT 1, 4 or 6 C-EDGE TN: Results</vt:lpstr>
      <vt:lpstr>Elbasvir-Grazoprevir in Treatment-Naïve HCV GT 1, 4 or 6 C-EDGE TN: Results</vt:lpstr>
      <vt:lpstr>Elbasvir-Grazoprevir in Treatment-Naïve HCV GT 1, 4 or 6 C-EDGE TN: Results</vt:lpstr>
      <vt:lpstr>Elbasvir-Grazoprevir in Treatment-Naïve HCV GT 1, 4 or 6 C-EDGE TN: Results</vt:lpstr>
      <vt:lpstr>Elbasvir-Grazoprevir in Treatment-Naïve HCV GT 1, 4 or 6 C-EDGE TN: Adverse Events</vt:lpstr>
      <vt:lpstr>Elbasvir-Grazoprevir in Treatment-Naïve HCV GT 1, 4 or 6 C-EDGE TN: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3712</cp:revision>
  <cp:lastPrinted>2011-04-18T21:48:04Z</cp:lastPrinted>
  <dcterms:created xsi:type="dcterms:W3CDTF">2010-11-28T05:36:22Z</dcterms:created>
  <dcterms:modified xsi:type="dcterms:W3CDTF">2016-01-29T19:02:49Z</dcterms:modified>
</cp:coreProperties>
</file>