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755" r:id="rId2"/>
    <p:sldId id="759" r:id="rId3"/>
    <p:sldId id="760" r:id="rId4"/>
    <p:sldId id="761" r:id="rId5"/>
    <p:sldId id="819" r:id="rId6"/>
    <p:sldId id="789" r:id="rId7"/>
    <p:sldId id="763" r:id="rId8"/>
    <p:sldId id="788" r:id="rId9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3DD"/>
    <a:srgbClr val="564E3D"/>
    <a:srgbClr val="464032"/>
    <a:srgbClr val="625946"/>
    <a:srgbClr val="66532C"/>
    <a:srgbClr val="232323"/>
    <a:srgbClr val="484740"/>
    <a:srgbClr val="2A5480"/>
    <a:srgbClr val="555D19"/>
    <a:srgbClr val="919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782" autoAdjust="0"/>
    <p:restoredTop sz="98427" autoAdjust="0"/>
  </p:normalViewPr>
  <p:slideViewPr>
    <p:cSldViewPr showGuides="1">
      <p:cViewPr varScale="1">
        <p:scale>
          <a:sx n="145" d="100"/>
          <a:sy n="145" d="100"/>
        </p:scale>
        <p:origin x="672" y="120"/>
      </p:cViewPr>
      <p:guideLst>
        <p:guide orient="horz" pos="427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3.5802469135802498E-2"/>
          <c:w val="0.87636482939632498"/>
          <c:h val="0.81696777486147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D7963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B59452">
                  <a:lumMod val="50000"/>
                </a:srgb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 patients</c:v>
                </c:pt>
                <c:pt idx="1">
                  <c:v>Prior virologic failure</c:v>
                </c:pt>
                <c:pt idx="2">
                  <c:v>NS3 +/- NS5 RAVs</c:v>
                </c:pt>
                <c:pt idx="3">
                  <c:v>Cirrhosis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96.2</c:v>
                </c:pt>
                <c:pt idx="1">
                  <c:v>95.5</c:v>
                </c:pt>
                <c:pt idx="2">
                  <c:v>91.7</c:v>
                </c:pt>
                <c:pt idx="3">
                  <c:v>94.1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1"/>
        <c:axId val="272042560"/>
        <c:axId val="272043120"/>
      </c:barChart>
      <c:catAx>
        <c:axId val="272042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272043120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27204312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b="1" i="0" baseline="0" dirty="0" smtClean="0">
                    <a:effectLst/>
                  </a:rPr>
                  <a:t>Patients (%) with SVR24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9.8532127928453398E-3"/>
              <c:y val="0.213460161013166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7204256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66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984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6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001D48"/>
                </a:solidFill>
              </a:rPr>
              <a:t>Elbasvir</a:t>
            </a:r>
            <a:r>
              <a:rPr lang="en-US" sz="2400" dirty="0" smtClean="0">
                <a:solidFill>
                  <a:srgbClr val="001D48"/>
                </a:solidFill>
              </a:rPr>
              <a:t> + </a:t>
            </a:r>
            <a:r>
              <a:rPr lang="en-US" sz="2400" dirty="0" err="1" smtClean="0">
                <a:solidFill>
                  <a:srgbClr val="001D48"/>
                </a:solidFill>
              </a:rPr>
              <a:t>Grazoprevir</a:t>
            </a:r>
            <a:r>
              <a:rPr lang="en-US" sz="2400" dirty="0" smtClean="0">
                <a:solidFill>
                  <a:srgbClr val="001D48"/>
                </a:solidFill>
              </a:rPr>
              <a:t> + Ribavirin in PI-experienced HCV GT1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C-SALVAGE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latin typeface="Arial"/>
                <a:cs typeface="Arial"/>
              </a:rPr>
              <a:t>(1) </a:t>
            </a:r>
            <a:r>
              <a:rPr lang="en-US" sz="1400" dirty="0" err="1" smtClean="0">
                <a:latin typeface="Arial"/>
                <a:cs typeface="Arial"/>
              </a:rPr>
              <a:t>Buti</a:t>
            </a:r>
            <a:r>
              <a:rPr lang="en-US" sz="1400" dirty="0" smtClean="0">
                <a:latin typeface="Arial"/>
                <a:cs typeface="Arial"/>
              </a:rPr>
              <a:t> M, et al. </a:t>
            </a:r>
            <a:r>
              <a:rPr lang="en-US" sz="1400" dirty="0" err="1" smtClean="0">
                <a:latin typeface="Arial"/>
                <a:cs typeface="Arial"/>
              </a:rPr>
              <a:t>Clin</a:t>
            </a:r>
            <a:r>
              <a:rPr lang="en-US" sz="1400" dirty="0" smtClean="0">
                <a:latin typeface="Arial"/>
                <a:cs typeface="Arial"/>
              </a:rPr>
              <a:t> Infect Dis. 2016;62:32-6. (2) </a:t>
            </a:r>
            <a:r>
              <a:rPr lang="en-US" sz="1400" dirty="0" err="1"/>
              <a:t>Forns</a:t>
            </a:r>
            <a:r>
              <a:rPr lang="en-US" sz="1400" dirty="0"/>
              <a:t> X, et al. J </a:t>
            </a:r>
            <a:r>
              <a:rPr lang="en-US" sz="1400" dirty="0" err="1"/>
              <a:t>Hepatol</a:t>
            </a:r>
            <a:r>
              <a:rPr lang="en-US" sz="1400" dirty="0"/>
              <a:t>. 2015;63:564-72</a:t>
            </a:r>
            <a:r>
              <a:rPr lang="en-US" sz="1400" dirty="0" smtClean="0"/>
              <a:t>.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66438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200" dirty="0"/>
              <a:t>Source: </a:t>
            </a:r>
            <a:r>
              <a:rPr lang="en-US" sz="1200" dirty="0" smtClean="0"/>
              <a:t>(1) </a:t>
            </a:r>
            <a:r>
              <a:rPr lang="en-US" sz="1200" dirty="0" err="1" smtClean="0"/>
              <a:t>Buti</a:t>
            </a:r>
            <a:r>
              <a:rPr lang="en-US" sz="1200" dirty="0" smtClean="0"/>
              <a:t> M, </a:t>
            </a:r>
            <a:r>
              <a:rPr lang="en-US" sz="1200" dirty="0"/>
              <a:t>et al. </a:t>
            </a:r>
            <a:r>
              <a:rPr lang="en-US" sz="1200" dirty="0" err="1"/>
              <a:t>Clin</a:t>
            </a:r>
            <a:r>
              <a:rPr lang="en-US" sz="1200" dirty="0"/>
              <a:t> Infect Dis. 2016;62:32</a:t>
            </a:r>
            <a:r>
              <a:rPr lang="en-US" sz="1200" dirty="0" smtClean="0"/>
              <a:t>-6. (2) </a:t>
            </a:r>
            <a:r>
              <a:rPr lang="en-US" sz="1200" dirty="0" err="1"/>
              <a:t>Forns</a:t>
            </a:r>
            <a:r>
              <a:rPr lang="en-US" sz="1200" dirty="0"/>
              <a:t> X, et al. J </a:t>
            </a:r>
            <a:r>
              <a:rPr lang="en-US" sz="1200" dirty="0" err="1"/>
              <a:t>Hepatol</a:t>
            </a:r>
            <a:r>
              <a:rPr lang="en-US" sz="1200" dirty="0"/>
              <a:t>. 2015;63:564-72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PI-experienced HCV 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C-SALVAGE Study: 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556816"/>
              </p:ext>
            </p:extLst>
          </p:nvPr>
        </p:nvGraphicFramePr>
        <p:xfrm>
          <a:off x="514350" y="1447800"/>
          <a:ext cx="8115300" cy="489394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C-SALVAGE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42738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Prospective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open-label, single-arm, phase 2 trial examining the safety and efficacy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elbasvir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plus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grazoprevir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plus ribavirin for 12 weeks in treatment-experienced patients with GT 1 HCV, with or without cirrhosis, and previous failure of peginterferon and ribavirin plus an early-generation HCV protease inhibitor (boceprevir,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simeprevir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or telaprevir)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18 years or older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HCV RNA ≥10,000 IU/mL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Prior treatment failure with ≥4 weeks of peginterferon + ribavirin + PI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compensated cirrhosis accepted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SVR12 data analysis: </a:t>
                      </a:r>
                      <a:r>
                        <a:rPr lang="en-US" dirty="0" err="1" smtClean="0"/>
                        <a:t>Buti</a:t>
                      </a:r>
                      <a:r>
                        <a:rPr lang="en-US" dirty="0" smtClean="0"/>
                        <a:t> M, et al. </a:t>
                      </a:r>
                      <a:r>
                        <a:rPr lang="en-US" dirty="0" err="1" smtClean="0"/>
                        <a:t>Clin</a:t>
                      </a:r>
                      <a:r>
                        <a:rPr lang="en-US" dirty="0" smtClean="0"/>
                        <a:t> Infect Dis. 2016;62:32-6.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SVR24 data analysis: </a:t>
                      </a:r>
                      <a:r>
                        <a:rPr lang="en-US" dirty="0" err="1" smtClean="0"/>
                        <a:t>Forns</a:t>
                      </a:r>
                      <a:r>
                        <a:rPr lang="en-US" dirty="0" smtClean="0"/>
                        <a:t> X, et al. J </a:t>
                      </a:r>
                      <a:r>
                        <a:rPr lang="en-US" dirty="0" err="1" smtClean="0"/>
                        <a:t>Hepatol</a:t>
                      </a:r>
                      <a:r>
                        <a:rPr lang="en-US" dirty="0" smtClean="0"/>
                        <a:t>. 2015;63:564-72.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6501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Buti</a:t>
            </a:r>
            <a:r>
              <a:rPr lang="en-US" dirty="0"/>
              <a:t> M, et al. </a:t>
            </a:r>
            <a:r>
              <a:rPr lang="en-US" dirty="0" err="1"/>
              <a:t>Clin</a:t>
            </a:r>
            <a:r>
              <a:rPr lang="en-US" dirty="0"/>
              <a:t> Infect Dis. 2016;62:32-6.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PI-experienced HCV 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C-SALVAGE Study</a:t>
            </a:r>
            <a:r>
              <a:rPr lang="en-US" sz="2400" dirty="0" smtClean="0"/>
              <a:t>: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115824" y="2514600"/>
            <a:ext cx="2932176" cy="1363800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100"/>
              </a:lnSpc>
              <a:spcBef>
                <a:spcPts val="400"/>
              </a:spcBef>
            </a:pP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PI+PR experienced Genotype 1</a:t>
            </a:r>
          </a:p>
          <a:p>
            <a:pPr>
              <a:lnSpc>
                <a:spcPts val="2100"/>
              </a:lnSpc>
              <a:spcBef>
                <a:spcPts val="400"/>
              </a:spcBef>
            </a:pP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Non-cirrhotic (N=45)</a:t>
            </a:r>
            <a:b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Cirrhotic (N=34)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75310" y="2952436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N=79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3808060" y="2514600"/>
            <a:ext cx="2279906" cy="1371600"/>
          </a:xfrm>
          <a:prstGeom prst="rect">
            <a:avLst/>
          </a:prstGeom>
          <a:solidFill>
            <a:srgbClr val="B1C7DE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>
                <a:latin typeface="Arial"/>
                <a:cs typeface="Arial"/>
              </a:rPr>
              <a:t>EBR </a:t>
            </a:r>
            <a:r>
              <a:rPr lang="en-US" sz="1600" b="1" dirty="0" smtClean="0">
                <a:latin typeface="Arial"/>
                <a:cs typeface="Arial"/>
              </a:rPr>
              <a:t>+ GZR </a:t>
            </a:r>
            <a:r>
              <a:rPr lang="en-US" sz="1600" b="1" dirty="0">
                <a:latin typeface="Arial"/>
                <a:cs typeface="Arial"/>
              </a:rPr>
              <a:t>+ </a:t>
            </a:r>
            <a:r>
              <a:rPr lang="en-US" sz="1600" b="1" dirty="0" smtClean="0">
                <a:latin typeface="Arial"/>
                <a:cs typeface="Arial"/>
              </a:rPr>
              <a:t>RBV</a:t>
            </a:r>
            <a:endParaRPr lang="en-US" sz="1600" b="1" dirty="0">
              <a:latin typeface="Arial"/>
              <a:cs typeface="Arial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6096000" y="3161503"/>
            <a:ext cx="2286000" cy="0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-6113" y="1447868"/>
            <a:ext cx="9162291" cy="4107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18580" y="1411256"/>
            <a:ext cx="838200" cy="3992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Week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55492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063484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-6113" y="1850184"/>
            <a:ext cx="9162291" cy="1147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3826753" y="1770940"/>
            <a:ext cx="0" cy="8763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8336280" y="1770940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777484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6059506" y="1770940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8063484" y="2958896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-6949" y="4572000"/>
            <a:ext cx="9162288" cy="1600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</a:t>
            </a:r>
          </a:p>
          <a:p>
            <a:pPr defTabSz="935038">
              <a:lnSpc>
                <a:spcPts val="1800"/>
              </a:lnSpc>
              <a:spcBef>
                <a:spcPts val="2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EBR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elbasvir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GZR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grazoprevir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RBV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=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ribavirin; PI = protease inhibitor; PR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peginterferon+ribavirin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Dosing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Elbasvir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50 mg once daily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Grazoprevir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100 mg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(weight-based and divided bid):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800 to 1400 mg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7864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Forns</a:t>
            </a:r>
            <a:r>
              <a:rPr lang="en-US" dirty="0" smtClean="0"/>
              <a:t> X, et al. J </a:t>
            </a:r>
            <a:r>
              <a:rPr lang="en-US" dirty="0" err="1" smtClean="0"/>
              <a:t>Hepatol</a:t>
            </a:r>
            <a:r>
              <a:rPr lang="en-US" dirty="0" smtClean="0"/>
              <a:t>. 2015;63:564-72.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PI-experienced HCV 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C-SALVAGE Study</a:t>
            </a:r>
            <a:r>
              <a:rPr lang="en-US" sz="2400" dirty="0" smtClean="0"/>
              <a:t>: Participants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graphicFrame>
        <p:nvGraphicFramePr>
          <p:cNvPr id="32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8887265"/>
              </p:ext>
            </p:extLst>
          </p:nvPr>
        </p:nvGraphicFramePr>
        <p:xfrm>
          <a:off x="218357" y="1371600"/>
          <a:ext cx="8686800" cy="4974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2443"/>
                <a:gridCol w="1600200"/>
                <a:gridCol w="2209800"/>
                <a:gridCol w="2504357"/>
              </a:tblGrid>
              <a:tr h="657235"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 Characteristic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All Patients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(N=79)</a:t>
                      </a:r>
                      <a:endParaRPr lang="en-US" sz="14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953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Baseline NS3 RAVs*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(N=34)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C7F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No Baseline NS3</a:t>
                      </a:r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RAVs*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(N=44)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75448"/>
                    </a:solidFill>
                  </a:tcPr>
                </a:tc>
              </a:tr>
              <a:tr h="33724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Mean age, years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54.4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53.9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54.6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724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Male/Female,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58.2/41.8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61.8/38.2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54.5/45.5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90445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HCV genotype, %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baseline="0" dirty="0" smtClean="0"/>
                        <a:t>  1a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baseline="0" dirty="0" smtClean="0"/>
                        <a:t>  1b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38.0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62.0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67.6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32.4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15.9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84.1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6481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Cirrhosis,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43.0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44.1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43.2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16027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baseline="0" dirty="0" smtClean="0"/>
                        <a:t>Previous PI, %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baseline="0" dirty="0" smtClean="0"/>
                        <a:t>  </a:t>
                      </a:r>
                      <a:r>
                        <a:rPr lang="en-US" sz="1600" baseline="0" dirty="0" err="1" smtClean="0"/>
                        <a:t>Boceprevir</a:t>
                      </a:r>
                      <a:endParaRPr lang="en-US" sz="1600" baseline="0" dirty="0" smtClean="0"/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baseline="0" dirty="0" smtClean="0"/>
                        <a:t>  </a:t>
                      </a:r>
                      <a:r>
                        <a:rPr lang="en-US" sz="1600" baseline="0" dirty="0" err="1" smtClean="0"/>
                        <a:t>Telaprevir</a:t>
                      </a:r>
                      <a:endParaRPr lang="en-US" sz="1600" baseline="0" dirty="0" smtClean="0"/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baseline="0" dirty="0" smtClean="0"/>
                        <a:t>  </a:t>
                      </a:r>
                      <a:r>
                        <a:rPr lang="en-US" sz="1600" baseline="0" dirty="0" err="1" smtClean="0"/>
                        <a:t>Simeprevir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35.4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54.4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10.1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29.4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55.9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14.7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38.6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54.5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6.8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078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Non-virologic</a:t>
                      </a:r>
                      <a:r>
                        <a:rPr lang="en-US" sz="1600" baseline="0" dirty="0" smtClean="0"/>
                        <a:t> failure</a:t>
                      </a:r>
                      <a:r>
                        <a:rPr lang="en-US" sz="1600" baseline="30000" dirty="0" smtClean="0"/>
                        <a:t>+</a:t>
                      </a:r>
                      <a:r>
                        <a:rPr lang="en-US" sz="1600" baseline="0" dirty="0" smtClean="0"/>
                        <a:t>,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16.5</a:t>
                      </a:r>
                      <a:endParaRPr lang="en-US" sz="1600" dirty="0"/>
                    </a:p>
                  </a:txBody>
                  <a:tcPr anchor="ctr"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5.9</a:t>
                      </a:r>
                      <a:endParaRPr lang="en-US" sz="1600" dirty="0"/>
                    </a:p>
                  </a:txBody>
                  <a:tcPr anchor="ctr"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25.0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06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cs typeface="Arial"/>
                        </a:rPr>
                        <a:t>* Among evaluable patients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30000" dirty="0" smtClean="0">
                          <a:latin typeface="+mn-lt"/>
                          <a:cs typeface="Arial"/>
                        </a:rPr>
                        <a:t>+ </a:t>
                      </a:r>
                      <a:r>
                        <a:rPr lang="en-US" sz="1400" baseline="0" dirty="0" smtClean="0">
                          <a:latin typeface="+mn-lt"/>
                          <a:cs typeface="Arial"/>
                        </a:rPr>
                        <a:t>Reasons for the 13 non-virologic failure included adverse events/drug intolerance (n=12) and short course regimen in a clinical trial (n=1)</a:t>
                      </a:r>
                      <a:endParaRPr lang="en-US" sz="1400" dirty="0" smtClean="0">
                        <a:latin typeface="+mn-lt"/>
                        <a:cs typeface="Arial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2954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PI-experienced HCV 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C-SALVAGE Study</a:t>
            </a:r>
            <a:r>
              <a:rPr lang="en-US" sz="2400" dirty="0" smtClean="0"/>
              <a:t>: Results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C-SALVAGE: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 24* by Baseline Factors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Buti</a:t>
            </a:r>
            <a:r>
              <a:rPr lang="en-US" dirty="0"/>
              <a:t> M, et al. </a:t>
            </a:r>
            <a:r>
              <a:rPr lang="en-US" dirty="0" err="1"/>
              <a:t>Clin</a:t>
            </a:r>
            <a:r>
              <a:rPr lang="en-US" dirty="0"/>
              <a:t> Infect Dis. 2016;62:32-6.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660836"/>
              </p:ext>
            </p:extLst>
          </p:nvPr>
        </p:nvGraphicFramePr>
        <p:xfrm>
          <a:off x="457200" y="1828800"/>
          <a:ext cx="8229600" cy="380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903241" y="4683432"/>
            <a:ext cx="80423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76/79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5841" y="4683432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63/66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51761" y="4683432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32/34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-6950" y="5696141"/>
            <a:ext cx="9157047" cy="68197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274320" tIns="45431" rIns="92486" bIns="91440" anchor="ctr">
            <a:prstTxWarp prst="textNoShape">
              <a:avLst/>
            </a:prstTxWarp>
          </a:bodyPr>
          <a:lstStyle/>
          <a:p>
            <a:pPr marL="182880" indent="-91440" defTabSz="935038">
              <a:lnSpc>
                <a:spcPts val="1400"/>
              </a:lnSpc>
              <a:spcBef>
                <a:spcPts val="400"/>
              </a:spcBef>
            </a:pP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* Analysis 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/>
              </a:rPr>
              <a:t>per protocol: excluding patients who dropped out due to reasons other than virologic 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failure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RAVs = resistance-associated variants (at baseline)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63720" y="4683432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33/36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4212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Buti</a:t>
            </a:r>
            <a:r>
              <a:rPr lang="en-US" dirty="0"/>
              <a:t> M, et al. </a:t>
            </a:r>
            <a:r>
              <a:rPr lang="en-US" dirty="0" err="1"/>
              <a:t>Clin</a:t>
            </a:r>
            <a:r>
              <a:rPr lang="en-US" dirty="0"/>
              <a:t> Infect Dis. 2016;62:32-6.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Ribavirin in PI-experienced HCV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C-SALVAGE Study: Results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465942"/>
              </p:ext>
            </p:extLst>
          </p:nvPr>
        </p:nvGraphicFramePr>
        <p:xfrm>
          <a:off x="564885" y="1717300"/>
          <a:ext cx="8000999" cy="384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3786"/>
                <a:gridCol w="2492738"/>
                <a:gridCol w="2804475"/>
              </a:tblGrid>
              <a:tr h="64490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SVR24</a:t>
                      </a:r>
                      <a:r>
                        <a:rPr lang="en-US" sz="1600" baseline="0" dirty="0" smtClean="0"/>
                        <a:t> Related to Baseline RAVs in 79 Patients with Prior </a:t>
                      </a:r>
                      <a:r>
                        <a:rPr lang="en-US" sz="1600" baseline="0" dirty="0" err="1" smtClean="0"/>
                        <a:t>Virologic</a:t>
                      </a:r>
                      <a:r>
                        <a:rPr lang="en-US" sz="1600" baseline="0" dirty="0" smtClean="0"/>
                        <a:t> Failure</a:t>
                      </a:r>
                      <a:endParaRPr lang="en-US" sz="1600" dirty="0" smtClean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B3F5A"/>
                    </a:solidFill>
                  </a:tcPr>
                </a:tc>
              </a:tr>
              <a:tr h="80480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Categories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of RAVs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B43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Baseline RAV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802B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SVR24 in Patients with Baseline RAVs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B3F5A"/>
                    </a:solidFill>
                  </a:tcPr>
                </a:tc>
              </a:tr>
              <a:tr h="656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dirty="0" smtClean="0"/>
                        <a:t>NS3 RAV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dirty="0" smtClean="0"/>
                        <a:t>34/79</a:t>
                      </a:r>
                      <a:r>
                        <a:rPr lang="en-US" sz="1400" baseline="0" dirty="0" smtClean="0"/>
                        <a:t> (43%)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dirty="0" smtClean="0"/>
                        <a:t>31/34</a:t>
                      </a:r>
                      <a:r>
                        <a:rPr lang="en-US" sz="1400" baseline="0" dirty="0" smtClean="0"/>
                        <a:t> (91%)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56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dirty="0" smtClean="0"/>
                        <a:t>NS5A RAV 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9/79 (11%)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dirty="0" smtClean="0"/>
                        <a:t>8/9 (89%)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56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dirty="0" smtClean="0"/>
                        <a:t>Total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baseline="0" dirty="0" smtClean="0"/>
                        <a:t>43/79 (54%)</a:t>
                      </a:r>
                    </a:p>
                  </a:txBody>
                  <a:tcPr anchor="ctr"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39/43 (91%)</a:t>
                      </a:r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407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dirty="0" smtClean="0"/>
                        <a:t>RAV</a:t>
                      </a:r>
                      <a:r>
                        <a:rPr lang="en-US" sz="1400" baseline="0" dirty="0" smtClean="0"/>
                        <a:t> = Resistance Associated Variants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1400" baseline="0" dirty="0" smtClean="0"/>
                    </a:p>
                  </a:txBody>
                  <a:tcPr anchor="ctr"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7352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Forns</a:t>
            </a:r>
            <a:r>
              <a:rPr lang="en-US" dirty="0"/>
              <a:t> X, et al. J </a:t>
            </a:r>
            <a:r>
              <a:rPr lang="en-US" dirty="0" err="1"/>
              <a:t>Hepatol</a:t>
            </a:r>
            <a:r>
              <a:rPr lang="en-US" dirty="0"/>
              <a:t>. 2015;63:564-72.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 Ribavirin in PI-experienced HCV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C-SALVAGE </a:t>
            </a:r>
            <a:r>
              <a:rPr lang="en-US" sz="2400" dirty="0" smtClean="0"/>
              <a:t>Study: Adverse Events</a:t>
            </a:r>
            <a:endParaRPr lang="en-US" sz="2400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7212316"/>
              </p:ext>
            </p:extLst>
          </p:nvPr>
        </p:nvGraphicFramePr>
        <p:xfrm>
          <a:off x="594360" y="1371600"/>
          <a:ext cx="7940040" cy="4839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020"/>
                <a:gridCol w="1985010"/>
                <a:gridCol w="1985010"/>
              </a:tblGrid>
              <a:tr h="7370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Adverse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Event (AE), n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Grazoprevir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 + </a:t>
                      </a:r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Elbasvir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 + Ribavirin</a:t>
                      </a:r>
                    </a:p>
                    <a:p>
                      <a:pPr algn="ctr"/>
                      <a:r>
                        <a:rPr lang="en-US" sz="1600" b="0" dirty="0" smtClean="0"/>
                        <a:t>(N=79)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5304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Discontinuation</a:t>
                      </a:r>
                      <a:r>
                        <a:rPr lang="en-US" sz="1600" baseline="0" dirty="0" smtClean="0"/>
                        <a:t> due to AE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1 (1.3%)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5304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Serious AEs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4 (5.1%)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5304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Deaths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5304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Specific</a:t>
                      </a:r>
                      <a:r>
                        <a:rPr lang="en-US" sz="1600" baseline="0" dirty="0" smtClean="0"/>
                        <a:t> AE in ≥10% of patients</a:t>
                      </a:r>
                    </a:p>
                    <a:p>
                      <a:pPr marL="230188" indent="0">
                        <a:lnSpc>
                          <a:spcPts val="2000"/>
                        </a:lnSpc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Fatigue</a:t>
                      </a:r>
                    </a:p>
                    <a:p>
                      <a:pPr marL="230188" indent="0">
                        <a:lnSpc>
                          <a:spcPts val="2000"/>
                        </a:lnSpc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Headache</a:t>
                      </a:r>
                    </a:p>
                    <a:p>
                      <a:pPr marL="230188" indent="0">
                        <a:lnSpc>
                          <a:spcPts val="2000"/>
                        </a:lnSpc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Asthenia</a:t>
                      </a:r>
                    </a:p>
                    <a:p>
                      <a:pPr marL="230188" indent="0">
                        <a:lnSpc>
                          <a:spcPts val="2000"/>
                        </a:lnSpc>
                        <a:tabLst>
                          <a:tab pos="230188" algn="l"/>
                        </a:tabLst>
                      </a:pPr>
                      <a:r>
                        <a:rPr lang="en-US" sz="1600" baseline="0" dirty="0" smtClean="0"/>
                        <a:t>Nausea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22 (28%)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15 (19%)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12 (15%)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9</a:t>
                      </a:r>
                      <a:r>
                        <a:rPr lang="en-US" sz="1600" baseline="0" dirty="0" smtClean="0"/>
                        <a:t> (12%)</a:t>
                      </a:r>
                      <a:endParaRPr lang="en-US" sz="1600" dirty="0" smtClean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5304">
                <a:tc>
                  <a:txBody>
                    <a:bodyPr/>
                    <a:lstStyle/>
                    <a:p>
                      <a:pPr marL="0" indent="0">
                        <a:lnSpc>
                          <a:spcPts val="2000"/>
                        </a:lnSpc>
                        <a:tabLst/>
                      </a:pPr>
                      <a:r>
                        <a:rPr lang="en-US" sz="1600" dirty="0" smtClean="0"/>
                        <a:t>Grade 3 or 4 laboratory</a:t>
                      </a:r>
                      <a:r>
                        <a:rPr lang="en-US" sz="1600" baseline="0" dirty="0" smtClean="0"/>
                        <a:t> abnormality</a:t>
                      </a:r>
                      <a:endParaRPr lang="en-US" sz="1600" dirty="0" smtClean="0"/>
                    </a:p>
                    <a:p>
                      <a:pPr marL="230188" indent="0">
                        <a:lnSpc>
                          <a:spcPts val="2000"/>
                        </a:lnSpc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Total bilirubin</a:t>
                      </a:r>
                    </a:p>
                    <a:p>
                      <a:pPr marL="230188" indent="0">
                        <a:lnSpc>
                          <a:spcPts val="2000"/>
                        </a:lnSpc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Direct bilirubin</a:t>
                      </a:r>
                    </a:p>
                    <a:p>
                      <a:pPr marL="230188" indent="0">
                        <a:lnSpc>
                          <a:spcPts val="2000"/>
                        </a:lnSpc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AST or ALT</a:t>
                      </a:r>
                    </a:p>
                    <a:p>
                      <a:pPr marL="230188" indent="0">
                        <a:lnSpc>
                          <a:spcPts val="2000"/>
                        </a:lnSpc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Lipase</a:t>
                      </a:r>
                    </a:p>
                    <a:p>
                      <a:pPr marL="230188" indent="0">
                        <a:lnSpc>
                          <a:spcPts val="2000"/>
                        </a:lnSpc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Hemoglobin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u="sng" dirty="0" smtClean="0"/>
                        <a:t>Grade 3</a:t>
                      </a:r>
                      <a:endParaRPr lang="en-US" sz="1600" u="none" dirty="0" smtClean="0"/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u="none" dirty="0" smtClean="0"/>
                        <a:t>4 (5.1%)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u="none" dirty="0" smtClean="0"/>
                        <a:t>2 (2.5%)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u="none" dirty="0" smtClean="0"/>
                        <a:t>0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u="none" dirty="0" smtClean="0"/>
                        <a:t>4 (5.1%)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u="none" dirty="0" smtClean="0"/>
                        <a:t>2 (2.5%)</a:t>
                      </a:r>
                      <a:endParaRPr lang="en-US" sz="1600" u="none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u="sng" dirty="0" smtClean="0"/>
                        <a:t>Grade 4</a:t>
                      </a:r>
                      <a:endParaRPr lang="en-US" sz="1600" u="none" dirty="0" smtClean="0"/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u="none" dirty="0" smtClean="0"/>
                        <a:t>1 (1.3%)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u="none" dirty="0" smtClean="0"/>
                        <a:t>0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u="none" dirty="0" smtClean="0"/>
                        <a:t>0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u="none" dirty="0" smtClean="0"/>
                        <a:t>0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u="none" dirty="0" smtClean="0"/>
                        <a:t>0</a:t>
                      </a:r>
                      <a:endParaRPr lang="en-US" sz="1600" u="none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35401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Buti</a:t>
            </a:r>
            <a:r>
              <a:rPr lang="en-US" dirty="0"/>
              <a:t> M, et al. </a:t>
            </a:r>
            <a:r>
              <a:rPr lang="en-US" dirty="0" err="1"/>
              <a:t>Clin</a:t>
            </a:r>
            <a:r>
              <a:rPr lang="en-US" dirty="0"/>
              <a:t> Infect Dis. 2016;62:32-6.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Grazoprevir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 Ribavirin in PI-experienced HCV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C-SALVAGE </a:t>
            </a:r>
            <a:r>
              <a:rPr lang="en-US" sz="2400" dirty="0" smtClean="0"/>
              <a:t>Study: 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343561"/>
              </p:ext>
            </p:extLst>
          </p:nvPr>
        </p:nvGraphicFramePr>
        <p:xfrm>
          <a:off x="0" y="2148840"/>
          <a:ext cx="9144000" cy="3210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57556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Grazoprevir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and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elbasvir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with ribavirin for 12 weeks maintained HCV suppression for at least 24 weeks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posttherapy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without late relapses. Baseline resistance-associated variants (RAVs) stably reappeared at relapse in all 3 patients with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virologic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failure. NS5A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RAVs emerging at relapse persisted for the full 24-week follow-up period. If confirmed, this finding could complicate retreatment of the small number of patients failing regimens containing an NS5A inhibitor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</a:t>
                      </a: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67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72029</TotalTime>
  <Words>707</Words>
  <Application>Microsoft Office PowerPoint</Application>
  <PresentationFormat>On-screen Show (4:3)</PresentationFormat>
  <Paragraphs>149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Elbasvir + Grazoprevir + Ribavirin in PI-experienced HCV GT1 C-SALVAGE</vt:lpstr>
      <vt:lpstr>Elbasvir + Grazoprevir + Ribavirin in PI-experienced HCV GT1 C-SALVAGE Study: Features</vt:lpstr>
      <vt:lpstr>Elbasvir + Grazoprevir + Ribavirin in PI-experienced HCV GT1 C-SALVAGE Study: Design</vt:lpstr>
      <vt:lpstr>Elbasvir + Grazoprevir + Ribavirin in PI-experienced HCV GT1 C-SALVAGE Study: Participants</vt:lpstr>
      <vt:lpstr>Elbasvir + Grazoprevir + Ribavirin in PI-experienced HCV GT1 C-SALVAGE Study: Results</vt:lpstr>
      <vt:lpstr>Elbasvir + Grazoprevir + Ribavirin in PI-experienced HCV GT1 C-SALVAGE Study: Results</vt:lpstr>
      <vt:lpstr>Elbasvir + Grazoprevir + Ribavirin in PI-experienced HCV GT1 C-SALVAGE Study: Adverse Events</vt:lpstr>
      <vt:lpstr>Elbasvir + Grazoprevir + Ribavirin in PI-experienced HCV GT1 C-SALVAGE Study: Conclusions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3660</cp:revision>
  <cp:lastPrinted>2011-04-18T21:48:04Z</cp:lastPrinted>
  <dcterms:created xsi:type="dcterms:W3CDTF">2010-11-28T05:36:22Z</dcterms:created>
  <dcterms:modified xsi:type="dcterms:W3CDTF">2016-01-28T18:47:08Z</dcterms:modified>
</cp:coreProperties>
</file>