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808" r:id="rId2"/>
    <p:sldId id="809" r:id="rId3"/>
    <p:sldId id="810" r:id="rId4"/>
    <p:sldId id="816" r:id="rId5"/>
    <p:sldId id="811" r:id="rId6"/>
    <p:sldId id="817" r:id="rId7"/>
    <p:sldId id="812" r:id="rId8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7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Kim" initials="" lastIdx="6" clrIdx="0"/>
  <p:cmAuthor id="1" name="David Spach" initials="DS" lastIdx="0" clrIdx="1"/>
  <p:cmAuthor id="2" name="Woolston, Sophie L" initials="WSL" lastIdx="7" clrIdx="2"/>
  <p:cmAuthor id="3" name="David Spach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3DD"/>
    <a:srgbClr val="564E3D"/>
    <a:srgbClr val="464032"/>
    <a:srgbClr val="625946"/>
    <a:srgbClr val="66532C"/>
    <a:srgbClr val="232323"/>
    <a:srgbClr val="484740"/>
    <a:srgbClr val="2A5480"/>
    <a:srgbClr val="555D19"/>
    <a:srgbClr val="919D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782" autoAdjust="0"/>
    <p:restoredTop sz="98427" autoAdjust="0"/>
  </p:normalViewPr>
  <p:slideViewPr>
    <p:cSldViewPr showGuides="1">
      <p:cViewPr varScale="1">
        <p:scale>
          <a:sx n="145" d="100"/>
          <a:sy n="145" d="100"/>
        </p:scale>
        <p:origin x="672" y="120"/>
      </p:cViewPr>
      <p:guideLst>
        <p:guide orient="horz" pos="427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3.5802469135802498E-2"/>
          <c:w val="0.86710557013706602"/>
          <c:h val="0.78422970566179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9F834A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718E2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Modifed Full Analysis Set</c:v>
                </c:pt>
                <c:pt idx="1">
                  <c:v>Full Analysis Set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99</c:v>
                </c:pt>
                <c:pt idx="1">
                  <c:v>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1"/>
        <c:axId val="275243328"/>
        <c:axId val="275243888"/>
      </c:barChart>
      <c:catAx>
        <c:axId val="275243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1" i="0">
                <a:latin typeface="Arial"/>
                <a:cs typeface="Arial"/>
              </a:defRPr>
            </a:pPr>
            <a:endParaRPr lang="en-US"/>
          </a:p>
        </c:txPr>
        <c:crossAx val="2752438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7524388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b="1" i="0" baseline="0" dirty="0" smtClean="0">
                    <a:effectLst/>
                  </a:rPr>
                  <a:t>SVR12 (%)</a:t>
                </a:r>
                <a:endParaRPr lang="en-US" sz="1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5.93953533586079E-4"/>
              <c:y val="0.267031542932132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275243328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0.28241</cdr:x>
      <cdr:y>0.7212</cdr:y>
    </cdr:from>
    <cdr:to>
      <cdr:x>0.39352</cdr:x>
      <cdr:y>0.81049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2324100" y="3077505"/>
          <a:ext cx="914391" cy="3810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dirty="0" smtClean="0">
              <a:solidFill>
                <a:srgbClr val="FFFFFF"/>
              </a:solidFill>
            </a:rPr>
            <a:t>115/116</a:t>
          </a:r>
          <a:endParaRPr lang="en-US" sz="1600" dirty="0">
            <a:solidFill>
              <a:srgbClr val="FFFFFF"/>
            </a:solidFill>
          </a:endParaRPr>
        </a:p>
      </cdr:txBody>
    </cdr:sp>
  </cdr:relSizeAnchor>
  <cdr:relSizeAnchor xmlns:cdr="http://schemas.openxmlformats.org/drawingml/2006/chartDrawing">
    <cdr:from>
      <cdr:x>0.70833</cdr:x>
      <cdr:y>0.7212</cdr:y>
    </cdr:from>
    <cdr:to>
      <cdr:x>0.81944</cdr:x>
      <cdr:y>0.81049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5829300" y="3077505"/>
          <a:ext cx="914391" cy="3810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dirty="0" smtClean="0">
              <a:solidFill>
                <a:srgbClr val="FFFFFF"/>
              </a:solidFill>
            </a:rPr>
            <a:t>115/122</a:t>
          </a:r>
          <a:endParaRPr lang="en-US" sz="1600" dirty="0">
            <a:solidFill>
              <a:srgbClr val="FFFFFF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265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4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 err="1" smtClean="0">
                <a:solidFill>
                  <a:srgbClr val="001D48"/>
                </a:solidFill>
              </a:rPr>
              <a:t>Elbasvir</a:t>
            </a:r>
            <a:r>
              <a:rPr lang="en-US" sz="2400" dirty="0" smtClean="0">
                <a:solidFill>
                  <a:srgbClr val="001D48"/>
                </a:solidFill>
              </a:rPr>
              <a:t> + </a:t>
            </a:r>
            <a:r>
              <a:rPr lang="en-US" sz="2400" dirty="0" err="1" smtClean="0">
                <a:solidFill>
                  <a:srgbClr val="001D48"/>
                </a:solidFill>
              </a:rPr>
              <a:t>Grazoprevir</a:t>
            </a:r>
            <a:r>
              <a:rPr lang="en-US" sz="2400" dirty="0" smtClean="0">
                <a:solidFill>
                  <a:srgbClr val="001D48"/>
                </a:solidFill>
              </a:rPr>
              <a:t> in </a:t>
            </a:r>
            <a:r>
              <a:rPr lang="en-US" sz="2400" dirty="0">
                <a:solidFill>
                  <a:srgbClr val="001D48"/>
                </a:solidFill>
              </a:rPr>
              <a:t>GT 1 </a:t>
            </a:r>
            <a:r>
              <a:rPr lang="en-US" sz="2400" dirty="0" smtClean="0">
                <a:solidFill>
                  <a:srgbClr val="001D48"/>
                </a:solidFill>
              </a:rPr>
              <a:t>and Chronic Renal Disease</a:t>
            </a:r>
            <a:r>
              <a:rPr lang="en-US" sz="2200" dirty="0">
                <a:solidFill>
                  <a:srgbClr val="001D48"/>
                </a:solidFill>
              </a:rPr>
              <a:t/>
            </a:r>
            <a:br>
              <a:rPr lang="en-US" sz="2200" dirty="0">
                <a:solidFill>
                  <a:srgbClr val="001D48"/>
                </a:solidFill>
              </a:rPr>
            </a:br>
            <a:r>
              <a:rPr lang="en-US" sz="3100" dirty="0">
                <a:solidFill>
                  <a:srgbClr val="001D48"/>
                </a:solidFill>
              </a:rPr>
              <a:t>C</a:t>
            </a:r>
            <a:r>
              <a:rPr lang="en-US" sz="3100" dirty="0" smtClean="0">
                <a:solidFill>
                  <a:srgbClr val="001D48"/>
                </a:solidFill>
              </a:rPr>
              <a:t>-SURFER</a:t>
            </a:r>
            <a:endParaRPr lang="en-US" sz="22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Naïve and Treatment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cs typeface="Arial"/>
              </a:rPr>
              <a:t>Roth D, </a:t>
            </a:r>
            <a:r>
              <a:rPr lang="en-US" sz="1400" dirty="0">
                <a:cs typeface="Arial"/>
              </a:rPr>
              <a:t>et al. Lancet </a:t>
            </a:r>
            <a:r>
              <a:rPr lang="en-US" sz="1400" dirty="0" smtClean="0">
                <a:cs typeface="Arial"/>
              </a:rPr>
              <a:t>2015;386:1537-45.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41492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Roth </a:t>
            </a:r>
            <a:r>
              <a:rPr lang="en-US" dirty="0"/>
              <a:t>D, et al. Lancet 2015;386:1537-45.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Grazoprevir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GT1 and Renal Disease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C-SURFER Study: Features</a:t>
            </a:r>
            <a:endParaRPr lang="en-US" sz="24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561277"/>
              </p:ext>
            </p:extLst>
          </p:nvPr>
        </p:nvGraphicFramePr>
        <p:xfrm>
          <a:off x="514350" y="1447800"/>
          <a:ext cx="8115300" cy="472440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115300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C-SURFER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</a:tr>
              <a:tr h="431959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Randomized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 phase 3, double-blind trial examining the safety and efficacy of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elbasvir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plus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grazoprevir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for 12 weeks in treatment-naïve or treatment-experienced patients genotype 1 chronic HCV and stage 4 or 5 chronic renal disease, including patients on hemodialysis.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68 international sites 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Genotype 1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 Chronic kidney disease (Stage 4 or 5) +/- hemodialysis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18 years or older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Treatment naïve or treatment-experienced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Cirrhosis allowed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13939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Roth D, et al. Lancet 2015;386:1537-45.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Grazoprevir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HCV GT1 and Renal Disease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C-SURFER Study: </a:t>
            </a:r>
            <a:r>
              <a:rPr lang="en-US" sz="2400" dirty="0" smtClean="0"/>
              <a:t>Study Design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70" name="Rectangle 25"/>
          <p:cNvSpPr>
            <a:spLocks noChangeArrowheads="1"/>
          </p:cNvSpPr>
          <p:nvPr/>
        </p:nvSpPr>
        <p:spPr bwMode="auto">
          <a:xfrm>
            <a:off x="-6949" y="5334000"/>
            <a:ext cx="9162288" cy="79550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</a:t>
            </a: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Grazoprevir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100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once daily and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Elbasvir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50 mg once daily; given as separate medications in Immediate treatment and Intensive PK arms; given as fixed dose combination in Deferred arm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4329684" y="2750415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2500884" y="2438400"/>
            <a:ext cx="1828800" cy="6318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0" rIns="0" anchor="ctr"/>
          <a:lstStyle/>
          <a:p>
            <a:pPr marL="45720"/>
            <a:r>
              <a:rPr lang="en-US" sz="1200" b="1" dirty="0" smtClean="0">
                <a:latin typeface="Arial"/>
                <a:cs typeface="Arial"/>
              </a:rPr>
              <a:t>Immediate Treatment</a:t>
            </a:r>
            <a:br>
              <a:rPr lang="en-US" sz="1200" b="1" dirty="0" smtClean="0">
                <a:latin typeface="Arial"/>
                <a:cs typeface="Arial"/>
              </a:rPr>
            </a:br>
            <a:r>
              <a:rPr lang="en-US" sz="1400" b="1" dirty="0" smtClean="0">
                <a:latin typeface="Arial"/>
                <a:cs typeface="Arial"/>
              </a:rPr>
              <a:t>EBZ + GRZ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777484" y="2559148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-4543" y="2413000"/>
            <a:ext cx="1732759" cy="2569464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  <a:t>TN</a:t>
            </a:r>
            <a:b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b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  <a:t>GT 1</a:t>
            </a:r>
          </a:p>
          <a:p>
            <a:pPr algn="ctr">
              <a:lnSpc>
                <a:spcPts val="2000"/>
              </a:lnSpc>
            </a:pPr>
            <a: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  <a:t>Stage 4 or 5 CKD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676400" y="2557212"/>
            <a:ext cx="80244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N=111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6768084" y="3670544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"/>
          <p:cNvSpPr>
            <a:spLocks noChangeArrowheads="1"/>
          </p:cNvSpPr>
          <p:nvPr/>
        </p:nvSpPr>
        <p:spPr bwMode="auto">
          <a:xfrm>
            <a:off x="2500883" y="3356552"/>
            <a:ext cx="1842517" cy="63188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0" rIns="0" anchor="ctr"/>
          <a:lstStyle/>
          <a:p>
            <a:pPr marL="45720"/>
            <a:r>
              <a:rPr lang="en-US" sz="1200" b="1" dirty="0" smtClean="0">
                <a:latin typeface="Arial"/>
                <a:cs typeface="Arial"/>
              </a:rPr>
              <a:t>Deferred Therapy</a:t>
            </a:r>
            <a:r>
              <a:rPr lang="en-US" sz="1400" b="1" dirty="0" smtClean="0">
                <a:latin typeface="Arial"/>
                <a:cs typeface="Arial"/>
              </a:rPr>
              <a:t/>
            </a:r>
            <a:br>
              <a:rPr lang="en-US" sz="1400" b="1" dirty="0" smtClean="0">
                <a:latin typeface="Arial"/>
                <a:cs typeface="Arial"/>
              </a:rPr>
            </a:br>
            <a:r>
              <a:rPr lang="en-US" sz="1400" b="1" dirty="0" smtClean="0">
                <a:latin typeface="Arial"/>
                <a:cs typeface="Arial"/>
              </a:rPr>
              <a:t>Placebo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215884" y="3467937"/>
            <a:ext cx="77571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676400" y="3542130"/>
            <a:ext cx="80244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N</a:t>
            </a:r>
            <a:r>
              <a:rPr lang="en-US" sz="1400" dirty="0" smtClean="0">
                <a:solidFill>
                  <a:srgbClr val="000000"/>
                </a:solidFill>
              </a:rPr>
              <a:t>=113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65" name="Rectangle 64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80736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24296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852220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40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04908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57200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73" name="Straight Connector 72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V="1">
              <a:off x="251422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433111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 flipV="1">
              <a:off x="4874520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V="1">
              <a:off x="8795004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Rectangle 90"/>
          <p:cNvSpPr/>
          <p:nvPr/>
        </p:nvSpPr>
        <p:spPr>
          <a:xfrm>
            <a:off x="6541008" y="1371600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28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 flipH="1" flipV="1">
            <a:off x="6826250" y="1758950"/>
            <a:ext cx="228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5"/>
          <p:cNvSpPr>
            <a:spLocks noChangeArrowheads="1"/>
          </p:cNvSpPr>
          <p:nvPr/>
        </p:nvSpPr>
        <p:spPr bwMode="auto">
          <a:xfrm>
            <a:off x="4939283" y="3352800"/>
            <a:ext cx="1842517" cy="631880"/>
          </a:xfrm>
          <a:prstGeom prst="rect">
            <a:avLst/>
          </a:prstGeom>
          <a:solidFill>
            <a:srgbClr val="D1E0EF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0" rIns="0" anchor="ctr"/>
          <a:lstStyle/>
          <a:p>
            <a:pPr marL="45720"/>
            <a:r>
              <a:rPr lang="en-US" sz="1200" b="1" dirty="0">
                <a:latin typeface="Arial"/>
                <a:cs typeface="Arial"/>
              </a:rPr>
              <a:t>Deferred </a:t>
            </a:r>
            <a:r>
              <a:rPr lang="en-US" sz="1200" b="1" dirty="0" smtClean="0">
                <a:latin typeface="Arial"/>
                <a:cs typeface="Arial"/>
              </a:rPr>
              <a:t>Therapy</a:t>
            </a:r>
            <a:r>
              <a:rPr lang="en-US" sz="1400" b="1" dirty="0" smtClean="0">
                <a:latin typeface="Arial"/>
                <a:cs typeface="Arial"/>
              </a:rPr>
              <a:t/>
            </a:r>
            <a:br>
              <a:rPr lang="en-US" sz="1400" b="1" dirty="0" smtClean="0">
                <a:latin typeface="Arial"/>
                <a:cs typeface="Arial"/>
              </a:rPr>
            </a:br>
            <a:r>
              <a:rPr lang="en-US" sz="1400" b="1" dirty="0">
                <a:latin typeface="Arial"/>
                <a:cs typeface="Arial"/>
              </a:rPr>
              <a:t>EBZ + </a:t>
            </a:r>
            <a:r>
              <a:rPr lang="en-US" sz="1400" b="1" dirty="0" smtClean="0">
                <a:latin typeface="Arial"/>
                <a:cs typeface="Arial"/>
              </a:rPr>
              <a:t>GRZ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5867400" y="1371600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24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 flipH="1" flipV="1">
            <a:off x="6152642" y="1758950"/>
            <a:ext cx="228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5"/>
          <p:cNvSpPr>
            <a:spLocks noChangeArrowheads="1"/>
          </p:cNvSpPr>
          <p:nvPr/>
        </p:nvSpPr>
        <p:spPr bwMode="auto">
          <a:xfrm>
            <a:off x="2500883" y="4343400"/>
            <a:ext cx="1842517" cy="6318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0" rIns="0" anchor="ctr"/>
          <a:lstStyle/>
          <a:p>
            <a:pPr marL="45720"/>
            <a:r>
              <a:rPr lang="en-US" sz="1200" b="1" dirty="0">
                <a:latin typeface="Arial"/>
                <a:cs typeface="Arial"/>
              </a:rPr>
              <a:t>Intensive PK</a:t>
            </a:r>
            <a:br>
              <a:rPr lang="en-US" sz="1200" b="1" dirty="0">
                <a:latin typeface="Arial"/>
                <a:cs typeface="Arial"/>
              </a:rPr>
            </a:br>
            <a:r>
              <a:rPr lang="en-US" sz="1400" b="1" dirty="0">
                <a:latin typeface="Arial"/>
                <a:cs typeface="Arial"/>
              </a:rPr>
              <a:t>EBZ + </a:t>
            </a:r>
            <a:r>
              <a:rPr lang="en-US" sz="1400" b="1" dirty="0" smtClean="0">
                <a:latin typeface="Arial"/>
                <a:cs typeface="Arial"/>
              </a:rPr>
              <a:t>GRZ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1676400" y="4471420"/>
            <a:ext cx="80244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N</a:t>
            </a:r>
            <a:r>
              <a:rPr lang="en-US" sz="1400" dirty="0" smtClean="0">
                <a:solidFill>
                  <a:srgbClr val="000000"/>
                </a:solidFill>
              </a:rPr>
              <a:t>=11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>
            <a:off x="4329684" y="4648200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5777484" y="4456933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00" name="Straight Connector 99"/>
          <p:cNvCxnSpPr/>
          <p:nvPr/>
        </p:nvCxnSpPr>
        <p:spPr>
          <a:xfrm flipV="1">
            <a:off x="1752601" y="4267200"/>
            <a:ext cx="7415782" cy="0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9708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Roth D, et al. Lancet 2015;386:1537-45.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Grazoprevir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HCV GT1 and Renal Disease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C-SURFER Study</a:t>
            </a:r>
            <a:r>
              <a:rPr lang="en-US" sz="2400" dirty="0" smtClean="0"/>
              <a:t>: Participants</a:t>
            </a:r>
            <a:endParaRPr lang="en-US" sz="2400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833884"/>
              </p:ext>
            </p:extLst>
          </p:nvPr>
        </p:nvGraphicFramePr>
        <p:xfrm>
          <a:off x="312169" y="1315885"/>
          <a:ext cx="8496301" cy="5009537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250117"/>
                <a:gridCol w="1561546"/>
                <a:gridCol w="1561546"/>
                <a:gridCol w="1561546"/>
                <a:gridCol w="1561546"/>
              </a:tblGrid>
              <a:tr h="3880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Baseline Characteristic</a:t>
                      </a:r>
                    </a:p>
                  </a:txBody>
                  <a:tcPr marL="182880" marR="45720"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EBR + GZR</a:t>
                      </a:r>
                      <a:endParaRPr lang="en-US" sz="1400" b="0" dirty="0" smtClean="0">
                        <a:solidFill>
                          <a:srgbClr val="FFFFFF"/>
                        </a:solidFill>
                        <a:latin typeface="+mn-lt"/>
                        <a:ea typeface="ヒラギノ角ゴ Pro W3"/>
                        <a:cs typeface="ヒラギノ角ゴ Pro W3"/>
                        <a:sym typeface="Symbol" pitchFamily="18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Immediate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n=111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EBR + GZR</a:t>
                      </a:r>
                      <a:endParaRPr lang="en-US" sz="1400" b="0" dirty="0" smtClean="0">
                        <a:solidFill>
                          <a:srgbClr val="FFFFFF"/>
                        </a:solidFill>
                        <a:latin typeface="+mn-lt"/>
                        <a:ea typeface="ヒラギノ角ゴ Pro W3"/>
                        <a:cs typeface="ヒラギノ角ゴ Pro W3"/>
                        <a:sym typeface="Symbol" pitchFamily="18" charset="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Deferred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n=113</a:t>
                      </a:r>
                      <a:endParaRPr lang="en-US" sz="1400" b="0" dirty="0">
                        <a:solidFill>
                          <a:srgbClr val="FFFFFF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EBR + GZR</a:t>
                      </a:r>
                      <a:endParaRPr lang="en-US" sz="1400" b="0" dirty="0" smtClean="0">
                        <a:solidFill>
                          <a:srgbClr val="FFFFFF"/>
                        </a:solidFill>
                        <a:latin typeface="+mn-lt"/>
                        <a:ea typeface="ヒラギノ角ゴ Pro W3"/>
                        <a:cs typeface="ヒラギノ角ゴ Pro W3"/>
                        <a:sym typeface="Symbol" pitchFamily="18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PK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n=11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E4B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Total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N=235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4E3D"/>
                    </a:solidFill>
                  </a:tcPr>
                </a:tc>
              </a:tr>
              <a:tr h="30383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Mean age, years</a:t>
                      </a:r>
                      <a:r>
                        <a:rPr lang="en-US" sz="1400" baseline="0" dirty="0" smtClean="0"/>
                        <a:t> (SD)</a:t>
                      </a:r>
                      <a:endParaRPr lang="en-US" sz="1400" dirty="0"/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56.5 (9.1)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55.2 (10.1)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58.2 (6.8)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 (9.5)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383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Male sex, %</a:t>
                      </a:r>
                      <a:endParaRPr lang="en-US" sz="1400" dirty="0"/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73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73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85388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Race, %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  White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  Black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  Asian</a:t>
                      </a:r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936495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HCV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Genotype, %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 1a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 1b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 1 other</a:t>
                      </a:r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91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2051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Cirrhosis,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sz="1400" dirty="0" smtClean="0"/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38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Treatment-naïve, %</a:t>
                      </a:r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91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038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Diabetes, %</a:t>
                      </a:r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9273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Kidney disease severity</a:t>
                      </a:r>
                      <a:endParaRPr lang="en-US" sz="14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  Stage 4, 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  Stage 5, 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  On dialysis, %</a:t>
                      </a:r>
                      <a:endParaRPr lang="en-US" sz="1400" dirty="0" smtClean="0"/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01943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795939"/>
              </p:ext>
            </p:extLst>
          </p:nvPr>
        </p:nvGraphicFramePr>
        <p:xfrm>
          <a:off x="457200" y="1752600"/>
          <a:ext cx="8229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Grazoprevir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in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HCV GT1 and Renal Disease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rPr>
            </a:br>
            <a:r>
              <a:rPr lang="en-US" sz="2400" dirty="0">
                <a:latin typeface="Arial"/>
                <a:cs typeface="Arial"/>
              </a:rPr>
              <a:t>C-SURFER </a:t>
            </a:r>
            <a:r>
              <a:rPr lang="en-US" sz="2400" dirty="0" smtClean="0">
                <a:latin typeface="Arial"/>
                <a:cs typeface="Arial"/>
              </a:rPr>
              <a:t>Study: Results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C-SURFER: SVR12 Results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Roth D, et al. Lancet 2015;386:1537-45.</a:t>
            </a:r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-6950" y="5791200"/>
            <a:ext cx="9157047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365760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Modified analysis excluded patients who did not receive ≥1 dose of drug or who died or discontinued early for reasons unrelated to HCV treatment.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3452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Roth D, et al. Lancet 2015;386:1537-45.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Grazoprevir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in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HCV GT1 and Renal Disease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</a:br>
            <a:r>
              <a:rPr lang="en-US" sz="2400" dirty="0">
                <a:cs typeface="Arial"/>
              </a:rPr>
              <a:t>C-SURFER Study: </a:t>
            </a:r>
            <a:r>
              <a:rPr lang="en-US" sz="2400" dirty="0" smtClean="0">
                <a:cs typeface="Arial"/>
              </a:rPr>
              <a:t>Safety</a:t>
            </a:r>
            <a:endParaRPr lang="en-US" dirty="0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6966702"/>
              </p:ext>
            </p:extLst>
          </p:nvPr>
        </p:nvGraphicFramePr>
        <p:xfrm>
          <a:off x="228600" y="1371600"/>
          <a:ext cx="8686801" cy="4554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8171"/>
                <a:gridCol w="2459315"/>
                <a:gridCol w="2459315"/>
              </a:tblGrid>
              <a:tr h="381000">
                <a:tc rowSpan="2">
                  <a:txBody>
                    <a:bodyPr/>
                    <a:lstStyle/>
                    <a:p>
                      <a:r>
                        <a:rPr lang="en-US" sz="1400" dirty="0" smtClean="0"/>
                        <a:t>Adverse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Event (AE), n (%)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Elbasvir</a:t>
                      </a:r>
                      <a:r>
                        <a:rPr lang="en-US" sz="1400" dirty="0" smtClean="0"/>
                        <a:t> + </a:t>
                      </a:r>
                      <a:r>
                        <a:rPr lang="en-US" sz="1400" dirty="0" err="1" smtClean="0"/>
                        <a:t>Grazoprevir</a:t>
                      </a:r>
                      <a:endParaRPr lang="en-US" sz="14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537E"/>
                    </a:solidFill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  <a:sym typeface="Wingdings" panose="05000000000000000000" pitchFamily="2" charset="2"/>
                        </a:rPr>
                        <a:t>Immediate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bg1"/>
                          </a:solidFill>
                        </a:rPr>
                        <a:t>(n=111)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53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Deferred</a:t>
                      </a:r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 (Placebo)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(n=113)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37530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Discontinuation</a:t>
                      </a:r>
                      <a:r>
                        <a:rPr lang="en-US" sz="1400" baseline="0" dirty="0" smtClean="0"/>
                        <a:t> due to AE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 (4.4)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530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Serious AEs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 (14.4)</a:t>
                      </a:r>
                      <a:endParaRPr lang="en-US" sz="14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 (16.8)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530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Deaths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1 (0.8)</a:t>
                      </a:r>
                      <a:endParaRPr lang="en-US" sz="1400" baseline="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 (2.7)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530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Any </a:t>
                      </a:r>
                      <a:r>
                        <a:rPr lang="en-US" sz="1400" baseline="0" dirty="0" smtClean="0"/>
                        <a:t>AE in ≥10% of patients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400" dirty="0" smtClean="0"/>
                        <a:t>Headache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400" dirty="0" smtClean="0"/>
                        <a:t>Nausea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400" dirty="0" smtClean="0"/>
                        <a:t>Fatigue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400" dirty="0" smtClean="0"/>
                        <a:t>Insomnia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400" dirty="0" smtClean="0"/>
                        <a:t>Dizziness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400" dirty="0" smtClean="0"/>
                        <a:t>Diarrhea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84 (75.7)</a:t>
                      </a:r>
                    </a:p>
                    <a:p>
                      <a:pPr algn="ctr"/>
                      <a:r>
                        <a:rPr lang="en-US" sz="1400" dirty="0" smtClean="0"/>
                        <a:t>19 (17.1)</a:t>
                      </a:r>
                    </a:p>
                    <a:p>
                      <a:pPr algn="ctr"/>
                      <a:r>
                        <a:rPr lang="en-US" sz="1400" dirty="0" smtClean="0"/>
                        <a:t>17 (15.3)</a:t>
                      </a:r>
                    </a:p>
                    <a:p>
                      <a:pPr algn="ctr"/>
                      <a:r>
                        <a:rPr lang="en-US" sz="1400" dirty="0" smtClean="0"/>
                        <a:t>11 (9.9)</a:t>
                      </a:r>
                    </a:p>
                    <a:p>
                      <a:pPr algn="ctr"/>
                      <a:r>
                        <a:rPr lang="en-US" sz="1400" dirty="0" smtClean="0"/>
                        <a:t>7 (6.3)</a:t>
                      </a:r>
                    </a:p>
                    <a:p>
                      <a:pPr algn="ctr"/>
                      <a:r>
                        <a:rPr lang="en-US" sz="1400" dirty="0" smtClean="0"/>
                        <a:t>6 (5.4)</a:t>
                      </a:r>
                    </a:p>
                    <a:p>
                      <a:pPr algn="ctr"/>
                      <a:r>
                        <a:rPr lang="en-US" sz="1400" dirty="0" smtClean="0"/>
                        <a:t>6 (5.4)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95 (84.1)</a:t>
                      </a:r>
                    </a:p>
                    <a:p>
                      <a:pPr algn="ctr"/>
                      <a:r>
                        <a:rPr lang="en-US" sz="1400" dirty="0" smtClean="0"/>
                        <a:t>19 (16.8)</a:t>
                      </a:r>
                    </a:p>
                    <a:p>
                      <a:pPr algn="ctr"/>
                      <a:r>
                        <a:rPr lang="en-US" sz="1400" dirty="0" smtClean="0"/>
                        <a:t>18</a:t>
                      </a:r>
                      <a:r>
                        <a:rPr lang="en-US" sz="1400" baseline="0" dirty="0" smtClean="0"/>
                        <a:t> (15.9)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17 (15.9)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12 (10.6)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18 (15.9)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15 (13.3)</a:t>
                      </a:r>
                      <a:endParaRPr lang="en-US" sz="1400" dirty="0" smtClean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5304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en-US" sz="1400" dirty="0" smtClean="0"/>
                        <a:t>Laboratory AEs</a:t>
                      </a:r>
                    </a:p>
                    <a:p>
                      <a:pPr marL="230188" indent="0">
                        <a:tabLst/>
                      </a:pPr>
                      <a:r>
                        <a:rPr lang="en-US" sz="1400" baseline="0" dirty="0" smtClean="0"/>
                        <a:t>Hemoglobin &lt;8.5 g/dl</a:t>
                      </a:r>
                    </a:p>
                    <a:p>
                      <a:pPr marL="230188" indent="0">
                        <a:tabLst/>
                      </a:pPr>
                      <a:r>
                        <a:rPr lang="en-US" sz="1400" baseline="0" dirty="0" smtClean="0"/>
                        <a:t>ALT 1.1-2.5 x baseline</a:t>
                      </a:r>
                    </a:p>
                    <a:p>
                      <a:pPr marL="230188" indent="0">
                        <a:tabLst/>
                      </a:pPr>
                      <a:r>
                        <a:rPr lang="en-US" sz="1400" baseline="0" dirty="0" err="1" smtClean="0"/>
                        <a:t>Creatinine</a:t>
                      </a:r>
                      <a:r>
                        <a:rPr lang="en-US" sz="1400" baseline="30000" dirty="0" smtClean="0"/>
                        <a:t>§</a:t>
                      </a:r>
                      <a:r>
                        <a:rPr lang="en-US" sz="1400" baseline="0" dirty="0" smtClean="0"/>
                        <a:t> &gt;2.5 x baseline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5 (4.5)</a:t>
                      </a:r>
                    </a:p>
                    <a:p>
                      <a:pPr algn="ctr"/>
                      <a:r>
                        <a:rPr lang="en-US" sz="1400" dirty="0" smtClean="0"/>
                        <a:t>2 (1.8)</a:t>
                      </a:r>
                    </a:p>
                    <a:p>
                      <a:pPr algn="ctr"/>
                      <a:r>
                        <a:rPr lang="en-US" sz="1400" dirty="0" smtClean="0"/>
                        <a:t>1</a:t>
                      </a:r>
                      <a:r>
                        <a:rPr lang="en-US" sz="1400" baseline="0" dirty="0" smtClean="0"/>
                        <a:t> (1.2)</a:t>
                      </a:r>
                      <a:endParaRPr lang="en-US" sz="1400" dirty="0" smtClean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5 (4.4)</a:t>
                      </a:r>
                    </a:p>
                    <a:p>
                      <a:pPr algn="ctr"/>
                      <a:r>
                        <a:rPr lang="en-US" sz="1400" dirty="0" smtClean="0"/>
                        <a:t>36 (31.9)</a:t>
                      </a:r>
                    </a:p>
                    <a:p>
                      <a:pPr algn="ctr"/>
                      <a:r>
                        <a:rPr lang="en-US" sz="1400" dirty="0" smtClean="0"/>
                        <a:t>0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0943" y="6016823"/>
            <a:ext cx="3707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 smtClean="0"/>
              <a:t>§ </a:t>
            </a:r>
            <a:r>
              <a:rPr lang="en-US" sz="1400" dirty="0" smtClean="0">
                <a:latin typeface="Arial"/>
                <a:cs typeface="Arial"/>
              </a:rPr>
              <a:t>Among patients not on dialysis at baseline.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95813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Roth D, et al. Lancet 2015;386:1537-45.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Grazoprevir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in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HCV GT1 and Renal Disease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</a:br>
            <a:r>
              <a:rPr lang="en-US" sz="2400" dirty="0">
                <a:cs typeface="Arial"/>
              </a:rPr>
              <a:t>C-SURFER Study: </a:t>
            </a:r>
            <a:r>
              <a:rPr lang="en-US" sz="2400" dirty="0" smtClean="0"/>
              <a:t>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015526"/>
              </p:ext>
            </p:extLst>
          </p:nvPr>
        </p:nvGraphicFramePr>
        <p:xfrm>
          <a:off x="0" y="2148840"/>
          <a:ext cx="9144000" cy="25755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5755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Interpretation</a:t>
                      </a:r>
                      <a:r>
                        <a:rPr lang="en-US" sz="24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Once-daily 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grazoprevir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 and 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elbasvir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for 12 weeks had a low rate of adverse events and was effective in patients infected with HCV genotype 1 and stage 4-5 chronic kidney disease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.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”</a:t>
                      </a:r>
                    </a:p>
                  </a:txBody>
                  <a:tcPr marL="548640" marR="54864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430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72033</TotalTime>
  <Words>571</Words>
  <Application>Microsoft Office PowerPoint</Application>
  <PresentationFormat>On-screen Show (4:3)</PresentationFormat>
  <Paragraphs>194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ＭＳ Ｐゴシック</vt:lpstr>
      <vt:lpstr>Arial</vt:lpstr>
      <vt:lpstr>Geneva</vt:lpstr>
      <vt:lpstr>Myriad Pro</vt:lpstr>
      <vt:lpstr>Symbol</vt:lpstr>
      <vt:lpstr>Times New Roman</vt:lpstr>
      <vt:lpstr>Wingdings</vt:lpstr>
      <vt:lpstr>ヒラギノ角ゴ Pro W3</vt:lpstr>
      <vt:lpstr>AETC_Master_Template_061510</vt:lpstr>
      <vt:lpstr>Elbasvir + Grazoprevir in GT 1 and Chronic Renal Disease C-SURFER</vt:lpstr>
      <vt:lpstr>Elbasvir + Grazoprevir in HCV GT1 and Renal Disease C-SURFER Study: Features</vt:lpstr>
      <vt:lpstr>Elbasvir + Grazoprevir in HCV GT1 and Renal Disease C-SURFER Study: Study Design</vt:lpstr>
      <vt:lpstr>Elbasvir + Grazoprevir in HCV GT1 and Renal Disease C-SURFER Study: Participants</vt:lpstr>
      <vt:lpstr>Elbasvir + Grazoprevir in HCV GT1 and Renal Disease C-SURFER Study: Results</vt:lpstr>
      <vt:lpstr>Elbasvir + Grazoprevir in HCV GT1 and Renal Disease C-SURFER Study: Safety</vt:lpstr>
      <vt:lpstr>Elbasvir + Grazoprevir in HCV GT1 and Renal Disease C-SURFER Study: Conclusions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3664</cp:revision>
  <cp:lastPrinted>2011-04-18T21:48:04Z</cp:lastPrinted>
  <dcterms:created xsi:type="dcterms:W3CDTF">2010-11-28T05:36:22Z</dcterms:created>
  <dcterms:modified xsi:type="dcterms:W3CDTF">2016-01-28T18:50:36Z</dcterms:modified>
</cp:coreProperties>
</file>