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609" r:id="rId2"/>
    <p:sldId id="610" r:id="rId3"/>
    <p:sldId id="744" r:id="rId4"/>
    <p:sldId id="611" r:id="rId5"/>
    <p:sldId id="745" r:id="rId6"/>
    <p:sldId id="746" r:id="rId7"/>
    <p:sldId id="613" r:id="rId8"/>
    <p:sldId id="614" r:id="rId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3DD"/>
    <a:srgbClr val="564E3D"/>
    <a:srgbClr val="464032"/>
    <a:srgbClr val="625946"/>
    <a:srgbClr val="66532C"/>
    <a:srgbClr val="232323"/>
    <a:srgbClr val="484740"/>
    <a:srgbClr val="2A5480"/>
    <a:srgbClr val="555D19"/>
    <a:srgbClr val="919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82" autoAdjust="0"/>
    <p:restoredTop sz="98427" autoAdjust="0"/>
  </p:normalViewPr>
  <p:slideViewPr>
    <p:cSldViewPr showGuides="1">
      <p:cViewPr varScale="1">
        <p:scale>
          <a:sx n="145" d="100"/>
          <a:sy n="145" d="100"/>
        </p:scale>
        <p:origin x="672" y="120"/>
      </p:cViewPr>
      <p:guideLst>
        <p:guide orient="horz" pos="427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A548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2A548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B59452">
                  <a:lumMod val="50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5C4B27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4 weeks</c:v>
                </c:pt>
                <c:pt idx="1">
                  <c:v>6 weeks</c:v>
                </c:pt>
                <c:pt idx="2">
                  <c:v>6 weeks</c:v>
                </c:pt>
                <c:pt idx="3">
                  <c:v>8 weeks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33</c:v>
                </c:pt>
                <c:pt idx="1">
                  <c:v>87</c:v>
                </c:pt>
                <c:pt idx="2">
                  <c:v>80</c:v>
                </c:pt>
                <c:pt idx="3">
                  <c:v>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9503248"/>
        <c:axId val="209508288"/>
      </c:barChart>
      <c:catAx>
        <c:axId val="20950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2095082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95082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8.69827586206897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0950324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B59452">
                  <a:lumMod val="50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8 weeks</c:v>
                </c:pt>
                <c:pt idx="1">
                  <c:v>12 weeks</c:v>
                </c:pt>
                <c:pt idx="2">
                  <c:v>12 weeks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93</c:v>
                </c:pt>
                <c:pt idx="1">
                  <c:v>100</c:v>
                </c:pt>
                <c:pt idx="2">
                  <c:v>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0972000"/>
        <c:axId val="270972560"/>
      </c:barChart>
      <c:catAx>
        <c:axId val="27097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2709725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7097256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8.69827586206897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7097200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6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76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68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0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9699" y="2705100"/>
            <a:ext cx="8928101" cy="1457706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rgbClr val="001D48"/>
                </a:solidFill>
              </a:rPr>
              <a:t>Elbasvir-Grazoprevir</a:t>
            </a:r>
            <a:r>
              <a:rPr lang="en-US" sz="2000" dirty="0">
                <a:solidFill>
                  <a:srgbClr val="001D48"/>
                </a:solidFill>
              </a:rPr>
              <a:t> </a:t>
            </a:r>
            <a:r>
              <a:rPr lang="en-US" sz="2000" dirty="0" smtClean="0">
                <a:solidFill>
                  <a:srgbClr val="001D48"/>
                </a:solidFill>
              </a:rPr>
              <a:t>+ </a:t>
            </a:r>
            <a:r>
              <a:rPr lang="en-US" sz="2000" dirty="0" err="1" smtClean="0">
                <a:solidFill>
                  <a:srgbClr val="001D48"/>
                </a:solidFill>
              </a:rPr>
              <a:t>Sofosbuvir</a:t>
            </a:r>
            <a:r>
              <a:rPr lang="en-US" sz="2000" dirty="0" smtClean="0">
                <a:solidFill>
                  <a:srgbClr val="001D48"/>
                </a:solidFill>
              </a:rPr>
              <a:t> </a:t>
            </a:r>
            <a:r>
              <a:rPr lang="en-US" sz="2000" dirty="0">
                <a:solidFill>
                  <a:srgbClr val="001D48"/>
                </a:solidFill>
              </a:rPr>
              <a:t>in Treatment-Naïve HCV Genotype </a:t>
            </a:r>
            <a:r>
              <a:rPr lang="en-US" sz="2000" dirty="0" smtClean="0">
                <a:solidFill>
                  <a:srgbClr val="001D48"/>
                </a:solidFill>
              </a:rPr>
              <a:t>1 or 3</a:t>
            </a:r>
            <a:r>
              <a:rPr lang="en-US" sz="2200" dirty="0" smtClean="0">
                <a:solidFill>
                  <a:srgbClr val="001D48"/>
                </a:solidFill>
              </a:rPr>
              <a:t/>
            </a:r>
            <a:br>
              <a:rPr lang="en-US" sz="22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C-SWIFT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Poordad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F,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EASL 2015; Abstract O006.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330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EASL </a:t>
            </a:r>
            <a:r>
              <a:rPr lang="en-US" dirty="0" smtClean="0"/>
              <a:t>2015; Abstract </a:t>
            </a:r>
            <a:r>
              <a:rPr lang="en-US" dirty="0"/>
              <a:t>O006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or 3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C-SWIFT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685725"/>
              </p:ext>
            </p:extLst>
          </p:nvPr>
        </p:nvGraphicFramePr>
        <p:xfrm>
          <a:off x="514350" y="1600200"/>
          <a:ext cx="8115300" cy="43434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C-SWIFT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9385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 phase 2 trial to evaluate the efficacy and safety of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short duration therapy with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elbasvir-grazoprevir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+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in treatment-naïve GT 1 or 3 infection, with or without cirrhosis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(n=102) or Genotype 3 (n=41)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prior HCV treatment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≥10,000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ALT and AST &lt;350 IU/L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Cirrhosis allowed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0160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EASL </a:t>
            </a:r>
            <a:r>
              <a:rPr lang="en-US" dirty="0" smtClean="0"/>
              <a:t>2015; Abstract </a:t>
            </a:r>
            <a:r>
              <a:rPr lang="en-US" dirty="0"/>
              <a:t>O006.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GT 1 or 3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C-SWIFT </a:t>
            </a:r>
            <a:r>
              <a:rPr lang="en-US" sz="2700" dirty="0" smtClean="0"/>
              <a:t>Study: Study Design for GT 1</a:t>
            </a:r>
            <a:endParaRPr lang="en-US" sz="27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161023"/>
            <a:ext cx="1613916" cy="403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EBR-GZR + 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161023"/>
            <a:ext cx="1528543" cy="105155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Non-cirrhotic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13834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688306"/>
            <a:ext cx="2604517" cy="403286"/>
          </a:xfrm>
          <a:prstGeom prst="rect">
            <a:avLst/>
          </a:prstGeom>
          <a:solidFill>
            <a:srgbClr val="D3BF97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EBR-GZR </a:t>
            </a:r>
            <a:r>
              <a:rPr lang="en-US" sz="1400" b="1" dirty="0" smtClean="0">
                <a:latin typeface="Arial"/>
                <a:cs typeface="Arial"/>
              </a:rPr>
              <a:t>+ 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4336575"/>
            <a:ext cx="3595117" cy="4032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EBR-GZR + </a:t>
            </a:r>
            <a:r>
              <a:rPr lang="en-US" sz="1400" b="1" dirty="0" smtClean="0">
                <a:latin typeface="Arial"/>
                <a:cs typeface="Arial"/>
              </a:rPr>
              <a:t>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809292"/>
            <a:ext cx="2604516" cy="403286"/>
          </a:xfrm>
          <a:prstGeom prst="rect">
            <a:avLst/>
          </a:prstGeom>
          <a:solidFill>
            <a:srgbClr val="D1E0EF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EBR-GZR + </a:t>
            </a:r>
            <a:r>
              <a:rPr lang="en-US" sz="1400" b="1" dirty="0" smtClean="0">
                <a:latin typeface="Arial"/>
                <a:cs typeface="Arial"/>
              </a:rPr>
              <a:t>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4543" y="3688306"/>
            <a:ext cx="1528543" cy="1051555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Cirrhotic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825746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30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68624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47800" y="433889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3698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7400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8006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15603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070827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864260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-6949" y="5105400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EBR-GZR 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elbasvir-grazoprevi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SOF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Elbasvir-grazoprevir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(50/100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fixed-dose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91200" y="1359730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8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6061427" y="1768182"/>
            <a:ext cx="228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7846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401956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EASL </a:t>
            </a:r>
            <a:r>
              <a:rPr lang="en-US" dirty="0" smtClean="0"/>
              <a:t>2015; Abstract </a:t>
            </a:r>
            <a:r>
              <a:rPr lang="en-US" dirty="0"/>
              <a:t>O006.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GT 1 or 3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C-SWIFT Study</a:t>
            </a:r>
            <a:r>
              <a:rPr lang="en-US" sz="2400" dirty="0" smtClean="0"/>
              <a:t>:</a:t>
            </a:r>
            <a:r>
              <a:rPr lang="en-US" sz="2700" dirty="0" smtClean="0"/>
              <a:t> </a:t>
            </a:r>
            <a:r>
              <a:rPr lang="en-US" sz="2400" dirty="0" smtClean="0"/>
              <a:t>Study Design for GT 3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226876"/>
            <a:ext cx="18288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EBR-GZR + 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05600" y="2199349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205294"/>
            <a:ext cx="1528543" cy="978406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GT-3</a:t>
            </a:r>
            <a:endParaRPr lang="en-US" sz="1400" b="1" dirty="0" smtClean="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Non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>-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cirrhotic</a:t>
            </a:r>
            <a:endParaRPr lang="en-US" sz="1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204196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N=15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257800" y="409526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912027"/>
            <a:ext cx="2741677" cy="357567"/>
          </a:xfrm>
          <a:prstGeom prst="rect">
            <a:avLst/>
          </a:prstGeom>
          <a:solidFill>
            <a:srgbClr val="D3BF97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EBR-GZR + </a:t>
            </a:r>
            <a:r>
              <a:rPr lang="en-US" sz="1400" b="1" dirty="0" smtClean="0">
                <a:latin typeface="Arial"/>
                <a:cs typeface="Arial"/>
              </a:rPr>
              <a:t>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594944" y="389266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345680" y="2996529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824629"/>
            <a:ext cx="2756916" cy="357567"/>
          </a:xfrm>
          <a:prstGeom prst="rect">
            <a:avLst/>
          </a:prstGeom>
          <a:solidFill>
            <a:srgbClr val="C7B1D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EBR-GZR + </a:t>
            </a:r>
            <a:r>
              <a:rPr lang="en-US" sz="1400" b="1" dirty="0" smtClean="0">
                <a:latin typeface="Arial"/>
                <a:cs typeface="Arial"/>
              </a:rPr>
              <a:t>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721596" y="2805262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4543" y="3688307"/>
            <a:ext cx="1528543" cy="807493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GT-3</a:t>
            </a:r>
            <a:br>
              <a:rPr lang="en-US" sz="16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Cirrhotic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787462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88948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N=12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-6949" y="5105400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EBR-GZR=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grazoprevir-elbasvir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SOF = sofosbuvir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Grazoprevir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(100/50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mg): fixed dose 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400 mg once 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162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EASL </a:t>
            </a:r>
            <a:r>
              <a:rPr lang="en-US" dirty="0" smtClean="0"/>
              <a:t>2015; Abstract </a:t>
            </a:r>
            <a:r>
              <a:rPr lang="en-US" dirty="0"/>
              <a:t>O006.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GT 1 or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C-SWIFT Study</a:t>
            </a:r>
            <a:r>
              <a:rPr lang="en-US" sz="2700" dirty="0" smtClean="0"/>
              <a:t>: </a:t>
            </a:r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751497"/>
              </p:ext>
            </p:extLst>
          </p:nvPr>
        </p:nvGraphicFramePr>
        <p:xfrm>
          <a:off x="266695" y="1405620"/>
          <a:ext cx="8648705" cy="495069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133599"/>
                <a:gridCol w="976227"/>
                <a:gridCol w="976227"/>
                <a:gridCol w="976227"/>
                <a:gridCol w="976227"/>
                <a:gridCol w="870066"/>
                <a:gridCol w="870066"/>
                <a:gridCol w="870066"/>
              </a:tblGrid>
              <a:tr h="3810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Baseline Characteristic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232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Genotype 1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47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Genotype 3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847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5433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No cirrhosis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Cirrhosis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32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dirty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r>
                        <a:rPr lang="en-US" sz="13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Cirrhosis</a:t>
                      </a:r>
                      <a:endParaRPr lang="en-US" sz="13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3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Cirrhosis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32C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4 weeks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N=31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6 weeks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N=30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6 weeks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N=20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3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8 weeks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N=21</a:t>
                      </a:r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3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8 weeks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N=15</a:t>
                      </a: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12 weeks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N=14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12 weeks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N=12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32C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Mean age, years</a:t>
                      </a:r>
                      <a:endParaRPr lang="en-US" sz="13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Male sex, %</a:t>
                      </a:r>
                      <a:endParaRPr lang="en-US" sz="13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Race, %</a:t>
                      </a:r>
                      <a:endParaRPr lang="en-US" sz="13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  White</a:t>
                      </a:r>
                      <a:endParaRPr lang="en-US" sz="13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  Hispanic/Latino</a:t>
                      </a:r>
                      <a:endParaRPr lang="en-US" sz="13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HCV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Genotype, %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  1a</a:t>
                      </a:r>
                      <a:endParaRPr lang="en-US" sz="13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  1b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   3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IL28B CC, %</a:t>
                      </a:r>
                      <a:endParaRPr lang="en-US" sz="13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Cirrhosis, 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300" dirty="0" smtClean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</a:tr>
              <a:tr h="322284">
                <a:tc>
                  <a:txBody>
                    <a:bodyPr/>
                    <a:lstStyle/>
                    <a:p>
                      <a:r>
                        <a:rPr lang="en-US" sz="1300" baseline="0" dirty="0" smtClean="0"/>
                        <a:t>HCV RNA, </a:t>
                      </a:r>
                      <a:r>
                        <a:rPr lang="en-US" sz="1100" baseline="0" dirty="0" smtClean="0"/>
                        <a:t>10</a:t>
                      </a:r>
                      <a:r>
                        <a:rPr lang="en-US" sz="1100" baseline="30000" dirty="0" smtClean="0"/>
                        <a:t>6</a:t>
                      </a:r>
                      <a:r>
                        <a:rPr lang="en-US" sz="1100" baseline="0" dirty="0" smtClean="0"/>
                        <a:t> IU/ml (mean)</a:t>
                      </a:r>
                      <a:endParaRPr lang="en-US" sz="11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3.7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51782" y="49399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112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GT 1 or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</a:t>
            </a:r>
            <a:r>
              <a:rPr lang="en-US" sz="2400" dirty="0" smtClean="0"/>
              <a:t>SWIFT Study</a:t>
            </a:r>
            <a:r>
              <a:rPr lang="en-US" sz="2700" dirty="0" smtClean="0"/>
              <a:t>: </a:t>
            </a:r>
            <a:r>
              <a:rPr lang="en-US" sz="2400" dirty="0" smtClean="0"/>
              <a:t>Results for GT 1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C-SWIFT: SVR 12* for GT 1 by Treatment Duration and Cirrhosis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EASL </a:t>
            </a:r>
            <a:r>
              <a:rPr lang="en-US" dirty="0" smtClean="0"/>
              <a:t>2015; Abstract </a:t>
            </a:r>
            <a:r>
              <a:rPr lang="en-US" dirty="0"/>
              <a:t>O006.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518691"/>
              </p:ext>
            </p:extLst>
          </p:nvPr>
        </p:nvGraphicFramePr>
        <p:xfrm>
          <a:off x="377820" y="1828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4780" y="46028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10/30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8318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No Cirrhosis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7492" y="460284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26/30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16/20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60284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17/18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181600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23469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93226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Cirrhosis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5104" y="5839978"/>
            <a:ext cx="9162288" cy="50290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latin typeface="Arial"/>
                <a:cs typeface="Arial"/>
              </a:rPr>
              <a:t>*Analysis by modified </a:t>
            </a:r>
            <a:r>
              <a:rPr lang="en-US" sz="1400" dirty="0">
                <a:latin typeface="Arial"/>
                <a:cs typeface="Arial"/>
              </a:rPr>
              <a:t>intention-to-treat </a:t>
            </a:r>
            <a:r>
              <a:rPr lang="en-US" sz="1400" dirty="0" smtClean="0">
                <a:latin typeface="Arial"/>
                <a:cs typeface="Arial"/>
              </a:rPr>
              <a:t>analysis (excluded patients who discontinued due to reasons other than </a:t>
            </a:r>
            <a:r>
              <a:rPr lang="en-US" sz="1400" dirty="0" err="1" smtClean="0">
                <a:latin typeface="Arial"/>
                <a:cs typeface="Arial"/>
              </a:rPr>
              <a:t>virologic</a:t>
            </a:r>
            <a:r>
              <a:rPr lang="en-US" sz="1400" dirty="0" smtClean="0">
                <a:latin typeface="Arial"/>
                <a:cs typeface="Arial"/>
              </a:rPr>
              <a:t> failure)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77286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GT 1 or 3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/>
              <a:t>C-SWIFT Study</a:t>
            </a:r>
            <a:r>
              <a:rPr lang="en-US" sz="2400" dirty="0"/>
              <a:t>: </a:t>
            </a:r>
            <a:r>
              <a:rPr lang="en-US" sz="2000" dirty="0"/>
              <a:t>Results for GT </a:t>
            </a:r>
            <a:r>
              <a:rPr lang="en-US" sz="2000" dirty="0" smtClean="0"/>
              <a:t>3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C-SWIFT: SVR 12* 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or GT 3 by Treatment Duration and Cirrhosis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EASL </a:t>
            </a:r>
            <a:r>
              <a:rPr lang="en-US" dirty="0" smtClean="0"/>
              <a:t>2015; Abstract </a:t>
            </a:r>
            <a:r>
              <a:rPr lang="en-US" dirty="0"/>
              <a:t>O006.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256023"/>
              </p:ext>
            </p:extLst>
          </p:nvPr>
        </p:nvGraphicFramePr>
        <p:xfrm>
          <a:off x="914400" y="1828800"/>
          <a:ext cx="739458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362200" y="45266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14/15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3084804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No Cirrhosis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232" y="449580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14/14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9400" y="449580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10/11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172200" y="5334000"/>
            <a:ext cx="1981200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25093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33312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Cirrhosis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5104" y="5839978"/>
            <a:ext cx="9162288" cy="5029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latin typeface="Arial"/>
                <a:cs typeface="Arial"/>
              </a:rPr>
              <a:t>Analysis by modified </a:t>
            </a:r>
            <a:r>
              <a:rPr lang="en-US" sz="1400" dirty="0">
                <a:latin typeface="Arial"/>
                <a:cs typeface="Arial"/>
              </a:rPr>
              <a:t>intention-to-treat </a:t>
            </a:r>
            <a:r>
              <a:rPr lang="en-US" sz="1400" dirty="0" smtClean="0">
                <a:latin typeface="Arial"/>
                <a:cs typeface="Arial"/>
              </a:rPr>
              <a:t>analysis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(excluded patients who discontinued due to reasons other than </a:t>
            </a:r>
            <a:r>
              <a:rPr lang="en-US" sz="1400" dirty="0" err="1" smtClean="0">
                <a:latin typeface="Arial"/>
                <a:cs typeface="Arial"/>
              </a:rPr>
              <a:t>virologic</a:t>
            </a:r>
            <a:r>
              <a:rPr lang="en-US" sz="1400" dirty="0" smtClean="0">
                <a:latin typeface="Arial"/>
                <a:cs typeface="Arial"/>
              </a:rPr>
              <a:t> failure)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4411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EASL </a:t>
            </a:r>
            <a:r>
              <a:rPr lang="en-US" dirty="0" smtClean="0"/>
              <a:t>2015; Abstract </a:t>
            </a:r>
            <a:r>
              <a:rPr lang="en-US" dirty="0"/>
              <a:t>O006.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GT 1 or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C-SWIFT Study</a:t>
            </a:r>
            <a:r>
              <a:rPr lang="en-US" sz="2700" dirty="0" smtClean="0"/>
              <a:t>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436194"/>
              </p:ext>
            </p:extLst>
          </p:nvPr>
        </p:nvGraphicFramePr>
        <p:xfrm>
          <a:off x="0" y="2148840"/>
          <a:ext cx="9144000" cy="2575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“A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novel regimen of </a:t>
                      </a:r>
                      <a:r>
                        <a:rPr lang="en-US" sz="2000" b="0" i="0" baseline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grazoprevir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lang="en-US" sz="2000" b="0" i="0" baseline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elbasvir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with </a:t>
                      </a:r>
                      <a:r>
                        <a:rPr lang="en-US" sz="2000" b="0" i="0" baseline="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sofosbuvir</a:t>
                      </a:r>
                      <a:r>
                        <a:rPr lang="en-US" sz="2000" b="0" i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was able to shorten treatment duration to 8 weeks or less among cirrhotic and non-cirrhotic HCV genotype 1-infected patients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.”</a:t>
                      </a:r>
                    </a:p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“Genotype 3 patients achieved high SVR12 rates with 8-12 weeks of therapy, including patients with cirrhosis.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7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72028</TotalTime>
  <Words>583</Words>
  <Application>Microsoft Office PowerPoint</Application>
  <PresentationFormat>On-screen Show (4:3)</PresentationFormat>
  <Paragraphs>186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AETC_Master_Template_061510</vt:lpstr>
      <vt:lpstr>Elbasvir-Grazoprevir + Sofosbuvir in Treatment-Naïve HCV Genotype 1 or 3 C-SWIFT</vt:lpstr>
      <vt:lpstr>Elbasvir-Grazoprevir + Sofosbuvir in Treatment-Naïve GT 1 or 3 C-SWIFT Study: Features</vt:lpstr>
      <vt:lpstr>Elbasvir-Grazoprevir + Sofosbuvir in Treatment-Naïve GT 1 or 3 C-SWIFT Study: Study Design for GT 1</vt:lpstr>
      <vt:lpstr>Elbasvir-Grazoprevir + Sofosbuvir in Treatment-Naïve GT 1 or 3 C-SWIFT Study: Study Design for GT 3</vt:lpstr>
      <vt:lpstr>Elbasvir-Grazoprevir + Sofosbuvir in Treatment-Naïve GT 1 or 3 C-SWIFT Study: Baseline Characteristics</vt:lpstr>
      <vt:lpstr>Elbasvir-Grazoprevir + Sofosbuvir in Treatment-Naïve GT 1 or 3 C-SWIFT Study: Results for GT 1</vt:lpstr>
      <vt:lpstr>Elbasvir-Grazoprevir + Sofosbuvir in Treatment-Naïve GT 1 or 3 C-SWIFT Study: Results for GT 3</vt:lpstr>
      <vt:lpstr>Elbasvir-Grazoprevir + Sofosbuvir in Treatment-Naïve GT 1 or 3 C-SWIFT Study: Conclusions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3658</cp:revision>
  <cp:lastPrinted>2011-04-18T21:48:04Z</cp:lastPrinted>
  <dcterms:created xsi:type="dcterms:W3CDTF">2010-11-28T05:36:22Z</dcterms:created>
  <dcterms:modified xsi:type="dcterms:W3CDTF">2016-01-28T18:45:43Z</dcterms:modified>
</cp:coreProperties>
</file>