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758" r:id="rId2"/>
    <p:sldId id="773" r:id="rId3"/>
    <p:sldId id="793" r:id="rId4"/>
    <p:sldId id="794" r:id="rId5"/>
    <p:sldId id="795" r:id="rId6"/>
    <p:sldId id="792" r:id="rId7"/>
    <p:sldId id="791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564E3D"/>
    <a:srgbClr val="464032"/>
    <a:srgbClr val="625946"/>
    <a:srgbClr val="66532C"/>
    <a:srgbClr val="232323"/>
    <a:srgbClr val="484740"/>
    <a:srgbClr val="2A5480"/>
    <a:srgbClr val="555D19"/>
    <a:srgbClr val="91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6797001991130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8 weeks_x000d_(+ Ribavirin)_x000d_Arm B1</c:v>
                </c:pt>
                <c:pt idx="1">
                  <c:v>12 weeks_x000d_(+ Ribavirin)_x000d_Arms A1, A2, B2</c:v>
                </c:pt>
                <c:pt idx="2">
                  <c:v>12 weeks_x000d_(- Ribavirin)_x000d_Arms A3, B3</c:v>
                </c:pt>
                <c:pt idx="3">
                  <c:v>12 weeks_x000d_(+ Ribavirin)_x000d_Arm B12</c:v>
                </c:pt>
                <c:pt idx="4">
                  <c:v>12 weeks_x000d_(- Ribavirin)_x000d_Arm B13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80</c:v>
                </c:pt>
                <c:pt idx="1">
                  <c:v>93</c:v>
                </c:pt>
                <c:pt idx="2">
                  <c:v>98</c:v>
                </c:pt>
                <c:pt idx="3">
                  <c:v>97</c:v>
                </c:pt>
                <c:pt idx="4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053760"/>
        <c:axId val="275237728"/>
      </c:barChart>
      <c:catAx>
        <c:axId val="2720537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752377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752377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7.83620689655172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20537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6666854143232097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Elbasvir + Grazoprevir + Ribavirin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94.7</c:v>
                </c:pt>
                <c:pt idx="1">
                  <c:v>91.6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Elbasvir + Grazoprevir</c:v>
                </c:pt>
              </c:strCache>
            </c:strRef>
          </c:tx>
          <c:spPr>
            <a:solidFill>
              <a:srgbClr val="A1844B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92.3</c:v>
                </c:pt>
                <c:pt idx="1">
                  <c:v>95.4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5240528"/>
        <c:axId val="275241088"/>
      </c:barChart>
      <c:catAx>
        <c:axId val="27524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2752410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752410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52405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8411335301837298"/>
          <c:y val="1.44676387400988E-2"/>
          <c:w val="0.70354096362954599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0.12765</cdr:x>
      <cdr:y>0.89655</cdr:y>
    </cdr:from>
    <cdr:to>
      <cdr:x>0.63356</cdr:x>
      <cdr:y>0.98276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9162" y="3962400"/>
          <a:ext cx="4356144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lIns="0" tIns="45431" rIns="0" bIns="45431" anchor="ctr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935038">
            <a:spcBef>
              <a:spcPct val="50000"/>
            </a:spcBef>
          </a:pPr>
          <a:r>
            <a:rPr lang="en-US" sz="1400" b="1" dirty="0" smtClean="0">
              <a:solidFill>
                <a:schemeClr val="bg1"/>
              </a:solidFill>
              <a:latin typeface="Arial" pitchFamily="22" charset="0"/>
            </a:rPr>
            <a:t>HCV </a:t>
          </a:r>
          <a:r>
            <a:rPr lang="en-US" sz="1400" b="1" dirty="0" err="1" smtClean="0">
              <a:solidFill>
                <a:schemeClr val="bg1"/>
              </a:solidFill>
              <a:latin typeface="Arial" pitchFamily="22" charset="0"/>
            </a:rPr>
            <a:t>Monoinfected</a:t>
          </a:r>
          <a:endParaRPr lang="en-US" sz="1400" b="1" dirty="0">
            <a:solidFill>
              <a:schemeClr val="bg1"/>
            </a:solidFill>
            <a:latin typeface="Arial" pitchFamily="22" charset="0"/>
          </a:endParaRPr>
        </a:p>
      </cdr:txBody>
    </cdr:sp>
  </cdr:relSizeAnchor>
  <cdr:relSizeAnchor xmlns:cdr="http://schemas.openxmlformats.org/drawingml/2006/chartDrawing">
    <cdr:from>
      <cdr:x>0.63674</cdr:x>
      <cdr:y>0.89655</cdr:y>
    </cdr:from>
    <cdr:to>
      <cdr:x>0.99018</cdr:x>
      <cdr:y>0.98276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82739" y="3962400"/>
          <a:ext cx="3043321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326496"/>
        </a:solidFill>
        <a:ln xmlns:a="http://schemas.openxmlformats.org/drawingml/2006/main" w="12700">
          <a:noFill/>
          <a:miter lim="800000"/>
          <a:headEnd/>
          <a:tailEnd/>
        </a:ln>
      </cdr:spPr>
      <cdr:txBody>
        <a:bodyPr xmlns:a="http://schemas.openxmlformats.org/drawingml/2006/main" lIns="0" tIns="45431" rIns="0" bIns="45431" anchor="ctr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Geneva" pitchFamily="31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935038">
            <a:spcBef>
              <a:spcPct val="50000"/>
            </a:spcBef>
          </a:pPr>
          <a:r>
            <a:rPr lang="en-US" sz="1400" b="1" dirty="0" smtClean="0">
              <a:solidFill>
                <a:schemeClr val="bg1"/>
              </a:solidFill>
              <a:latin typeface="Arial" pitchFamily="22" charset="0"/>
            </a:rPr>
            <a:t>HCV-HIV </a:t>
          </a:r>
          <a:r>
            <a:rPr lang="en-US" sz="1400" b="1" dirty="0" err="1" smtClean="0">
              <a:solidFill>
                <a:schemeClr val="bg1"/>
              </a:solidFill>
              <a:latin typeface="Arial" pitchFamily="22" charset="0"/>
            </a:rPr>
            <a:t>Coinfected</a:t>
          </a:r>
          <a:endParaRPr lang="en-US" sz="1400" b="1" dirty="0">
            <a:solidFill>
              <a:schemeClr val="bg1"/>
            </a:solidFill>
            <a:latin typeface="Arial" pitchFamily="2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1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rgbClr val="001D48"/>
                </a:solidFill>
              </a:rPr>
              <a:t>Elbasvir</a:t>
            </a:r>
            <a:r>
              <a:rPr lang="en-US" sz="2700" dirty="0" smtClean="0">
                <a:solidFill>
                  <a:srgbClr val="001D48"/>
                </a:solidFill>
              </a:rPr>
              <a:t> + </a:t>
            </a:r>
            <a:r>
              <a:rPr lang="en-US" sz="2700" dirty="0" err="1" smtClean="0">
                <a:solidFill>
                  <a:srgbClr val="001D48"/>
                </a:solidFill>
              </a:rPr>
              <a:t>Grazoprevir</a:t>
            </a:r>
            <a:r>
              <a:rPr lang="en-US" sz="2700" dirty="0" smtClean="0">
                <a:solidFill>
                  <a:srgbClr val="001D48"/>
                </a:solidFill>
              </a:rPr>
              <a:t> +</a:t>
            </a:r>
            <a:r>
              <a:rPr lang="en-US" sz="2700" dirty="0">
                <a:solidFill>
                  <a:srgbClr val="001D48"/>
                </a:solidFill>
              </a:rPr>
              <a:t>/- </a:t>
            </a:r>
            <a:r>
              <a:rPr lang="en-US" sz="2700" dirty="0" smtClean="0">
                <a:solidFill>
                  <a:srgbClr val="001D48"/>
                </a:solidFill>
              </a:rPr>
              <a:t>RBV: HCV </a:t>
            </a:r>
            <a:r>
              <a:rPr lang="en-US" sz="2700" dirty="0">
                <a:solidFill>
                  <a:srgbClr val="001D48"/>
                </a:solidFill>
              </a:rPr>
              <a:t>GT1 +/- HIV Coinfection </a:t>
            </a:r>
            <a:r>
              <a:rPr lang="en-US" sz="2800" dirty="0">
                <a:solidFill>
                  <a:srgbClr val="001D48"/>
                </a:solidFill>
              </a:rPr>
              <a:t/>
            </a:r>
            <a:br>
              <a:rPr lang="en-US" sz="2800" dirty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C-WORTHY Coinfection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Sulkowski</a:t>
            </a:r>
            <a:r>
              <a:rPr lang="en-US" sz="1400" dirty="0" smtClean="0"/>
              <a:t> M, </a:t>
            </a:r>
            <a:r>
              <a:rPr lang="en-US" sz="1400" dirty="0"/>
              <a:t>et al. </a:t>
            </a:r>
            <a:r>
              <a:rPr lang="en-US" sz="1400" dirty="0" smtClean="0"/>
              <a:t>Lancet. 2015;385:1087-97.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2179152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in HCV GT1 +/- HIV Coinfection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C-WORTHY Coinfection: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38626"/>
              </p:ext>
            </p:extLst>
          </p:nvPr>
        </p:nvGraphicFramePr>
        <p:xfrm>
          <a:off x="514350" y="1447800"/>
          <a:ext cx="8115300" cy="4772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C-WORTHY (Protocol 035)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0452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open-label phase 2 trial examining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with or without ribavirin, in treatment-naïve HCV-monoinfected (part A) or HCV-HIV coinfected (part B) patients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Part B: well-controlled HIV infection (on antiretroviral therapy ≥8 weeks,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HIV RNA undetectable x ≥24 weeks and CD4 count ≥300 cells/mm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963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Study: </a:t>
            </a:r>
            <a:r>
              <a:rPr lang="en-US" sz="2400" dirty="0" smtClean="0"/>
              <a:t>Study Design Part A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-6113" y="1399076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67000" y="1362464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722796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988836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-6113" y="1801392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994057" y="1722148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270858" y="17221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362884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8633111" y="1722148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356628" y="2505460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984794" y="2320528"/>
            <a:ext cx="2377440" cy="357567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40" rIns="0" anchor="ctr"/>
          <a:lstStyle/>
          <a:p>
            <a:r>
              <a:rPr lang="en-US" sz="1400" b="1" dirty="0">
                <a:latin typeface="Arial"/>
                <a:cs typeface="Arial"/>
              </a:rPr>
              <a:t>EBR (20 mg) </a:t>
            </a:r>
            <a:r>
              <a:rPr lang="en-US" sz="1400" b="1" dirty="0" smtClean="0">
                <a:latin typeface="Arial"/>
                <a:cs typeface="Arial"/>
              </a:rPr>
              <a:t>+ 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72968" y="23028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00" y="2320528"/>
            <a:ext cx="1675891" cy="1749548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8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Group A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28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Monoinfected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33484" y="2300269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3984792" y="2994941"/>
            <a:ext cx="2377440" cy="357567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 (50 mg) + </a:t>
            </a:r>
            <a:r>
              <a:rPr lang="en-US" sz="1400" b="1" dirty="0" smtClean="0">
                <a:latin typeface="Arial"/>
                <a:cs typeface="Arial"/>
              </a:rPr>
              <a:t>GZR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983905" y="3702794"/>
            <a:ext cx="2377440" cy="357567"/>
          </a:xfrm>
          <a:prstGeom prst="rect">
            <a:avLst/>
          </a:prstGeom>
          <a:solidFill>
            <a:srgbClr val="E7F1C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 (50 mg</a:t>
            </a:r>
            <a:r>
              <a:rPr lang="en-US" sz="1400" b="1" dirty="0" smtClean="0">
                <a:latin typeface="Arial"/>
                <a:cs typeface="Arial"/>
              </a:rPr>
              <a:t>) + GZR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48006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(20 mg or 50 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 mg)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800 to 1400 mg/day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356628" y="3192834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72968" y="299022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56628" y="3860207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72968" y="36576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487336" y="2987830"/>
            <a:ext cx="45110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A2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487336" y="3702794"/>
            <a:ext cx="45110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A3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487336" y="2320528"/>
            <a:ext cx="451103" cy="357567"/>
          </a:xfrm>
          <a:prstGeom prst="rect">
            <a:avLst/>
          </a:prstGeom>
          <a:solidFill>
            <a:srgbClr val="40404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A1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429542" y="2320528"/>
            <a:ext cx="1008884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GT 1a + 1b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429542" y="2987830"/>
            <a:ext cx="1008884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GT 1a + 1b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429542" y="3702794"/>
            <a:ext cx="1008884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GT 1b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733484" y="29718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33484" y="367672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13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43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Study: </a:t>
            </a:r>
            <a:r>
              <a:rPr lang="en-US" sz="2400" dirty="0" smtClean="0"/>
              <a:t>Study Design Part B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-6113" y="1399076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38458" y="1362464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052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227905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-6113" y="1801392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76461" y="1722148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509927" y="17221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3820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8652227" y="1722148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38800" y="2338791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767199" y="2153859"/>
            <a:ext cx="2011677" cy="357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40" rIns="0" anchor="ctr"/>
          <a:lstStyle/>
          <a:p>
            <a:r>
              <a:rPr lang="en-US" sz="1200" b="1" dirty="0">
                <a:latin typeface="Arial"/>
                <a:cs typeface="Arial"/>
              </a:rPr>
              <a:t>EBR </a:t>
            </a:r>
            <a:r>
              <a:rPr lang="en-US" sz="1200" b="1" dirty="0" smtClean="0">
                <a:latin typeface="Arial"/>
                <a:cs typeface="Arial"/>
              </a:rPr>
              <a:t>+ GZR (50 mg) + RBV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13593" y="2136184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00" y="2153859"/>
            <a:ext cx="1675891" cy="13655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Group B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Monoinfected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7755" y="2133600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0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EBR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GZR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(100 mg)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800 to 1400 mg/day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345936" y="2845227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63542" y="26426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45936" y="3312538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63542" y="3109931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343374" y="2640223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343374" y="3155125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343374" y="2153859"/>
            <a:ext cx="405383" cy="357567"/>
          </a:xfrm>
          <a:prstGeom prst="rect">
            <a:avLst/>
          </a:prstGeom>
          <a:solidFill>
            <a:srgbClr val="40404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401001" y="2153859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401001" y="2640223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 + 1b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401001" y="3155125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747755" y="2624193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47755" y="3147482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" y="3826030"/>
            <a:ext cx="1675891" cy="84429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Group B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Treatment-Naive</a:t>
            </a: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HIV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Coinfected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345936" y="4031034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63542" y="382842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345936" y="4469807"/>
            <a:ext cx="23408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263542" y="42672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343374" y="3826030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B12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3343374" y="4312394"/>
            <a:ext cx="405383" cy="357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B13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401001" y="3826030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GT 1a + 1b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401001" y="4312394"/>
            <a:ext cx="908299" cy="3575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algn="ctr"/>
            <a:r>
              <a:rPr lang="en-US" sz="1200" dirty="0">
                <a:latin typeface="Arial"/>
                <a:cs typeface="Arial"/>
              </a:rPr>
              <a:t>GT 1a + 1b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47755" y="3810000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29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7755" y="4304751"/>
            <a:ext cx="628716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30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3767196" y="2647334"/>
            <a:ext cx="2743200" cy="357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(</a:t>
            </a:r>
            <a:r>
              <a:rPr lang="en-US" sz="1200" b="1" dirty="0" smtClean="0">
                <a:latin typeface="Arial"/>
                <a:cs typeface="Arial"/>
              </a:rPr>
              <a:t>50 </a:t>
            </a:r>
            <a:r>
              <a:rPr lang="en-US" sz="1200" b="1" dirty="0">
                <a:latin typeface="Arial"/>
                <a:cs typeface="Arial"/>
              </a:rPr>
              <a:t>mg</a:t>
            </a:r>
            <a:r>
              <a:rPr lang="en-US" sz="1200" b="1" dirty="0" smtClean="0">
                <a:latin typeface="Arial"/>
                <a:cs typeface="Arial"/>
              </a:rPr>
              <a:t>) + </a:t>
            </a:r>
            <a:r>
              <a:rPr lang="en-US" sz="12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766309" y="3155125"/>
            <a:ext cx="2743200" cy="357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(50 mg)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767196" y="3833141"/>
            <a:ext cx="2743200" cy="357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766309" y="4312394"/>
            <a:ext cx="2743200" cy="357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EBR + GZR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102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692222" y="17221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620000" y="13136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7890227" y="1722148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73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C-WORTHY: SVR12 Results by Treatment and HIV </a:t>
            </a:r>
            <a:r>
              <a:rPr lang="en-US" dirty="0" err="1" smtClean="0"/>
              <a:t>Coinfection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76814"/>
              </p:ext>
            </p:extLst>
          </p:nvPr>
        </p:nvGraphicFramePr>
        <p:xfrm>
          <a:off x="266700" y="1905000"/>
          <a:ext cx="8610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557000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613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4044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0586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5568" y="46482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1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 GT1 +/- HIV Coinfection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C-WORTHY Coinfection: </a:t>
            </a:r>
            <a:r>
              <a:rPr lang="en-US" sz="2400" dirty="0" smtClean="0"/>
              <a:t>Study: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C-WORTHY: SVR12 Rates by HCV GT1 Subtype and Use of Ribavirin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978622"/>
              </p:ext>
            </p:extLst>
          </p:nvPr>
        </p:nvGraphicFramePr>
        <p:xfrm>
          <a:off x="304800" y="18796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124200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48/52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7400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72/76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4686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72646" y="5257796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33/36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63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M, et al. Lancet. 2015;385:1087-97.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RBV in HCV GT1 +/- HIV Coinfection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</a:t>
            </a:r>
            <a:r>
              <a:rPr lang="en-US" sz="2700" dirty="0"/>
              <a:t>-WORTHY Coinfection: Study Features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20671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Once-daily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with or without ribavirin for 12 weeks in previously untreated HCV-mono-infected and HIV/HCV-co-infected patients without cirrhosis achieved SVR12 rates of 87-98%. These results support the ongoing phase 3 development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72032</TotalTime>
  <Words>474</Words>
  <Application>Microsoft Office PowerPoint</Application>
  <PresentationFormat>On-screen Show (4:3)</PresentationFormat>
  <Paragraphs>100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Elbasvir + Grazoprevir +/- RBV: HCV GT1 +/- HIV Coinfection  C-WORTHY Coinfection</vt:lpstr>
      <vt:lpstr>Elbasvir + Grazoprevir +/- RBV in HCV GT1 +/- HIV Coinfection  C-WORTHY Coinfection: Study Features</vt:lpstr>
      <vt:lpstr>Elbasvir + Grazoprevir +/- RBV in HCV GT1 +/- HIV Coinfection  C-WORTHY Coinfection: Study: Study Design Part A</vt:lpstr>
      <vt:lpstr>Elbasvir+ Grazoprevir +/- RBV in HCV GT1 +/- HIV Coinfection  C-WORTHY Coinfection: Study: Study Design Part B</vt:lpstr>
      <vt:lpstr>Elbasvir + Grazoprevir +/- RBV in HCV GT1 +/- HIV Coinfection  C-WORTHY Coinfection: Results</vt:lpstr>
      <vt:lpstr>Elbasvir + Grazoprevir +/- RBV in HCV GT1 +/- HIV Coinfection  C-WORTHY Coinfection: Study: Results</vt:lpstr>
      <vt:lpstr>Elbasvir + Grazoprevir +/- RBV in HCV GT1 +/- HIV Coinfection  C-WORTHY Coinfection: Study Features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3663</cp:revision>
  <cp:lastPrinted>2011-04-18T21:48:04Z</cp:lastPrinted>
  <dcterms:created xsi:type="dcterms:W3CDTF">2010-11-28T05:36:22Z</dcterms:created>
  <dcterms:modified xsi:type="dcterms:W3CDTF">2016-01-28T18:50:01Z</dcterms:modified>
</cp:coreProperties>
</file>