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56" r:id="rId2"/>
    <p:sldId id="765" r:id="rId3"/>
    <p:sldId id="766" r:id="rId4"/>
    <p:sldId id="767" r:id="rId5"/>
    <p:sldId id="768" r:id="rId6"/>
    <p:sldId id="769" r:id="rId7"/>
    <p:sldId id="770" r:id="rId8"/>
    <p:sldId id="771" r:id="rId9"/>
    <p:sldId id="772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 + GZR + RBV</c:v>
                </c:pt>
                <c:pt idx="1">
                  <c:v>EBR + GZR</c:v>
                </c:pt>
                <c:pt idx="2">
                  <c:v>EBR + GZR + RBV</c:v>
                </c:pt>
                <c:pt idx="3">
                  <c:v>EBR + GZR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90</c:v>
                </c:pt>
                <c:pt idx="1">
                  <c:v>97</c:v>
                </c:pt>
                <c:pt idx="2">
                  <c:v>97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045360"/>
        <c:axId val="272045920"/>
      </c:barChart>
      <c:catAx>
        <c:axId val="27204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72045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2045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20453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F754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F754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 + GZR + RBV</c:v>
                </c:pt>
                <c:pt idx="1">
                  <c:v>EBR + GZR</c:v>
                </c:pt>
                <c:pt idx="2">
                  <c:v>EBR + GZR + RBV</c:v>
                </c:pt>
                <c:pt idx="3">
                  <c:v>EBR + GZR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</c:v>
                </c:pt>
                <c:pt idx="1">
                  <c:v>91</c:v>
                </c:pt>
                <c:pt idx="2">
                  <c:v>100</c:v>
                </c:pt>
                <c:pt idx="3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048160"/>
        <c:axId val="272048720"/>
      </c:barChart>
      <c:catAx>
        <c:axId val="27204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72048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2048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20481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8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4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7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 smtClean="0">
                <a:solidFill>
                  <a:srgbClr val="001D48"/>
                </a:solidFill>
              </a:rPr>
              <a:t>Elbasvir</a:t>
            </a:r>
            <a:r>
              <a:rPr lang="en-US" sz="2200" dirty="0" smtClean="0">
                <a:solidFill>
                  <a:srgbClr val="001D48"/>
                </a:solidFill>
              </a:rPr>
              <a:t> + </a:t>
            </a:r>
            <a:r>
              <a:rPr lang="en-US" sz="2200" dirty="0" err="1" smtClean="0">
                <a:solidFill>
                  <a:srgbClr val="001D48"/>
                </a:solidFill>
              </a:rPr>
              <a:t>Grazoprevir</a:t>
            </a:r>
            <a:r>
              <a:rPr lang="en-US" sz="2200" dirty="0" smtClean="0">
                <a:solidFill>
                  <a:srgbClr val="001D48"/>
                </a:solidFill>
              </a:rPr>
              <a:t> +</a:t>
            </a:r>
            <a:r>
              <a:rPr lang="en-US" sz="2200" dirty="0">
                <a:solidFill>
                  <a:srgbClr val="001D48"/>
                </a:solidFill>
              </a:rPr>
              <a:t>/- </a:t>
            </a:r>
            <a:r>
              <a:rPr lang="en-US" sz="2200" dirty="0" smtClean="0">
                <a:solidFill>
                  <a:srgbClr val="001D48"/>
                </a:solidFill>
              </a:rPr>
              <a:t>RBV in </a:t>
            </a:r>
            <a:r>
              <a:rPr lang="en-US" sz="2200" dirty="0">
                <a:solidFill>
                  <a:srgbClr val="001D48"/>
                </a:solidFill>
              </a:rPr>
              <a:t>GT 1 </a:t>
            </a:r>
            <a:r>
              <a:rPr lang="en-US" sz="2200" dirty="0" err="1" smtClean="0">
                <a:solidFill>
                  <a:srgbClr val="001D48"/>
                </a:solidFill>
              </a:rPr>
              <a:t>Cirrhotics</a:t>
            </a:r>
            <a:r>
              <a:rPr lang="en-US" sz="2200" dirty="0">
                <a:solidFill>
                  <a:srgbClr val="001D48"/>
                </a:solidFill>
              </a:rPr>
              <a:t> </a:t>
            </a:r>
            <a:r>
              <a:rPr lang="en-US" sz="2200" dirty="0" smtClean="0">
                <a:solidFill>
                  <a:srgbClr val="001D48"/>
                </a:solidFill>
              </a:rPr>
              <a:t>&amp; </a:t>
            </a:r>
            <a:r>
              <a:rPr lang="en-US" sz="2200" dirty="0">
                <a:solidFill>
                  <a:srgbClr val="001D48"/>
                </a:solidFill>
              </a:rPr>
              <a:t>Null Responders</a:t>
            </a:r>
            <a:br>
              <a:rPr lang="en-US" sz="2200" dirty="0">
                <a:solidFill>
                  <a:srgbClr val="001D48"/>
                </a:solidFill>
              </a:rPr>
            </a:br>
            <a:r>
              <a:rPr lang="en-US" sz="3100" dirty="0">
                <a:solidFill>
                  <a:srgbClr val="001D48"/>
                </a:solidFill>
              </a:rPr>
              <a:t>C-WORTHY</a:t>
            </a:r>
            <a:endParaRPr lang="en-US" sz="22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cs typeface="Arial"/>
              </a:rPr>
              <a:t>Lawitz</a:t>
            </a:r>
            <a:r>
              <a:rPr lang="en-US" sz="1400" dirty="0">
                <a:cs typeface="Arial"/>
              </a:rPr>
              <a:t> E, et al. Lancet 2015;385:1075-86.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73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C-WORTHY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77559"/>
              </p:ext>
            </p:extLst>
          </p:nvPr>
        </p:nvGraphicFramePr>
        <p:xfrm>
          <a:off x="514350" y="1524000"/>
          <a:ext cx="8115300" cy="44672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C-WORTHY (Protocol 035)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435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 label phase 2 trial examining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for 12 or 18 weeks in treatment-naïve patients with cirrhosis (cohort 1) or patients with a previous null response to peginterferon/ribavirin (PR) (cohort 2)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ALT and AST &lt; 350 IU/L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Cohort 1: compensated cirrhosis (Child-Pugh class A)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Cohort 2: prior PR null response (&lt;2 log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10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HCV RNA decline at week 12)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365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HCV GT1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WORTHY: Study Design Cohort 1 (Cirrhosis)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4340220" y="241240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299278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62609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227475"/>
            <a:ext cx="1826302" cy="357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2098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4372" y="2227475"/>
            <a:ext cx="1621027" cy="2151886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8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Cohort 1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28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Cirrhosis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(n=123)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0565" y="281588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0565" y="224476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832226"/>
            <a:ext cx="1826302" cy="357567"/>
          </a:xfrm>
          <a:prstGeom prst="rect">
            <a:avLst/>
          </a:prstGeom>
          <a:solidFill>
            <a:srgbClr val="CEE49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40565" y="341214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3442854"/>
            <a:ext cx="2743709" cy="357567"/>
          </a:xfrm>
          <a:prstGeom prst="rect">
            <a:avLst/>
          </a:prstGeom>
          <a:solidFill>
            <a:srgbClr val="E1D4B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+ 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6940" y="282419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342348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256913" y="419997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504077" y="4016734"/>
            <a:ext cx="2743709" cy="357567"/>
          </a:xfrm>
          <a:prstGeom prst="rect">
            <a:avLst/>
          </a:prstGeom>
          <a:solidFill>
            <a:srgbClr val="CEE49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9113" y="399736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362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latin typeface="Arial"/>
                <a:cs typeface="Arial"/>
              </a:rPr>
              <a:t>EBR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50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8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00 to 1400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50329" y="399736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69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WORTHY: Study Design Cohort 2 (Null Responders)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4340220" y="250546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3085839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71914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320528"/>
            <a:ext cx="1826302" cy="3613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3028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5101" y="2320528"/>
            <a:ext cx="1511299" cy="2156984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Cohort 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Null Responders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 n=130)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0565" y="290893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0565" y="2337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925279"/>
            <a:ext cx="182630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40565" y="35052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3535907"/>
            <a:ext cx="274370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6940" y="291725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351654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256913" y="429302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504077" y="4109787"/>
            <a:ext cx="2743709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9113" y="40904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50329" y="40904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362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latin typeface="Arial"/>
                <a:cs typeface="Arial"/>
              </a:rPr>
              <a:t>EBR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50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8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00 to 1400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7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500" dirty="0"/>
              <a:t>C-WORTHY</a:t>
            </a:r>
            <a:r>
              <a:rPr lang="en-US" sz="2500" dirty="0" smtClean="0"/>
              <a:t>: Baseline Characteristics</a:t>
            </a:r>
            <a:endParaRPr lang="en-US" sz="25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23034"/>
              </p:ext>
            </p:extLst>
          </p:nvPr>
        </p:nvGraphicFramePr>
        <p:xfrm>
          <a:off x="342898" y="1405620"/>
          <a:ext cx="8458203" cy="47151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95502"/>
                <a:gridCol w="1828800"/>
                <a:gridCol w="1424813"/>
                <a:gridCol w="1699387"/>
                <a:gridCol w="1409701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Treatment-naïve + cirrhosis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Null responders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+ RBV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N=63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</a:t>
                      </a:r>
                      <a:b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N=60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N=65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6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N=65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8021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(41-79)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(42-82)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(24-76)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(18-77)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Male,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</a:p>
                    <a:p>
                      <a:r>
                        <a:rPr lang="en-US" sz="1400" dirty="0" smtClean="0"/>
                        <a:t>  White</a:t>
                      </a:r>
                    </a:p>
                    <a:p>
                      <a:r>
                        <a:rPr lang="en-US" sz="1400" dirty="0" smtClean="0"/>
                        <a:t>  Non-white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6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Hispanic/Latino,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7427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  <a:endParaRPr lang="en-US" sz="1400" dirty="0" smtClean="0"/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Unclassified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CC, %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 &gt;2 million IU/mL, %</a:t>
                      </a:r>
                      <a:endParaRPr lang="en-US" sz="11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73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</a:t>
            </a:r>
            <a:r>
              <a:rPr lang="en-US" sz="2700" dirty="0" smtClean="0"/>
              <a:t>: </a:t>
            </a:r>
            <a:r>
              <a:rPr lang="en-US" sz="2400" dirty="0" smtClean="0"/>
              <a:t>Results for Naïve </a:t>
            </a:r>
            <a:r>
              <a:rPr lang="en-US" sz="2400" dirty="0" err="1" smtClean="0"/>
              <a:t>Cirrhotics</a:t>
            </a:r>
            <a:r>
              <a:rPr lang="en-US" sz="2400" dirty="0" smtClean="0"/>
              <a:t> (Cohort 1)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C-WORTHY: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16633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48700" y="5345340"/>
            <a:ext cx="3538675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8109" y="5345340"/>
            <a:ext cx="3547819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18-Week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EBR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GZR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grazoprevir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*Analysis per protocol: excluding patients who dropped out due to reasons other than virologic failure</a:t>
            </a:r>
          </a:p>
        </p:txBody>
      </p:sp>
    </p:spTree>
    <p:extLst>
      <p:ext uri="{BB962C8B-B14F-4D97-AF65-F5344CB8AC3E}">
        <p14:creationId xmlns:p14="http://schemas.microsoft.com/office/powerpoint/2010/main" val="1550095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</a:t>
            </a:r>
            <a:r>
              <a:rPr lang="en-US" sz="2700" dirty="0" smtClean="0"/>
              <a:t>: </a:t>
            </a:r>
            <a:r>
              <a:rPr lang="en-US" sz="2400" dirty="0" smtClean="0"/>
              <a:t>Results for Null Responders (Cohort 2)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C-WORTHY: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32370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31/32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18-Week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EBR 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; GZR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*Analysis per protocol: excluding patients who dropped out due to reasons other than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failure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48700" y="5345340"/>
            <a:ext cx="3538675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4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425348"/>
              </p:ext>
            </p:extLst>
          </p:nvPr>
        </p:nvGraphicFramePr>
        <p:xfrm>
          <a:off x="304800" y="1312578"/>
          <a:ext cx="8534400" cy="507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752600"/>
                <a:gridCol w="1295400"/>
                <a:gridCol w="1752600"/>
                <a:gridCol w="1219200"/>
              </a:tblGrid>
              <a:tr h="37043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event (AE), %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Treatment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-naïve with cirrhosis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0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Null Responders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0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 + RBV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(N=63)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(N=60)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+ RBV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(N=65)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(N=65)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021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Serious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Discontinuation</a:t>
                      </a:r>
                      <a:r>
                        <a:rPr lang="en-US" sz="1400" baseline="0" dirty="0" smtClean="0"/>
                        <a:t> due to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Death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59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AEs</a:t>
                      </a:r>
                      <a:r>
                        <a:rPr lang="en-US" sz="1400" baseline="0" dirty="0" smtClean="0"/>
                        <a:t> in ≥10% of patients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Fatigue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Headache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Asthenia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32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Laboratory events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  Hemoglobin &lt;10</a:t>
                      </a:r>
                      <a:r>
                        <a:rPr lang="en-US" sz="1400" baseline="0" dirty="0" smtClean="0"/>
                        <a:t> g/</a:t>
                      </a:r>
                      <a:r>
                        <a:rPr lang="en-US" sz="1400" baseline="0" dirty="0" err="1" smtClean="0"/>
                        <a:t>dL</a:t>
                      </a:r>
                      <a:endParaRPr lang="en-US" sz="14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Hemoglobin &lt;8.5 g/</a:t>
                      </a:r>
                      <a:r>
                        <a:rPr lang="en-US" sz="1400" baseline="0" dirty="0" err="1" smtClean="0"/>
                        <a:t>dL</a:t>
                      </a:r>
                      <a:endParaRPr lang="en-US" sz="14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Total bilirubin &gt;5 x baseline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ALT or AST &gt;2 to ≤5 x ULN*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ALT or AST &gt;5 x ULN*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6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/>
                        </a:rPr>
                        <a:t>*ULN = upper limit of normal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27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C-WORTHY</a:t>
            </a:r>
            <a:r>
              <a:rPr lang="en-US" sz="2400" dirty="0" smtClean="0"/>
              <a:t> </a:t>
            </a:r>
            <a:r>
              <a:rPr lang="en-US" sz="2400" dirty="0"/>
              <a:t>Study</a:t>
            </a:r>
            <a:r>
              <a:rPr lang="en-US" sz="2700" dirty="0" smtClean="0"/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13403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with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both with and without ribavirin and for both 12 and 18 weeks' treatment duration, showed high rates of efficacy in previously untreated patients with cirrhosis and previous PR-null responders with and without cirrhosis. These results support the phase 3 development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72030</TotalTime>
  <Words>754</Words>
  <Application>Microsoft Office PowerPoint</Application>
  <PresentationFormat>On-screen Show (4:3)</PresentationFormat>
  <Paragraphs>237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Elbasvir + Grazoprevir +/- RBV in GT 1 Cirrhotics &amp; Null Responders C-WORTHY</vt:lpstr>
      <vt:lpstr>Elbasvir + Grazoprevir +/- Ribavirin in HCV GT1 C-WORTHY Study: Features</vt:lpstr>
      <vt:lpstr>Elbasvir + Grazoprevir +/- Ribavirin in HCV GT1 C-WORTHY: Study Design Cohort 1 (Cirrhosis)</vt:lpstr>
      <vt:lpstr>Elbasvir + Grazoprevir +/- Ribavirin in HCV GT1 C-WORTHY: Study Design Cohort 2 (Null Responders)</vt:lpstr>
      <vt:lpstr>Elbasvir + Grazoprevir +/- Ribavirin in HCV GT1 C-WORTHY: Baseline Characteristics</vt:lpstr>
      <vt:lpstr>Elbasvir + Grazoprevir +/- Ribavirin in HCV GT1 C-WORTHY: Results for Naïve Cirrhotics (Cohort 1)</vt:lpstr>
      <vt:lpstr>Elbasvir + Grazoprevir +/- Ribavirin in HCV GT1 C-WORTHY: Results for Null Responders (Cohort 2)</vt:lpstr>
      <vt:lpstr>Elbasvir + Grazoprevir +/- Ribavirin in HCV GT1 C-WORTHY: Adverse Events</vt:lpstr>
      <vt:lpstr>Elbasvir + Grazoprevir +/- Ribavirin in HCV GT1 C-WORTHY Study: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3661</cp:revision>
  <cp:lastPrinted>2011-04-18T21:48:04Z</cp:lastPrinted>
  <dcterms:created xsi:type="dcterms:W3CDTF">2010-11-28T05:36:22Z</dcterms:created>
  <dcterms:modified xsi:type="dcterms:W3CDTF">2016-01-28T18:47:36Z</dcterms:modified>
</cp:coreProperties>
</file>