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536" r:id="rId2"/>
    <p:sldId id="820" r:id="rId3"/>
    <p:sldId id="821" r:id="rId4"/>
    <p:sldId id="822" r:id="rId5"/>
    <p:sldId id="823" r:id="rId6"/>
    <p:sldId id="824" r:id="rId7"/>
    <p:sldId id="508" r:id="rId8"/>
    <p:sldId id="805" r:id="rId9"/>
    <p:sldId id="568" r:id="rId10"/>
    <p:sldId id="705" r:id="rId11"/>
    <p:sldId id="719" r:id="rId12"/>
    <p:sldId id="720" r:id="rId13"/>
    <p:sldId id="740" r:id="rId14"/>
    <p:sldId id="742" r:id="rId15"/>
    <p:sldId id="743" r:id="rId16"/>
    <p:sldId id="725" r:id="rId17"/>
    <p:sldId id="782" r:id="rId18"/>
    <p:sldId id="783" r:id="rId19"/>
    <p:sldId id="803" r:id="rId20"/>
    <p:sldId id="727" r:id="rId21"/>
    <p:sldId id="609" r:id="rId22"/>
    <p:sldId id="610" r:id="rId23"/>
    <p:sldId id="744" r:id="rId24"/>
    <p:sldId id="611" r:id="rId25"/>
    <p:sldId id="745" r:id="rId26"/>
    <p:sldId id="746" r:id="rId27"/>
    <p:sldId id="613" r:id="rId28"/>
    <p:sldId id="614" r:id="rId29"/>
    <p:sldId id="825" r:id="rId30"/>
    <p:sldId id="826" r:id="rId31"/>
    <p:sldId id="827" r:id="rId32"/>
    <p:sldId id="829" r:id="rId33"/>
    <p:sldId id="830" r:id="rId34"/>
    <p:sldId id="832" r:id="rId35"/>
    <p:sldId id="747" r:id="rId36"/>
    <p:sldId id="748" r:id="rId37"/>
    <p:sldId id="749" r:id="rId38"/>
    <p:sldId id="750" r:id="rId39"/>
    <p:sldId id="751" r:id="rId40"/>
    <p:sldId id="752" r:id="rId41"/>
    <p:sldId id="787" r:id="rId42"/>
    <p:sldId id="815" r:id="rId43"/>
    <p:sldId id="755" r:id="rId44"/>
    <p:sldId id="759" r:id="rId45"/>
    <p:sldId id="760" r:id="rId46"/>
    <p:sldId id="761" r:id="rId47"/>
    <p:sldId id="819" r:id="rId48"/>
    <p:sldId id="789" r:id="rId49"/>
    <p:sldId id="763" r:id="rId50"/>
    <p:sldId id="788" r:id="rId51"/>
    <p:sldId id="756" r:id="rId52"/>
    <p:sldId id="765" r:id="rId53"/>
    <p:sldId id="766" r:id="rId54"/>
    <p:sldId id="767" r:id="rId55"/>
    <p:sldId id="768" r:id="rId56"/>
    <p:sldId id="769" r:id="rId57"/>
    <p:sldId id="770" r:id="rId58"/>
    <p:sldId id="771" r:id="rId59"/>
    <p:sldId id="772" r:id="rId60"/>
    <p:sldId id="806" r:id="rId61"/>
    <p:sldId id="757" r:id="rId62"/>
    <p:sldId id="774" r:id="rId63"/>
    <p:sldId id="775" r:id="rId64"/>
    <p:sldId id="776" r:id="rId65"/>
    <p:sldId id="778" r:id="rId66"/>
    <p:sldId id="779" r:id="rId67"/>
    <p:sldId id="781" r:id="rId68"/>
    <p:sldId id="780" r:id="rId69"/>
    <p:sldId id="758" r:id="rId70"/>
    <p:sldId id="773" r:id="rId71"/>
    <p:sldId id="793" r:id="rId72"/>
    <p:sldId id="794" r:id="rId73"/>
    <p:sldId id="795" r:id="rId74"/>
    <p:sldId id="792" r:id="rId75"/>
    <p:sldId id="791" r:id="rId76"/>
    <p:sldId id="807" r:id="rId77"/>
    <p:sldId id="808" r:id="rId78"/>
    <p:sldId id="809" r:id="rId79"/>
    <p:sldId id="810" r:id="rId80"/>
    <p:sldId id="816" r:id="rId81"/>
    <p:sldId id="811" r:id="rId82"/>
    <p:sldId id="817" r:id="rId83"/>
    <p:sldId id="812" r:id="rId84"/>
    <p:sldId id="814" r:id="rId85"/>
    <p:sldId id="797" r:id="rId86"/>
    <p:sldId id="801" r:id="rId87"/>
    <p:sldId id="802" r:id="rId88"/>
    <p:sldId id="796" r:id="rId89"/>
    <p:sldId id="799" r:id="rId90"/>
    <p:sldId id="800" r:id="rId91"/>
    <p:sldId id="804" r:id="rId92"/>
    <p:sldId id="818" r:id="rId93"/>
    <p:sldId id="798" r:id="rId94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C6B"/>
    <a:srgbClr val="6C5E68"/>
    <a:srgbClr val="49747D"/>
    <a:srgbClr val="23476C"/>
    <a:srgbClr val="CDD3DD"/>
    <a:srgbClr val="E8EAEF"/>
    <a:srgbClr val="BFCDDC"/>
    <a:srgbClr val="CBC1D0"/>
    <a:srgbClr val="DCE7E6"/>
    <a:srgbClr val="E1D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2" autoAdjust="0"/>
    <p:restoredTop sz="98427" autoAdjust="0"/>
  </p:normalViewPr>
  <p:slideViewPr>
    <p:cSldViewPr showGuides="1">
      <p:cViewPr varScale="1">
        <p:scale>
          <a:sx n="181" d="100"/>
          <a:sy n="181" d="100"/>
        </p:scale>
        <p:origin x="-584" y="-112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80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commentAuthors" Target="commentAuthors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Relationship Id="rId3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16.xlsx"/><Relationship Id="rId3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Sheet19.xlsx"/><Relationship Id="rId3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_Sheet20.xlsx"/><Relationship Id="rId3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00389854285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 1a</c:v>
                </c:pt>
                <c:pt idx="2">
                  <c:v>GT 1b</c:v>
                </c:pt>
                <c:pt idx="3">
                  <c:v>GT 4</c:v>
                </c:pt>
                <c:pt idx="4">
                  <c:v>GT 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95.0</c:v>
                </c:pt>
                <c:pt idx="1">
                  <c:v>92.0</c:v>
                </c:pt>
                <c:pt idx="2">
                  <c:v>99.0</c:v>
                </c:pt>
                <c:pt idx="3">
                  <c:v>100.0</c:v>
                </c:pt>
                <c:pt idx="4">
                  <c:v>80.0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22217912"/>
        <c:axId val="-2122243880"/>
      </c:barChart>
      <c:catAx>
        <c:axId val="-21222179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222438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224388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36206896551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221791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358024691358025"/>
          <c:w val="0.876364829396325"/>
          <c:h val="0.816967774861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D796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 patients</c:v>
                </c:pt>
                <c:pt idx="1">
                  <c:v>Prior virologic failure</c:v>
                </c:pt>
                <c:pt idx="2">
                  <c:v>NS3 +/- NS5 RAVs</c:v>
                </c:pt>
                <c:pt idx="3">
                  <c:v>Cirrhosis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96.2</c:v>
                </c:pt>
                <c:pt idx="1">
                  <c:v>95.5</c:v>
                </c:pt>
                <c:pt idx="2">
                  <c:v>91.7</c:v>
                </c:pt>
                <c:pt idx="3">
                  <c:v>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949127080"/>
        <c:axId val="-2062201784"/>
      </c:barChart>
      <c:catAx>
        <c:axId val="19491270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220178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22017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SVR24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985321279284534"/>
              <c:y val="0.21346016101316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4912708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 + GZR + RBV</c:v>
                </c:pt>
                <c:pt idx="1">
                  <c:v>EBR + GZR</c:v>
                </c:pt>
                <c:pt idx="2">
                  <c:v>EBR + GZR + RBV</c:v>
                </c:pt>
                <c:pt idx="3">
                  <c:v>EBR + GZR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90.0</c:v>
                </c:pt>
                <c:pt idx="1">
                  <c:v>97.0</c:v>
                </c:pt>
                <c:pt idx="2">
                  <c:v>97.0</c:v>
                </c:pt>
                <c:pt idx="3">
                  <c:v>94.0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41003928"/>
        <c:axId val="1840957528"/>
      </c:barChart>
      <c:catAx>
        <c:axId val="18410039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8409575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4095752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4100392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F754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F754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 + GZR + RBV</c:v>
                </c:pt>
                <c:pt idx="1">
                  <c:v>EBR + GZR</c:v>
                </c:pt>
                <c:pt idx="2">
                  <c:v>EBR + GZR + RBV</c:v>
                </c:pt>
                <c:pt idx="3">
                  <c:v>EBR + GZR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94.0</c:v>
                </c:pt>
                <c:pt idx="1">
                  <c:v>91.0</c:v>
                </c:pt>
                <c:pt idx="2">
                  <c:v>100.0</c:v>
                </c:pt>
                <c:pt idx="3">
                  <c:v>97.0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22819992"/>
        <c:axId val="1836693432"/>
      </c:barChart>
      <c:catAx>
        <c:axId val="19228199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8366934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3669343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228199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4"/>
          <c:y val="0.0277778663809897"/>
          <c:w val="0.855152708184204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GT1a</c:v>
                </c:pt>
                <c:pt idx="2">
                  <c:v>GT1b</c:v>
                </c:pt>
                <c:pt idx="3">
                  <c:v>GT4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96.5</c:v>
                </c:pt>
                <c:pt idx="2">
                  <c:v>95.5</c:v>
                </c:pt>
                <c:pt idx="3">
                  <c:v>96.4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78968712"/>
        <c:axId val="1801179784"/>
      </c:barChart>
      <c:catAx>
        <c:axId val="-1978968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Genotype</a:t>
                </a:r>
                <a:endParaRPr lang="en-US" sz="1600" dirty="0"/>
              </a:p>
            </c:rich>
          </c:tx>
          <c:layout/>
          <c:overlay val="0"/>
        </c:title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011797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011797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7896871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5862068965517"/>
          <c:w val="0.867273920305416"/>
          <c:h val="0.679700199113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8 weeks_x000d_(+ Ribavirin)_x000d_Arm B1</c:v>
                </c:pt>
                <c:pt idx="1">
                  <c:v>12 weeks_x000d_(+ Ribavirin)_x000d_Arms A1, A2, B2</c:v>
                </c:pt>
                <c:pt idx="2">
                  <c:v>12 weeks_x000d_(- Ribavirin)_x000d_Arms A3, B3</c:v>
                </c:pt>
                <c:pt idx="3">
                  <c:v>12 weeks_x000d_(+ Ribavirin)_x000d_Arm B12</c:v>
                </c:pt>
                <c:pt idx="4">
                  <c:v>12 weeks_x000d_(- Ribavirin)_x000d_Arm B13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80.0</c:v>
                </c:pt>
                <c:pt idx="1">
                  <c:v>93.0</c:v>
                </c:pt>
                <c:pt idx="2">
                  <c:v>98.0</c:v>
                </c:pt>
                <c:pt idx="3">
                  <c:v>97.0</c:v>
                </c:pt>
                <c:pt idx="4">
                  <c:v>87.0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79693960"/>
        <c:axId val="1927070664"/>
      </c:barChart>
      <c:catAx>
        <c:axId val="-1979693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9270706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2707066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36206896551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796939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66668541432321"/>
          <c:h val="0.76546888340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Elbasvir + Grazoprevir + Ribavirin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94.7</c:v>
                </c:pt>
                <c:pt idx="1">
                  <c:v>91.6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Elbasvir + Grazoprevir</c:v>
                </c:pt>
              </c:strCache>
            </c:strRef>
          </c:tx>
          <c:spPr>
            <a:solidFill>
              <a:srgbClr val="A1844B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92.3</c:v>
                </c:pt>
                <c:pt idx="1">
                  <c:v>95.4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7167960"/>
        <c:axId val="1923144056"/>
      </c:barChart>
      <c:catAx>
        <c:axId val="1797167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9231440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92314405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71679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84113353018373"/>
          <c:y val="0.0144676387400988"/>
          <c:w val="0.703540963629546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358024691358025"/>
          <c:w val="0.867105570137066"/>
          <c:h val="0.784229705661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Modifed Full Analysis Set</c:v>
                </c:pt>
                <c:pt idx="1">
                  <c:v>Full Analysis Set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99.0</c:v>
                </c:pt>
                <c:pt idx="1">
                  <c:v>94.0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911981640"/>
        <c:axId val="1798110872"/>
      </c:barChart>
      <c:catAx>
        <c:axId val="19119816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1798110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81108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SVR12 (%)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0593953533586079"/>
              <c:y val="0.26703154293213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1198164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5862068965517"/>
          <c:w val="0.867273920305416"/>
          <c:h val="0.869355371526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91.5</c:v>
                </c:pt>
                <c:pt idx="1">
                  <c:v>93.5</c:v>
                </c:pt>
                <c:pt idx="2">
                  <c:v>93.3</c:v>
                </c:pt>
                <c:pt idx="3">
                  <c:v>91.7</c:v>
                </c:pt>
                <c:pt idx="4">
                  <c:v>20.0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2072312"/>
        <c:axId val="1912081080"/>
      </c:barChart>
      <c:catAx>
        <c:axId val="191207231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9120810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1208108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4093516088"/>
              <c:y val="0.1045474566350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1207231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5862068965517"/>
          <c:w val="0.867273920305416"/>
          <c:h val="0.869355371526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95.1</c:v>
                </c:pt>
                <c:pt idx="1">
                  <c:v>96.1</c:v>
                </c:pt>
                <c:pt idx="2">
                  <c:v>96.6</c:v>
                </c:pt>
                <c:pt idx="3">
                  <c:v>100.0</c:v>
                </c:pt>
                <c:pt idx="4">
                  <c:v>60.0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62326520"/>
        <c:axId val="-2062304072"/>
      </c:barChart>
      <c:catAx>
        <c:axId val="-20623265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23040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23040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4093516088"/>
              <c:y val="0.1045474566350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232652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51265466817"/>
          <c:y val="0.0383655925650682"/>
          <c:w val="0.864950553055868"/>
          <c:h val="0.82842390759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18A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5462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9696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F2B2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789B2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485A1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No</c:v>
                </c:pt>
                <c:pt idx="1">
                  <c:v>Yes</c:v>
                </c:pt>
                <c:pt idx="3">
                  <c:v>≤2 million</c:v>
                </c:pt>
                <c:pt idx="4">
                  <c:v>&gt; 2 million</c:v>
                </c:pt>
                <c:pt idx="6">
                  <c:v>Negative</c:v>
                </c:pt>
                <c:pt idx="7">
                  <c:v>Positive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95.6</c:v>
                </c:pt>
                <c:pt idx="1">
                  <c:v>95.0</c:v>
                </c:pt>
                <c:pt idx="3">
                  <c:v>97.6</c:v>
                </c:pt>
                <c:pt idx="4">
                  <c:v>93.8</c:v>
                </c:pt>
                <c:pt idx="6" formatCode="General">
                  <c:v>95.4</c:v>
                </c:pt>
                <c:pt idx="7" formatCode="General">
                  <c:v>95.5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29406504"/>
        <c:axId val="1921265176"/>
      </c:barChart>
      <c:catAx>
        <c:axId val="18294065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9212651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92126517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11214613798275"/>
              <c:y val="0.104224219713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2940650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060959349207855"/>
          <c:w val="0.881549493813273"/>
          <c:h val="0.723300208708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18A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5462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4C7F7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 Cirrhosis</c:v>
                </c:pt>
                <c:pt idx="1">
                  <c:v>Cirrhosis</c:v>
                </c:pt>
                <c:pt idx="3">
                  <c:v>≤800K IU/mL</c:v>
                </c:pt>
                <c:pt idx="4">
                  <c:v>&gt;800K IU/mL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93.9</c:v>
                </c:pt>
                <c:pt idx="1">
                  <c:v>97.1</c:v>
                </c:pt>
                <c:pt idx="3">
                  <c:v>100.0</c:v>
                </c:pt>
                <c:pt idx="4">
                  <c:v>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17475096"/>
        <c:axId val="2117522712"/>
      </c:barChart>
      <c:catAx>
        <c:axId val="21174750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1175227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175227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1747509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358024691358025"/>
          <c:w val="0.867105570137066"/>
          <c:h val="0.784229705661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&gt;80%</c:v>
                </c:pt>
                <c:pt idx="1">
                  <c:v>&gt;90%</c:v>
                </c:pt>
                <c:pt idx="2">
                  <c:v>&gt;95%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100.0</c:v>
                </c:pt>
                <c:pt idx="1">
                  <c:v>99.3</c:v>
                </c:pt>
                <c:pt idx="2">
                  <c:v>97.6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912388104"/>
        <c:axId val="1912299144"/>
      </c:barChart>
      <c:catAx>
        <c:axId val="191238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Categories of Adherence (Doses</a:t>
                </a:r>
                <a:r>
                  <a:rPr lang="en-US" baseline="0" dirty="0" smtClean="0"/>
                  <a:t> Taken During Study)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659886264217"/>
              <c:y val="0.908819366329209"/>
            </c:manualLayout>
          </c:layout>
          <c:overlay val="0"/>
        </c:title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91229914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91229914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Adherence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985321279284534"/>
              <c:y val="0.2313172572178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1238810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6546888340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NS5A RAVs*</c:v>
                </c:pt>
              </c:strCache>
            </c:strRef>
          </c:tx>
          <c:spPr>
            <a:solidFill>
              <a:srgbClr val="22456A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58.0</c:v>
                </c:pt>
                <c:pt idx="1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NS5A RAVs</c:v>
                </c:pt>
              </c:strCache>
            </c:strRef>
          </c:tx>
          <c:spPr>
            <a:solidFill>
              <a:srgbClr val="5F86A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99.0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1682696"/>
        <c:axId val="-2122316664"/>
      </c:barChart>
      <c:catAx>
        <c:axId val="-2121682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2231666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2231666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168269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94299186171296"/>
          <c:y val="0.0144676387400988"/>
          <c:w val="0.69335518135581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6546888340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NS3/4A RAVs</c:v>
                </c:pt>
              </c:strCache>
            </c:strRef>
          </c:tx>
          <c:spPr>
            <a:solidFill>
              <a:srgbClr val="555D1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97.0</c:v>
                </c:pt>
                <c:pt idx="1">
                  <c:v>96.0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NS3/4A RAVs</c:v>
                </c:pt>
              </c:strCache>
            </c:strRef>
          </c:tx>
          <c:spPr>
            <a:solidFill>
              <a:srgbClr val="919D2A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89.0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7696024"/>
        <c:axId val="2117692296"/>
      </c:barChart>
      <c:catAx>
        <c:axId val="2117696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1176922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1769229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176960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12684781589801"/>
          <c:y val="0.0144676387400988"/>
          <c:w val="0.774969535058118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C4B2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4 weeks</c:v>
                </c:pt>
                <c:pt idx="1">
                  <c:v>6 weeks</c:v>
                </c:pt>
                <c:pt idx="2">
                  <c:v>6 weeks</c:v>
                </c:pt>
                <c:pt idx="3">
                  <c:v>8 weeks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33.0</c:v>
                </c:pt>
                <c:pt idx="1">
                  <c:v>87.0</c:v>
                </c:pt>
                <c:pt idx="2">
                  <c:v>80.0</c:v>
                </c:pt>
                <c:pt idx="3">
                  <c:v>94.0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8514776"/>
        <c:axId val="1949058888"/>
      </c:barChart>
      <c:catAx>
        <c:axId val="19485147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9490588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4905888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4851477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8 weeks</c:v>
                </c:pt>
                <c:pt idx="1">
                  <c:v>12 weeks</c:v>
                </c:pt>
                <c:pt idx="2">
                  <c:v>12 weeks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93.0</c:v>
                </c:pt>
                <c:pt idx="1">
                  <c:v>100.0</c:v>
                </c:pt>
                <c:pt idx="2">
                  <c:v>91.0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5953160"/>
        <c:axId val="1949136792"/>
      </c:barChart>
      <c:catAx>
        <c:axId val="19059531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9491367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4913679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059531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0312178894484199"/>
          <c:w val="0.881549493813273"/>
          <c:h val="0.874008213643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GT2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80.0</c:v>
                </c:pt>
                <c:pt idx="1">
                  <c:v>100.0</c:v>
                </c:pt>
                <c:pt idx="2">
                  <c:v>100.0</c:v>
                </c:pt>
                <c:pt idx="3">
                  <c:v>75.0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9747D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897C6B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97C6B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97C6B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GT2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73.0</c:v>
                </c:pt>
                <c:pt idx="1">
                  <c:v>90.0</c:v>
                </c:pt>
                <c:pt idx="2">
                  <c:v>25.0</c:v>
                </c:pt>
                <c:pt idx="3">
                  <c:v>75.0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923018808"/>
        <c:axId val="-2000183336"/>
      </c:barChart>
      <c:catAx>
        <c:axId val="19230188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001833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001833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2006676786682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2301880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92.0</c:v>
                </c:pt>
                <c:pt idx="1">
                  <c:v>94.0</c:v>
                </c:pt>
                <c:pt idx="2">
                  <c:v>92.0</c:v>
                </c:pt>
                <c:pt idx="3">
                  <c:v>97.0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48910728"/>
        <c:axId val="1948346744"/>
      </c:barChart>
      <c:catAx>
        <c:axId val="1948910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9483467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4834674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4891072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135947712418301"/>
          <c:w val="0.867273920305416"/>
          <c:h val="0.76899782959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GT 1a</c:v>
                </c:pt>
                <c:pt idx="1">
                  <c:v>Null responder</c:v>
                </c:pt>
                <c:pt idx="2">
                  <c:v>Cirrhotic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90.0</c:v>
                </c:pt>
                <c:pt idx="1">
                  <c:v>90.0</c:v>
                </c:pt>
                <c:pt idx="2">
                  <c:v>89.0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12-week + Ribavirin</c:v>
                </c:pt>
              </c:strCache>
            </c:strRef>
          </c:tx>
          <c:spPr>
            <a:solidFill>
              <a:srgbClr val="718E25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GT 1a</c:v>
                </c:pt>
                <c:pt idx="1">
                  <c:v>Null responder</c:v>
                </c:pt>
                <c:pt idx="2">
                  <c:v>Cirrhotic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93.0</c:v>
                </c:pt>
                <c:pt idx="1">
                  <c:v>87.0</c:v>
                </c:pt>
                <c:pt idx="2">
                  <c:v>89.0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16-week</c:v>
                </c:pt>
              </c:strCache>
            </c:strRef>
          </c:tx>
          <c:spPr>
            <a:solidFill>
              <a:srgbClr val="A2854B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GT 1a</c:v>
                </c:pt>
                <c:pt idx="1">
                  <c:v>Null responder</c:v>
                </c:pt>
                <c:pt idx="2">
                  <c:v>Cirrhotic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94.0</c:v>
                </c:pt>
                <c:pt idx="1">
                  <c:v>95.0</c:v>
                </c:pt>
                <c:pt idx="2">
                  <c:v>92.0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16-week + Ribavirin</c:v>
                </c:pt>
              </c:strCache>
            </c:strRef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GT 1a</c:v>
                </c:pt>
                <c:pt idx="1">
                  <c:v>Null responder</c:v>
                </c:pt>
                <c:pt idx="2">
                  <c:v>Cirrhotic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95.0</c:v>
                </c:pt>
                <c:pt idx="1">
                  <c:v>100.0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49270808"/>
        <c:axId val="1948637160"/>
      </c:barChart>
      <c:catAx>
        <c:axId val="19492708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948637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4863716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219605775919547"/>
              <c:y val="0.155948275862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4927080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2215699159223"/>
          <c:y val="0.0197334948516051"/>
          <c:w val="0.866332449951739"/>
          <c:h val="0.0951642943670503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rgbClr val="000000"/>
          </a:solidFill>
        </a:ln>
      </c:spPr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0.54464</cdr:x>
      <cdr:y>0.06024</cdr:y>
    </cdr:from>
    <cdr:to>
      <cdr:x>0.54464</cdr:x>
      <cdr:y>0.78313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648200" y="254000"/>
          <a:ext cx="0" cy="3048000"/>
        </a:xfrm>
        <a:prstGeom xmlns:a="http://schemas.openxmlformats.org/drawingml/2006/main" prst="line">
          <a:avLst/>
        </a:prstGeom>
        <a:ln xmlns:a="http://schemas.openxmlformats.org/drawingml/2006/main" w="12700" cmpd="sng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0.12765</cdr:x>
      <cdr:y>0.89655</cdr:y>
    </cdr:from>
    <cdr:to>
      <cdr:x>0.63356</cdr:x>
      <cdr:y>0.98276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9162" y="3962400"/>
          <a:ext cx="4356144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lIns="0" tIns="45431" rIns="0" bIns="45431" anchor="ctr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935038">
            <a:spcBef>
              <a:spcPct val="50000"/>
            </a:spcBef>
          </a:pPr>
          <a:r>
            <a:rPr lang="en-US" sz="1400" b="1" dirty="0" smtClean="0">
              <a:solidFill>
                <a:schemeClr val="bg1"/>
              </a:solidFill>
              <a:latin typeface="Arial" pitchFamily="22" charset="0"/>
            </a:rPr>
            <a:t>HCV </a:t>
          </a:r>
          <a:r>
            <a:rPr lang="en-US" sz="1400" b="1" dirty="0" err="1" smtClean="0">
              <a:solidFill>
                <a:schemeClr val="bg1"/>
              </a:solidFill>
              <a:latin typeface="Arial" pitchFamily="22" charset="0"/>
            </a:rPr>
            <a:t>Monoinfected</a:t>
          </a:r>
          <a:endParaRPr lang="en-US" sz="1400" b="1" dirty="0">
            <a:solidFill>
              <a:schemeClr val="bg1"/>
            </a:solidFill>
            <a:latin typeface="Arial" pitchFamily="22" charset="0"/>
          </a:endParaRPr>
        </a:p>
      </cdr:txBody>
    </cdr:sp>
  </cdr:relSizeAnchor>
  <cdr:relSizeAnchor xmlns:cdr="http://schemas.openxmlformats.org/drawingml/2006/chartDrawing">
    <cdr:from>
      <cdr:x>0.63674</cdr:x>
      <cdr:y>0.89655</cdr:y>
    </cdr:from>
    <cdr:to>
      <cdr:x>0.99018</cdr:x>
      <cdr:y>0.98276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82739" y="3962400"/>
          <a:ext cx="3043321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326496"/>
        </a:solidFill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lIns="0" tIns="45431" rIns="0" bIns="45431" anchor="ctr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935038">
            <a:spcBef>
              <a:spcPct val="50000"/>
            </a:spcBef>
          </a:pPr>
          <a:r>
            <a:rPr lang="en-US" sz="1400" b="1" dirty="0" smtClean="0">
              <a:solidFill>
                <a:schemeClr val="bg1"/>
              </a:solidFill>
              <a:latin typeface="Arial" pitchFamily="22" charset="0"/>
            </a:rPr>
            <a:t>HCV-HIV </a:t>
          </a:r>
          <a:r>
            <a:rPr lang="en-US" sz="1400" b="1" dirty="0" err="1" smtClean="0">
              <a:solidFill>
                <a:schemeClr val="bg1"/>
              </a:solidFill>
              <a:latin typeface="Arial" pitchFamily="22" charset="0"/>
            </a:rPr>
            <a:t>Coinfected</a:t>
          </a:r>
          <a:endParaRPr lang="en-US" sz="1400" b="1" dirty="0">
            <a:solidFill>
              <a:schemeClr val="bg1"/>
            </a:solidFill>
            <a:latin typeface="Arial" pitchFamily="2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0.28241</cdr:x>
      <cdr:y>0.7212</cdr:y>
    </cdr:from>
    <cdr:to>
      <cdr:x>0.39352</cdr:x>
      <cdr:y>0.81049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24100" y="3077505"/>
          <a:ext cx="914391" cy="3810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FFFFFF"/>
              </a:solidFill>
            </a:rPr>
            <a:t>115/116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0.7212</cdr:y>
    </cdr:from>
    <cdr:to>
      <cdr:x>0.81944</cdr:x>
      <cdr:y>0.81049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829300" y="3077505"/>
          <a:ext cx="914391" cy="3810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FFFFFF"/>
              </a:solidFill>
            </a:rPr>
            <a:t>115/122</a:t>
          </a:r>
          <a:endParaRPr lang="en-US" sz="1600" dirty="0">
            <a:solidFill>
              <a:srgbClr val="FFFF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0.38393</cdr:x>
      <cdr:y>0.03977</cdr:y>
    </cdr:from>
    <cdr:to>
      <cdr:x>0.38393</cdr:x>
      <cdr:y>0.86764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2766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12700" cmpd="sng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0.71429</cdr:x>
      <cdr:y>0.03977</cdr:y>
    </cdr:from>
    <cdr:to>
      <cdr:x>0.71429</cdr:x>
      <cdr:y>0.86764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0960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12700" cmpd="sng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0.20135</cdr:x>
      <cdr:y>0.7212</cdr:y>
    </cdr:from>
    <cdr:to>
      <cdr:x>0.31246</cdr:x>
      <cdr:y>0.81049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57025" y="3077501"/>
          <a:ext cx="914400" cy="381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296/296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0.49572</cdr:x>
      <cdr:y>0.7212</cdr:y>
    </cdr:from>
    <cdr:to>
      <cdr:x>0.60683</cdr:x>
      <cdr:y>0.81049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79570" y="3077501"/>
          <a:ext cx="914400" cy="381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294/296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0.78455</cdr:x>
      <cdr:y>0.7212</cdr:y>
    </cdr:from>
    <cdr:to>
      <cdr:x>0.89566</cdr:x>
      <cdr:y>0.81049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56515" y="3077501"/>
          <a:ext cx="914400" cy="381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289/296</a:t>
          </a:r>
          <a:endParaRPr lang="en-US" sz="14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Elbasvir-Grazoprevir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Zepatier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</a:t>
            </a:r>
            <a:r>
              <a:rPr lang="en-US" dirty="0" smtClean="0"/>
              <a:t>: H. Nina Kim, MD MSc and David </a:t>
            </a:r>
            <a:r>
              <a:rPr lang="en-US" dirty="0" err="1" smtClean="0"/>
              <a:t>Spach</a:t>
            </a:r>
            <a:r>
              <a:rPr lang="en-US" dirty="0" smtClean="0"/>
              <a:t>, MD</a:t>
            </a:r>
          </a:p>
          <a:p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January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Elbasvir</a:t>
            </a:r>
            <a:r>
              <a:rPr lang="en-US" sz="2800" dirty="0" err="1"/>
              <a:t>-</a:t>
            </a:r>
            <a:r>
              <a:rPr lang="en-US" sz="2800" dirty="0" err="1" smtClean="0"/>
              <a:t>Grazoprevir</a:t>
            </a:r>
            <a:r>
              <a:rPr lang="en-US" sz="2800" dirty="0" smtClean="0"/>
              <a:t> Treatment</a:t>
            </a:r>
            <a:r>
              <a:rPr lang="en-US" sz="2800" dirty="0"/>
              <a:t>-</a:t>
            </a:r>
            <a:r>
              <a:rPr lang="en-US" sz="2800" dirty="0" smtClean="0"/>
              <a:t>Naïve Patients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655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in Treatment-Naïve HCV Genotype 1, 4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Treatment Naïve (TN)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Zeuzem</a:t>
            </a:r>
            <a:r>
              <a:rPr lang="en-US" sz="1400" dirty="0" smtClean="0">
                <a:latin typeface="Arial"/>
                <a:cs typeface="Arial"/>
              </a:rPr>
              <a:t> S,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Ann Intern Med. 2015;163:1-13.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331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Genotype 1, 4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C-EDGE TN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93437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TN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parallel-group,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patients with GT 1, 4 or 6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60 sites in United States, Europe, Australia, Scandinavia, &amp; Asia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</a:t>
                      </a:r>
                      <a:r>
                        <a:rPr lang="en-US" sz="1800" baseline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GT1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=91%, GT4=6%, or GT6=3%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accepted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400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Genotype 1, 4 or 6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TN: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 smtClean="0">
                <a:latin typeface="Arial"/>
                <a:cs typeface="Arial"/>
              </a:rPr>
              <a:t>Elbasvir</a:t>
            </a:r>
            <a:r>
              <a:rPr lang="en-US" sz="1400" dirty="0" err="1" smtClean="0">
                <a:latin typeface="Arial"/>
                <a:cs typeface="Arial"/>
              </a:rPr>
              <a:t>-</a:t>
            </a:r>
            <a:r>
              <a:rPr lang="en-US" sz="1400" b="1" dirty="0" err="1" smtClean="0">
                <a:latin typeface="Arial"/>
                <a:cs typeface="Arial"/>
              </a:rPr>
              <a:t>Grazoprevir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486400"/>
            <a:ext cx="9162288" cy="591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(50/100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GT 1, 4 or 6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(N=421)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N=316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7680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1842517" cy="631880"/>
          </a:xfrm>
          <a:prstGeom prst="rect">
            <a:avLst/>
          </a:prstGeom>
          <a:solidFill>
            <a:srgbClr val="BFBFB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158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57388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N=105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5222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72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4874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7950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5410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68262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939283" y="3460750"/>
            <a:ext cx="1842517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 smtClean="0">
                <a:latin typeface="Arial"/>
                <a:cs typeface="Arial"/>
              </a:rPr>
              <a:t>Elbasvir</a:t>
            </a:r>
            <a:r>
              <a:rPr lang="en-US" sz="1400" dirty="0" err="1" smtClean="0">
                <a:latin typeface="Arial"/>
                <a:cs typeface="Arial"/>
              </a:rPr>
              <a:t>-</a:t>
            </a:r>
            <a:r>
              <a:rPr lang="en-US" sz="1400" b="1" dirty="0" err="1" smtClean="0">
                <a:latin typeface="Arial"/>
                <a:cs typeface="Arial"/>
              </a:rPr>
              <a:t>Grazoprevir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532399"/>
            <a:ext cx="9162288" cy="6492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Randomized 3:1 ratio to immediate or deferred arm; stratified by cirrhosis, HCV genotype, subtype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After 4 weeks of follow-up, placebo recipients were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unblinded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and given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open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label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140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854064"/>
              </p:ext>
            </p:extLst>
          </p:nvPr>
        </p:nvGraphicFramePr>
        <p:xfrm>
          <a:off x="384180" y="1368420"/>
          <a:ext cx="8382000" cy="5002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05000"/>
                <a:gridCol w="1905000"/>
                <a:gridCol w="1981200"/>
              </a:tblGrid>
              <a:tr h="582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Immediate Arm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(N=316)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Delayed Arm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(N=105)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All Patients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(N=421)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1693C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2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genotype,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1a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1b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6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157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131 (42)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18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 (3)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 (51)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40 (38)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 (8)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 (3)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211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171 (41)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26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 (3)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HCV RNA &gt;800,000 IU/ml,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222 (70)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 (63)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288 (68)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Fibrosis</a:t>
                      </a:r>
                      <a:r>
                        <a:rPr lang="en-US" sz="1400" baseline="0" dirty="0" smtClean="0"/>
                        <a:t> stage, 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F0-2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6089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TN: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58456"/>
              </p:ext>
            </p:extLst>
          </p:nvPr>
        </p:nvGraphicFramePr>
        <p:xfrm>
          <a:off x="381000" y="19050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0020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299/316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144/157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16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129/131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816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4600" y="52577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6950" y="6019800"/>
            <a:ext cx="9157047" cy="305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Primary efficacy analysis included all patients who received ≥1 dose of drug.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3973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TN: SVR12 by Presence of Cirrhosis or High HCV RNA Level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15123"/>
              </p:ext>
            </p:extLst>
          </p:nvPr>
        </p:nvGraphicFramePr>
        <p:xfrm>
          <a:off x="304800" y="19558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499314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231/246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7271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94/94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3314" y="48768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205/222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715000"/>
            <a:ext cx="29718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Presence of Cirrhosis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5715000"/>
            <a:ext cx="2819399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Baseline HCV RNA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99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 in GT1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782022"/>
              </p:ext>
            </p:extLst>
          </p:nvPr>
        </p:nvGraphicFramePr>
        <p:xfrm>
          <a:off x="304815" y="1879628"/>
          <a:ext cx="8223475" cy="387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054043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133/135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7163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4745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112/112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9655" y="494193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-6950" y="5838200"/>
            <a:ext cx="9157047" cy="5631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dirty="0">
                <a:latin typeface="Arial"/>
                <a:cs typeface="Arial"/>
              </a:rPr>
              <a:t>Patients with baseline GT1a RAVs with a ≤5-fold shift to </a:t>
            </a:r>
            <a:r>
              <a:rPr lang="en-US" sz="1400" dirty="0" err="1">
                <a:latin typeface="Arial"/>
                <a:cs typeface="Arial"/>
              </a:rPr>
              <a:t>elbasvir</a:t>
            </a:r>
            <a:r>
              <a:rPr lang="en-US" sz="1400" dirty="0">
                <a:latin typeface="Arial"/>
                <a:cs typeface="Arial"/>
              </a:rPr>
              <a:t>: SVR12=90% (9 of 10)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*Patients </a:t>
            </a:r>
            <a:r>
              <a:rPr lang="en-US" sz="1400" dirty="0">
                <a:latin typeface="Arial"/>
                <a:cs typeface="Arial"/>
              </a:rPr>
              <a:t>with baseline GT1a RAVs with a &gt;5-fold shift to </a:t>
            </a:r>
            <a:r>
              <a:rPr lang="en-US" sz="1400" dirty="0" err="1">
                <a:latin typeface="Arial"/>
                <a:cs typeface="Arial"/>
              </a:rPr>
              <a:t>elbasvir</a:t>
            </a:r>
            <a:r>
              <a:rPr lang="en-US" sz="1400" dirty="0">
                <a:latin typeface="Arial"/>
                <a:cs typeface="Arial"/>
              </a:rPr>
              <a:t>: SVR12=22% (2 of 9)</a:t>
            </a:r>
          </a:p>
        </p:txBody>
      </p:sp>
    </p:spTree>
    <p:extLst>
      <p:ext uri="{BB962C8B-B14F-4D97-AF65-F5344CB8AC3E}">
        <p14:creationId xmlns:p14="http://schemas.microsoft.com/office/powerpoint/2010/main" val="22425738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NS3/4A Resistance-Associated Variants and SVR12 in GT1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513075"/>
              </p:ext>
            </p:extLst>
          </p:nvPr>
        </p:nvGraphicFramePr>
        <p:xfrm>
          <a:off x="304800" y="19558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179997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58/65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842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468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104/104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264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107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721750"/>
              </p:ext>
            </p:extLst>
          </p:nvPr>
        </p:nvGraphicFramePr>
        <p:xfrm>
          <a:off x="228600" y="1371600"/>
          <a:ext cx="8686801" cy="470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171"/>
                <a:gridCol w="2459315"/>
                <a:gridCol w="2459315"/>
              </a:tblGrid>
              <a:tr h="381000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Elbasvir-Grazoprevir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(n=316)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Deferred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(n=105)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(0.9%)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(1%)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(3%)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(3%)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(0.6%)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baseline="300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52 (17%)</a:t>
                      </a:r>
                    </a:p>
                    <a:p>
                      <a:pPr algn="ctr"/>
                      <a:r>
                        <a:rPr lang="en-US" sz="1600" dirty="0" smtClean="0"/>
                        <a:t>49 (16%)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19 (18%)</a:t>
                      </a:r>
                    </a:p>
                    <a:p>
                      <a:pPr algn="ctr"/>
                      <a:r>
                        <a:rPr lang="en-US" sz="1600" dirty="0" smtClean="0"/>
                        <a:t>18 (17%)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dirty="0" smtClean="0"/>
                        <a:t>ALT &gt;5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dirty="0" smtClean="0"/>
                        <a:t>AST &gt;5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bilirubin elevation &gt;5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Grade 3 or 4 hemoglobin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Grade 3 or 4 neutrophils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Grade 3 or 4 </a:t>
                      </a:r>
                      <a:r>
                        <a:rPr lang="en-US" sz="1600" baseline="0" dirty="0" err="1" smtClean="0"/>
                        <a:t>creatinine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 (0.9%)</a:t>
                      </a:r>
                    </a:p>
                    <a:p>
                      <a:pPr algn="ctr"/>
                      <a:r>
                        <a:rPr lang="en-US" sz="1600" dirty="0" smtClean="0"/>
                        <a:t>1 (0.3%)</a:t>
                      </a:r>
                    </a:p>
                    <a:p>
                      <a:pPr algn="ctr"/>
                      <a:r>
                        <a:rPr lang="en-US" sz="1600" dirty="0" smtClean="0"/>
                        <a:t>1 (0.3%)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1 (0.3%)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1 (1%)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096000"/>
            <a:ext cx="4237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§ </a:t>
            </a:r>
            <a:r>
              <a:rPr lang="en-US" sz="1400" dirty="0" smtClean="0">
                <a:latin typeface="Arial"/>
                <a:cs typeface="Arial"/>
              </a:rPr>
              <a:t>Neither death was considered to be study-related.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8570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Elbasvir-</a:t>
            </a:r>
            <a:r>
              <a:rPr lang="en-US" dirty="0" err="1" smtClean="0"/>
              <a:t>Grazoprevir</a:t>
            </a:r>
            <a:r>
              <a:rPr lang="en-US" dirty="0" smtClean="0"/>
              <a:t> (</a:t>
            </a:r>
            <a:r>
              <a:rPr lang="en-US" i="1" dirty="0" err="1" smtClean="0"/>
              <a:t>Zepatier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700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TN: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82460"/>
              </p:ext>
            </p:extLst>
          </p:nvPr>
        </p:nvGraphicFramePr>
        <p:xfrm>
          <a:off x="0" y="2438400"/>
          <a:ext cx="9144000" cy="199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Grazoprevir-elbasvir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achieved high SVR12 rates in treatment-naive cirrhotic and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noncirrhotic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patients with genotype 1, 4, or 6 infection. This once-daily, all-oral, fixed-combination regimen represents a potent new therapeutic option for chronic HCV infection.”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0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699" y="2705100"/>
            <a:ext cx="8928101" cy="1457706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000" dirty="0">
                <a:solidFill>
                  <a:srgbClr val="001D48"/>
                </a:solidFill>
              </a:rPr>
              <a:t> </a:t>
            </a:r>
            <a:r>
              <a:rPr lang="en-US" sz="2000" dirty="0" smtClean="0">
                <a:solidFill>
                  <a:srgbClr val="001D48"/>
                </a:solidFill>
              </a:rPr>
              <a:t>+ </a:t>
            </a:r>
            <a:r>
              <a:rPr lang="en-US" sz="2000" dirty="0" err="1" smtClean="0">
                <a:solidFill>
                  <a:srgbClr val="001D48"/>
                </a:solidFill>
              </a:rPr>
              <a:t>Sofosbuvir</a:t>
            </a:r>
            <a:r>
              <a:rPr lang="en-US" sz="2000" dirty="0" smtClean="0">
                <a:solidFill>
                  <a:srgbClr val="001D48"/>
                </a:solidFill>
              </a:rPr>
              <a:t> </a:t>
            </a:r>
            <a:r>
              <a:rPr lang="en-US" sz="2000" dirty="0">
                <a:solidFill>
                  <a:srgbClr val="001D48"/>
                </a:solidFill>
              </a:rPr>
              <a:t>in Treatment-Naïve HCV Genotype </a:t>
            </a:r>
            <a:r>
              <a:rPr lang="en-US" sz="2000" dirty="0" smtClean="0">
                <a:solidFill>
                  <a:srgbClr val="001D48"/>
                </a:solidFill>
              </a:rPr>
              <a:t>1 or 3</a:t>
            </a:r>
            <a:r>
              <a:rPr lang="en-US" sz="2200" dirty="0" smtClean="0">
                <a:solidFill>
                  <a:srgbClr val="001D48"/>
                </a:solidFill>
              </a:rPr>
              <a:t/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C-SWIFT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F,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EASL 2015; Abstract O006.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33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3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C-SWIFT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85725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C-SWIFT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385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 phase 2 trial to evaluate the efficacy and safety of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short duration therapy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in treatment-naïve GT 1 or 3 infection, with or without cirrhosis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(n=102) or Genotype 3 (n=41)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ALT and AST &lt;350 IU/L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160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C-SWIFT </a:t>
            </a:r>
            <a:r>
              <a:rPr lang="en-US" sz="2700" dirty="0" smtClean="0"/>
              <a:t>Study: Study Design for GT 1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3"/>
            <a:ext cx="1613916" cy="403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61023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Non-cirrhotic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6"/>
            <a:ext cx="2604517" cy="403286"/>
          </a:xfrm>
          <a:prstGeom prst="rect">
            <a:avLst/>
          </a:prstGeom>
          <a:solidFill>
            <a:srgbClr val="D3BF9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</a:t>
            </a:r>
            <a:r>
              <a:rPr lang="en-US" sz="1400" b="1" dirty="0" smtClean="0">
                <a:latin typeface="Arial"/>
                <a:cs typeface="Arial"/>
              </a:rPr>
              <a:t>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36575"/>
            <a:ext cx="3595117" cy="4032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09292"/>
            <a:ext cx="2604516" cy="403286"/>
          </a:xfrm>
          <a:prstGeom prst="rect">
            <a:avLst/>
          </a:prstGeom>
          <a:solidFill>
            <a:srgbClr val="D1E0E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6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825746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62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33889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3698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740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006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15603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70827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6426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EBR-GZR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elbasvir-grazoprevi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(50/100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1200" y="135973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061427" y="1768182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846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40195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C-SWIFT Study</a:t>
            </a:r>
            <a:r>
              <a:rPr lang="en-US" sz="2400" dirty="0" smtClean="0"/>
              <a:t>:</a:t>
            </a:r>
            <a:r>
              <a:rPr lang="en-US" sz="2700" dirty="0" smtClean="0"/>
              <a:t> </a:t>
            </a:r>
            <a:r>
              <a:rPr lang="en-US" sz="2400" dirty="0" smtClean="0"/>
              <a:t>Study Design for GT 3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226876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219934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20529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GT-3</a:t>
            </a:r>
            <a:endParaRPr lang="en-US" sz="1400" b="1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204196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912027"/>
            <a:ext cx="2741677" cy="357567"/>
          </a:xfrm>
          <a:prstGeom prst="rect">
            <a:avLst/>
          </a:prstGeom>
          <a:solidFill>
            <a:srgbClr val="D3BF9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96529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24629"/>
            <a:ext cx="2756916" cy="357567"/>
          </a:xfrm>
          <a:prstGeom prst="rect">
            <a:avLst/>
          </a:prstGeom>
          <a:solidFill>
            <a:srgbClr val="C7B1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21596" y="280526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80749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GT-3</a:t>
            </a:r>
            <a:br>
              <a:rPr lang="en-US" sz="16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87462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8894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EBR-GZR=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grazoprevir-elbasvir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SOF = 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400 mg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162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C-SWIFT Study</a:t>
            </a:r>
            <a:r>
              <a:rPr lang="en-US" sz="2700" dirty="0" smtClean="0"/>
              <a:t>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51497"/>
              </p:ext>
            </p:extLst>
          </p:nvPr>
        </p:nvGraphicFramePr>
        <p:xfrm>
          <a:off x="266695" y="1405620"/>
          <a:ext cx="8648705" cy="49506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33599"/>
                <a:gridCol w="976227"/>
                <a:gridCol w="976227"/>
                <a:gridCol w="976227"/>
                <a:gridCol w="976227"/>
                <a:gridCol w="870066"/>
                <a:gridCol w="870066"/>
                <a:gridCol w="870066"/>
              </a:tblGrid>
              <a:tr h="381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232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1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3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433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No cirrhosis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Cirrhosis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r>
                        <a:rPr lang="en-US" sz="13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Cirrhosis</a:t>
                      </a:r>
                      <a:endParaRPr lang="en-US" sz="13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3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Cirrhosis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4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N=31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6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N=30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6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N=20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8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N=21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N=15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N=14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N=12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Mean age, years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Male sex, %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Race, %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White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Hispanic/Latino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  <a:endParaRPr lang="en-US" sz="13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  3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IL28B CC, %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3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HCV RNA, </a:t>
                      </a:r>
                      <a:r>
                        <a:rPr lang="en-US" sz="1100" baseline="0" dirty="0" smtClean="0"/>
                        <a:t>10</a:t>
                      </a:r>
                      <a:r>
                        <a:rPr lang="en-US" sz="1100" baseline="30000" dirty="0" smtClean="0"/>
                        <a:t>6</a:t>
                      </a:r>
                      <a:r>
                        <a:rPr lang="en-US" sz="1100" baseline="0" dirty="0" smtClean="0"/>
                        <a:t> IU/ml (mean)</a:t>
                      </a:r>
                      <a:endParaRPr lang="en-US" sz="11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51782" y="49399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112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SWIFT Study</a:t>
            </a:r>
            <a:r>
              <a:rPr lang="en-US" sz="2700" dirty="0" smtClean="0"/>
              <a:t>: </a:t>
            </a:r>
            <a:r>
              <a:rPr lang="en-US" sz="2400" dirty="0" smtClean="0"/>
              <a:t>Results for GT 1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C-SWIFT: SVR 12* for GT 1 by Treatment Duration and Cirrhosis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18691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No 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17/18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*Analysis by modified </a:t>
            </a:r>
            <a:r>
              <a:rPr lang="en-US" sz="1400" dirty="0">
                <a:latin typeface="Arial"/>
                <a:cs typeface="Arial"/>
              </a:rPr>
              <a:t>intention-to-treat </a:t>
            </a:r>
            <a:r>
              <a:rPr lang="en-US" sz="1400" dirty="0" smtClean="0">
                <a:latin typeface="Arial"/>
                <a:cs typeface="Arial"/>
              </a:rPr>
              <a:t>analysis (excluded patients who discontinued due to reasons other than </a:t>
            </a:r>
            <a:r>
              <a:rPr lang="en-US" sz="1400" dirty="0" err="1" smtClean="0">
                <a:latin typeface="Arial"/>
                <a:cs typeface="Arial"/>
              </a:rPr>
              <a:t>virologic</a:t>
            </a:r>
            <a:r>
              <a:rPr lang="en-US" sz="1400" dirty="0" smtClean="0">
                <a:latin typeface="Arial"/>
                <a:cs typeface="Arial"/>
              </a:rPr>
              <a:t> failure)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728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C-SWIFT Study</a:t>
            </a:r>
            <a:r>
              <a:rPr lang="en-US" sz="2400" dirty="0"/>
              <a:t>: </a:t>
            </a:r>
            <a:r>
              <a:rPr lang="en-US" sz="2000" dirty="0"/>
              <a:t>Results for GT </a:t>
            </a:r>
            <a:r>
              <a:rPr lang="en-US" sz="2000" dirty="0" smtClean="0"/>
              <a:t>3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C-SWIFT: SVR 12*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GT 3 by Treatment Duration and Cirrhosis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256023"/>
              </p:ext>
            </p:extLst>
          </p:nvPr>
        </p:nvGraphicFramePr>
        <p:xfrm>
          <a:off x="914400" y="1828800"/>
          <a:ext cx="73945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62200" y="45266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No 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232" y="44958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4958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172200" y="5334000"/>
            <a:ext cx="1981200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25093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3312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Analysis by modified </a:t>
            </a:r>
            <a:r>
              <a:rPr lang="en-US" sz="1400" dirty="0">
                <a:latin typeface="Arial"/>
                <a:cs typeface="Arial"/>
              </a:rPr>
              <a:t>intention-to-treat </a:t>
            </a:r>
            <a:r>
              <a:rPr lang="en-US" sz="1400" dirty="0" smtClean="0">
                <a:latin typeface="Arial"/>
                <a:cs typeface="Arial"/>
              </a:rPr>
              <a:t>analysis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(excluded patients who discontinued due to reasons other than </a:t>
            </a:r>
            <a:r>
              <a:rPr lang="en-US" sz="1400" dirty="0" err="1" smtClean="0">
                <a:latin typeface="Arial"/>
                <a:cs typeface="Arial"/>
              </a:rPr>
              <a:t>virologic</a:t>
            </a:r>
            <a:r>
              <a:rPr lang="en-US" sz="1400" dirty="0" smtClean="0">
                <a:latin typeface="Arial"/>
                <a:cs typeface="Arial"/>
              </a:rPr>
              <a:t> failure)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4411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C-SWIFT Study</a:t>
            </a:r>
            <a:r>
              <a:rPr lang="en-US" sz="2700" dirty="0" smtClean="0"/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36194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“A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novel regimen of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grazoprevir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elbasvir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with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sofosbuvir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was able to shorten treatment duration to 8 weeks or less among cirrhotic and non-cirrhotic HCV genotype 1-infected patients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“Genotype 3 patients achieved high SVR12 rates with 8-12 weeks of therapy, including patients with cirrhosis.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699" y="2705100"/>
            <a:ext cx="8928101" cy="1457706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1D48"/>
                </a:solidFill>
              </a:rPr>
              <a:t>Elbasvir</a:t>
            </a:r>
            <a:r>
              <a:rPr lang="en-US" sz="2000" dirty="0" smtClean="0">
                <a:solidFill>
                  <a:srgbClr val="001D48"/>
                </a:solidFill>
              </a:rPr>
              <a:t> + </a:t>
            </a:r>
            <a:r>
              <a:rPr lang="en-US" sz="2000" dirty="0" err="1" smtClean="0">
                <a:solidFill>
                  <a:srgbClr val="001D48"/>
                </a:solidFill>
              </a:rPr>
              <a:t>Grazoprevir</a:t>
            </a:r>
            <a:r>
              <a:rPr lang="en-US" sz="2000" dirty="0" smtClean="0">
                <a:solidFill>
                  <a:srgbClr val="001D48"/>
                </a:solidFill>
              </a:rPr>
              <a:t> +/- Ribavirin in </a:t>
            </a:r>
            <a:r>
              <a:rPr lang="en-US" sz="2000" dirty="0">
                <a:solidFill>
                  <a:srgbClr val="001D48"/>
                </a:solidFill>
              </a:rPr>
              <a:t>Treatment-Naïve HCV </a:t>
            </a:r>
            <a:r>
              <a:rPr lang="en-US" sz="2000" dirty="0" smtClean="0">
                <a:solidFill>
                  <a:srgbClr val="001D48"/>
                </a:solidFill>
              </a:rPr>
              <a:t>GT 2, 4, 5, or 6</a:t>
            </a:r>
            <a:r>
              <a:rPr lang="en-US" sz="2200" dirty="0" smtClean="0">
                <a:solidFill>
                  <a:srgbClr val="001D48"/>
                </a:solidFill>
              </a:rPr>
              <a:t/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C-SCAPE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Brown A,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EASL 2015; Abstract P0771.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9657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32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Zepatier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Approval Status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/>
              <a:t>A</a:t>
            </a:r>
            <a:r>
              <a:rPr lang="en-US" sz="1800" dirty="0" smtClean="0"/>
              <a:t>pproval by United States FDA on January 28, 2016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Indications and Usage </a:t>
            </a:r>
            <a:br>
              <a:rPr lang="en-US" sz="1800" b="1" dirty="0" smtClean="0"/>
            </a:br>
            <a:r>
              <a:rPr lang="en-US" sz="1800" dirty="0" smtClean="0"/>
              <a:t>- Indicated for the treatment of chronic HCV genotypes 1</a:t>
            </a:r>
            <a:r>
              <a:rPr lang="en-US" sz="1800" dirty="0"/>
              <a:t> </a:t>
            </a:r>
            <a:r>
              <a:rPr lang="en-US" sz="1800" dirty="0" smtClean="0"/>
              <a:t>or 4 in adults</a:t>
            </a:r>
            <a:br>
              <a:rPr lang="en-US" sz="1800" dirty="0" smtClean="0"/>
            </a:br>
            <a:r>
              <a:rPr lang="en-US" sz="1800" dirty="0" smtClean="0"/>
              <a:t>- Indicated for treatment of patients with HIV </a:t>
            </a:r>
            <a:r>
              <a:rPr lang="en-US" sz="1800" dirty="0" err="1" smtClean="0"/>
              <a:t>coinfection</a:t>
            </a:r>
            <a:endParaRPr lang="en-US" sz="1800" dirty="0" smtClean="0"/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Class &amp; Mechanism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Elbasvir</a:t>
            </a:r>
            <a:r>
              <a:rPr lang="en-US" sz="1800" dirty="0" smtClean="0"/>
              <a:t>: HCV NS5A inhibitor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Grazoprevir</a:t>
            </a:r>
            <a:r>
              <a:rPr lang="en-US" sz="1800" dirty="0" smtClean="0"/>
              <a:t>: HCV NS3/4A inhibitor</a:t>
            </a:r>
            <a:endParaRPr lang="en-US" sz="1800" dirty="0"/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Dosing: </a:t>
            </a:r>
            <a:r>
              <a:rPr lang="en-US" sz="1800" dirty="0" err="1" smtClean="0"/>
              <a:t>Elbasvir-Grazoprevir</a:t>
            </a:r>
            <a:r>
              <a:rPr lang="en-US" sz="1800" dirty="0" smtClean="0"/>
              <a:t> (fixed dose 50 mg/100 mg) </a:t>
            </a:r>
            <a:br>
              <a:rPr lang="en-US" sz="1800" dirty="0" smtClean="0"/>
            </a:br>
            <a:r>
              <a:rPr lang="en-US" sz="1800" dirty="0" smtClean="0"/>
              <a:t>              </a:t>
            </a:r>
            <a:r>
              <a:rPr lang="en-US" sz="1800" dirty="0"/>
              <a:t>O</a:t>
            </a:r>
            <a:r>
              <a:rPr lang="en-US" sz="1800" dirty="0" smtClean="0"/>
              <a:t>ne tablet orally once daily, with or without food 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Adverse Effects (AE)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- Fatigue, headache, and nausea</a:t>
            </a:r>
            <a:br>
              <a:rPr lang="en-US" sz="1800" dirty="0" smtClean="0"/>
            </a:br>
            <a:r>
              <a:rPr lang="en-US" sz="1800" dirty="0" smtClean="0"/>
              <a:t>- Increase in ALT &gt; 5x normal in 1% </a:t>
            </a:r>
            <a:r>
              <a:rPr lang="en-US" sz="1800" smtClean="0"/>
              <a:t>of subjects</a:t>
            </a:r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Zapatier</a:t>
            </a:r>
            <a:r>
              <a:rPr lang="en-US" i="1" dirty="0" smtClean="0"/>
              <a:t> </a:t>
            </a:r>
            <a:r>
              <a:rPr lang="en-US" dirty="0" smtClean="0"/>
              <a:t>Prescribing </a:t>
            </a:r>
            <a:r>
              <a:rPr lang="en-US" dirty="0"/>
              <a:t>Information. </a:t>
            </a:r>
            <a:r>
              <a:rPr lang="en-US" dirty="0" smtClean="0"/>
              <a:t>Merck &amp; Co.,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13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C-SCAPE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56795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C-SWIFT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385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label,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phase 2 trial to evaluate the efficacy and safety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ribavirin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ribavirin in non-cirrhotic, treatment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-naïve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patients with GT 2, 4, 5, or 6 chronic hepatitis C infection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GT2 (n=60), GT4 (n=20), GT5 (n=8), or GT6 (n=10)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evidence of cirrhosis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955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5091924" y="2376687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91924" y="3006651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91924" y="3886200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91924" y="4537668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Study </a:t>
            </a:r>
            <a:r>
              <a:rPr lang="en-US" sz="2700" dirty="0" smtClean="0"/>
              <a:t>Design for GT 1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3"/>
            <a:ext cx="2606040" cy="403286"/>
          </a:xfrm>
          <a:prstGeom prst="rect">
            <a:avLst/>
          </a:prstGeom>
          <a:solidFill>
            <a:srgbClr val="BFCDD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61023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2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Non-cirrhotic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6"/>
            <a:ext cx="2604517" cy="403286"/>
          </a:xfrm>
          <a:prstGeom prst="rect">
            <a:avLst/>
          </a:prstGeom>
          <a:solidFill>
            <a:srgbClr val="CBC1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36575"/>
            <a:ext cx="2606040" cy="403286"/>
          </a:xfrm>
          <a:prstGeom prst="rect">
            <a:avLst/>
          </a:prstGeom>
          <a:solidFill>
            <a:srgbClr val="CBC1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</a:t>
            </a:r>
            <a:r>
              <a:rPr lang="en-US" sz="1400" b="1" dirty="0" smtClean="0">
                <a:latin typeface="Arial"/>
                <a:cs typeface="Arial"/>
              </a:rPr>
              <a:t>GZR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09292"/>
            <a:ext cx="2604516" cy="403286"/>
          </a:xfrm>
          <a:prstGeom prst="rect">
            <a:avLst/>
          </a:prstGeom>
          <a:solidFill>
            <a:srgbClr val="BFCDD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6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4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, 5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, or 6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rgbClr val="FFFFFF"/>
                </a:solidFill>
                <a:cs typeface="Arial"/>
              </a:rPr>
              <a:t>Non-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825746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62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33889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</a:t>
            </a:r>
            <a:r>
              <a:rPr lang="en-US" sz="1400" smtClean="0">
                <a:solidFill>
                  <a:srgbClr val="000000"/>
                </a:solidFill>
              </a:rPr>
              <a:t>=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19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006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70827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029223"/>
            <a:ext cx="9162288" cy="132585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EBR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GZR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800 to 1400 mg/day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48430" y="135973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7718657" y="1768182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36134" y="217844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36134" y="280840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36134" y="3687955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36134" y="433942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1849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51782" y="49399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93241"/>
              </p:ext>
            </p:extLst>
          </p:nvPr>
        </p:nvGraphicFramePr>
        <p:xfrm>
          <a:off x="228600" y="1363728"/>
          <a:ext cx="8686800" cy="500751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00568"/>
                <a:gridCol w="1743140"/>
                <a:gridCol w="1449976"/>
                <a:gridCol w="1822181"/>
                <a:gridCol w="1370935"/>
              </a:tblGrid>
              <a:tr h="3265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2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4, 5, 6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67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+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GZR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=30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GZR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=30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+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GZR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+ RBV</a:t>
                      </a:r>
                      <a:b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GZR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2658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658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</a:tr>
              <a:tr h="8068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White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</a:t>
                      </a:r>
                      <a:r>
                        <a:rPr lang="en-US" sz="1400" dirty="0" smtClean="0"/>
                        <a:t>Other</a:t>
                      </a:r>
                      <a:endParaRPr lang="en-US" sz="1400" dirty="0" smtClean="0"/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86.7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73.7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68.4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31.6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15272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b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</a:tr>
              <a:tr h="8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HCV RNA</a:t>
                      </a: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smtClean="0"/>
                        <a:t>≤ 2 million</a:t>
                      </a: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smtClean="0"/>
                        <a:t>&gt;2 million</a:t>
                      </a:r>
                      <a:endParaRPr lang="en-US" sz="1400" dirty="0" smtClean="0"/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36.7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36.7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63.3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57.9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42.1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1429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*Excluded from modified</a:t>
                      </a:r>
                      <a:r>
                        <a:rPr lang="en-US" sz="1400" baseline="0" dirty="0" smtClean="0"/>
                        <a:t> intent-to-treat analysis due to discordant genotype</a:t>
                      </a:r>
                      <a:endParaRPr lang="en-US" sz="1400" dirty="0" smtClean="0"/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9160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-SCAPE: SVR12 by Genotype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6059208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6059208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288143"/>
              </p:ext>
            </p:extLst>
          </p:nvPr>
        </p:nvGraphicFramePr>
        <p:xfrm>
          <a:off x="304800" y="2466468"/>
          <a:ext cx="8534400" cy="363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02180" y="1905000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+ GZR + RBV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902180" y="2161668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GZR + RBV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715000" y="1905000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+ GZR + RBV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715000" y="2161668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EBR + GZR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9" name="Rectangle 25"/>
          <p:cNvSpPr>
            <a:spLocks noChangeAspect="1" noChangeArrowheads="1"/>
          </p:cNvSpPr>
          <p:nvPr/>
        </p:nvSpPr>
        <p:spPr bwMode="auto">
          <a:xfrm>
            <a:off x="1656330" y="1975171"/>
            <a:ext cx="179205" cy="176781"/>
          </a:xfrm>
          <a:prstGeom prst="rect">
            <a:avLst/>
          </a:prstGeom>
          <a:solidFill>
            <a:schemeClr val="accent1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1" name="Rectangle 25"/>
          <p:cNvSpPr>
            <a:spLocks noChangeAspect="1" noChangeArrowheads="1"/>
          </p:cNvSpPr>
          <p:nvPr/>
        </p:nvSpPr>
        <p:spPr bwMode="auto">
          <a:xfrm>
            <a:off x="1656330" y="2230851"/>
            <a:ext cx="179205" cy="176781"/>
          </a:xfrm>
          <a:prstGeom prst="rect">
            <a:avLst/>
          </a:prstGeom>
          <a:solidFill>
            <a:srgbClr val="49747D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2" name="Rectangle 25"/>
          <p:cNvSpPr>
            <a:spLocks noChangeAspect="1" noChangeArrowheads="1"/>
          </p:cNvSpPr>
          <p:nvPr/>
        </p:nvSpPr>
        <p:spPr bwMode="auto">
          <a:xfrm>
            <a:off x="5486400" y="1975171"/>
            <a:ext cx="179205" cy="176781"/>
          </a:xfrm>
          <a:prstGeom prst="rect">
            <a:avLst/>
          </a:prstGeom>
          <a:solidFill>
            <a:schemeClr val="accent4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spect="1" noChangeArrowheads="1"/>
          </p:cNvSpPr>
          <p:nvPr/>
        </p:nvSpPr>
        <p:spPr bwMode="auto">
          <a:xfrm>
            <a:off x="5486400" y="2230851"/>
            <a:ext cx="179205" cy="176781"/>
          </a:xfrm>
          <a:prstGeom prst="rect">
            <a:avLst/>
          </a:prstGeom>
          <a:solidFill>
            <a:srgbClr val="897C6B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2952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smtClean="0">
                <a:solidFill>
                  <a:schemeClr val="bg1"/>
                </a:solidFill>
              </a:rPr>
              <a:t>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7704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73848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8600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57800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22552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62800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27552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/4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84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04218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“The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 data support the inclusion of patients with HCV GT4 and GT6 infection in the phase 3 program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Elbasvir-Grazoprevir</a:t>
            </a:r>
            <a:r>
              <a:rPr lang="en-US" sz="2400" dirty="0"/>
              <a:t> </a:t>
            </a:r>
            <a:r>
              <a:rPr lang="en-US" sz="2400" dirty="0" smtClean="0"/>
              <a:t>in Treatment</a:t>
            </a:r>
            <a:r>
              <a:rPr lang="en-US" sz="2400" dirty="0"/>
              <a:t>-</a:t>
            </a:r>
            <a:r>
              <a:rPr lang="en-US" sz="2400" dirty="0" smtClean="0"/>
              <a:t>Experienced Patients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192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+/- Ribavirin in HCV Genotype 1, 4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Treatment Experienced (TE)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EASL 2015. Abstract P0886.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1493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Kwo</a:t>
            </a:r>
            <a:r>
              <a:rPr lang="en-US" dirty="0" smtClean="0"/>
              <a:t> P et al. EASL 2015. Abstract P0886.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HCV Genotype 1, 4 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C-EDGE TE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64897"/>
              </p:ext>
            </p:extLst>
          </p:nvPr>
        </p:nvGraphicFramePr>
        <p:xfrm>
          <a:off x="514350" y="1524000"/>
          <a:ext cx="8115300" cy="4495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TE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0909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open label, parallel-group phase 3 trial examining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or without ribavirin for 12 or 16 weeks in treatment-experienced patients with GT 1, 4, or 6 HCV and previous failure of peginterferon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1, 4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History of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plus ribavirin treatment failure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accepted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9840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474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 et al. EASL 2015. Abstract P0886.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</a:t>
            </a:r>
            <a:r>
              <a:rPr lang="en-US" sz="2400" dirty="0" smtClean="0"/>
              <a:t>TE: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7236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561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7028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EBR-GZR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lbasvir-grazoprevir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(50/100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 to 1400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4543" y="2172364"/>
            <a:ext cx="1528543" cy="23103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1, 4 or 6</a:t>
            </a: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Prior Treatment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cs typeface="Arial"/>
              </a:rPr>
              <a:t>(n = 420)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4968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181600" y="369276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509520"/>
            <a:ext cx="2680717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629400" y="349015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181600" y="429302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109787"/>
            <a:ext cx="2680717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</a:t>
            </a:r>
            <a:r>
              <a:rPr lang="en-US" sz="1400" b="1" dirty="0" smtClean="0">
                <a:latin typeface="Arial"/>
                <a:cs typeface="Arial"/>
              </a:rPr>
              <a:t>GZR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29400" y="40904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45311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7011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3480" y="272002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3295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48697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08841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736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42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157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4908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530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514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3111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5223227" y="177094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98849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77643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159665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7056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9876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0022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 et al. EASL 2015. Abstract P0886.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</a:t>
            </a:r>
            <a:r>
              <a:rPr lang="en-US" sz="2400" dirty="0" smtClean="0"/>
              <a:t> Baseline 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5958"/>
              </p:ext>
            </p:extLst>
          </p:nvPr>
        </p:nvGraphicFramePr>
        <p:xfrm>
          <a:off x="312169" y="1315885"/>
          <a:ext cx="8496301" cy="506649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50117"/>
                <a:gridCol w="1561546"/>
                <a:gridCol w="1561546"/>
                <a:gridCol w="1561546"/>
                <a:gridCol w="1561546"/>
              </a:tblGrid>
              <a:tr h="3739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 Treatment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16-Week 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807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EBR-GZR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n=105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EBR-GZR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n=104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EBR-GZR</a:t>
                      </a:r>
                      <a:b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EBR-GZR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(31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White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Black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Asian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 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113671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05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HIV </a:t>
                      </a:r>
                      <a:r>
                        <a:rPr lang="en-US" sz="1400" dirty="0" err="1" smtClean="0"/>
                        <a:t>coinfection</a:t>
                      </a:r>
                      <a:r>
                        <a:rPr lang="en-US" sz="1400" dirty="0" smtClean="0"/>
                        <a:t>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927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treatment</a:t>
                      </a:r>
                      <a:r>
                        <a:rPr lang="en-US" sz="1400" baseline="0" dirty="0" smtClean="0"/>
                        <a:t> response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Relapse,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Partial response,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Relapse, 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838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Zapatier</a:t>
            </a:r>
            <a:r>
              <a:rPr lang="en-US" i="1" dirty="0" smtClean="0"/>
              <a:t> </a:t>
            </a:r>
            <a:r>
              <a:rPr lang="en-US" dirty="0" smtClean="0"/>
              <a:t>Prescribing </a:t>
            </a:r>
            <a:r>
              <a:rPr lang="en-US" dirty="0"/>
              <a:t>Information. Merck &amp; Co.,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Zepatier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Indications and Usage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2320"/>
              </p:ext>
            </p:extLst>
          </p:nvPr>
        </p:nvGraphicFramePr>
        <p:xfrm>
          <a:off x="212228" y="1376898"/>
          <a:ext cx="8742926" cy="501225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46564"/>
                <a:gridCol w="2743200"/>
                <a:gridCol w="1153162"/>
              </a:tblGrid>
              <a:tr h="492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(EBR-GZR) HCV Treatment in Patients with or without Cirrhosis </a:t>
                      </a:r>
                    </a:p>
                  </a:txBody>
                  <a:tcPr marR="45720" marT="91440" marB="9144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Patient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Population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</a:t>
                      </a:r>
                    </a:p>
                  </a:txBody>
                  <a:tcPr marR="4572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</a:t>
                      </a:r>
                    </a:p>
                  </a:txBody>
                  <a:tcPr marL="0" marR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</a:tr>
              <a:tr h="6725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GT 1a: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Treatment-naïve or </a:t>
                      </a:r>
                      <a:r>
                        <a:rPr lang="en-US" sz="1500" dirty="0" err="1" smtClean="0"/>
                        <a:t>PegIFN</a:t>
                      </a:r>
                      <a:r>
                        <a:rPr lang="en-US" sz="1500" dirty="0" smtClean="0"/>
                        <a:t>/RBV-experienced (</a:t>
                      </a:r>
                      <a:r>
                        <a:rPr lang="en-US" sz="1500" u="sng" dirty="0" smtClean="0"/>
                        <a:t>without</a:t>
                      </a:r>
                      <a:r>
                        <a:rPr lang="en-US" sz="1500" dirty="0" smtClean="0"/>
                        <a:t> baseline</a:t>
                      </a:r>
                      <a:r>
                        <a:rPr lang="en-US" sz="1500" baseline="0" dirty="0" smtClean="0"/>
                        <a:t> NS5A polymorphisms*)</a:t>
                      </a:r>
                      <a:endParaRPr lang="en-US" sz="1500" dirty="0">
                        <a:solidFill>
                          <a:schemeClr val="accent6"/>
                        </a:solidFill>
                      </a:endParaRPr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6725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GT 1a: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Treatment-naïve or </a:t>
                      </a:r>
                      <a:r>
                        <a:rPr lang="en-US" sz="1500" dirty="0" err="1" smtClean="0"/>
                        <a:t>PegIFN</a:t>
                      </a:r>
                      <a:r>
                        <a:rPr lang="en-US" sz="1500" dirty="0" smtClean="0"/>
                        <a:t>/RBV-experienced (</a:t>
                      </a:r>
                      <a:r>
                        <a:rPr lang="en-US" sz="1500" u="sng" dirty="0" smtClean="0"/>
                        <a:t>with</a:t>
                      </a:r>
                      <a:r>
                        <a:rPr lang="en-US" sz="1500" dirty="0" smtClean="0"/>
                        <a:t> baseline</a:t>
                      </a:r>
                      <a:r>
                        <a:rPr lang="en-US" sz="1500" baseline="0" dirty="0" smtClean="0"/>
                        <a:t> NS5A polymorphisms*)</a:t>
                      </a:r>
                      <a:endParaRPr lang="en-US" sz="1500" dirty="0">
                        <a:solidFill>
                          <a:schemeClr val="accent6"/>
                        </a:solidFill>
                      </a:endParaRPr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RBV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</a:tr>
              <a:tr h="5342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GT 1b: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Treatment-naïve or </a:t>
                      </a:r>
                      <a:r>
                        <a:rPr lang="en-US" sz="1500" dirty="0" err="1" smtClean="0"/>
                        <a:t>PegIFN</a:t>
                      </a:r>
                      <a:r>
                        <a:rPr lang="en-US" sz="1500" dirty="0" smtClean="0"/>
                        <a:t>/RBV-experienced </a:t>
                      </a:r>
                      <a:endParaRPr lang="en-US" sz="1500" dirty="0"/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342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GT 1a or 1b: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err="1" smtClean="0"/>
                        <a:t>PegIFN</a:t>
                      </a:r>
                      <a:r>
                        <a:rPr lang="en-US" sz="1500" dirty="0" smtClean="0"/>
                        <a:t>/RBV/PI-experienced </a:t>
                      </a:r>
                      <a:endParaRPr lang="en-US" sz="1500" dirty="0"/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RBV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</a:tr>
              <a:tr h="534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GT 4: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Treatment-naïve </a:t>
                      </a:r>
                      <a:endParaRPr lang="en-US" sz="15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34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GT 4: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err="1" smtClean="0"/>
                        <a:t>PegIFN</a:t>
                      </a:r>
                      <a:r>
                        <a:rPr lang="en-US" sz="1500" dirty="0" smtClean="0"/>
                        <a:t>/RBV-Experienced </a:t>
                      </a:r>
                      <a:endParaRPr lang="en-US" sz="15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RBV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</a:tr>
              <a:tr h="556051">
                <a:tc gridSpan="3">
                  <a:txBody>
                    <a:bodyPr/>
                    <a:lstStyle/>
                    <a:p>
                      <a:pPr marL="91440" indent="0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300" baseline="0" dirty="0" smtClean="0"/>
                        <a:t>Abbreviations: </a:t>
                      </a:r>
                      <a:r>
                        <a:rPr lang="en-US" sz="1300" baseline="0" dirty="0" err="1" smtClean="0"/>
                        <a:t>PegIFN</a:t>
                      </a:r>
                      <a:r>
                        <a:rPr lang="en-US" sz="1300" baseline="0" dirty="0" smtClean="0"/>
                        <a:t> = </a:t>
                      </a:r>
                      <a:r>
                        <a:rPr lang="en-US" sz="1300" baseline="0" dirty="0" err="1" smtClean="0"/>
                        <a:t>peginterferon</a:t>
                      </a:r>
                      <a:r>
                        <a:rPr lang="en-US" sz="1300" baseline="0" dirty="0" smtClean="0"/>
                        <a:t>; RBV = ribavirin; PI = protease inhibitor; EBR-GZR = </a:t>
                      </a:r>
                      <a:r>
                        <a:rPr lang="en-US" sz="1300" baseline="0" dirty="0" err="1" smtClean="0"/>
                        <a:t>elbasvir-grazoprevir</a:t>
                      </a:r>
                      <a:r>
                        <a:rPr lang="en-US" sz="1300" baseline="0" dirty="0" smtClean="0"/>
                        <a:t/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*Polymorphisms at amino acid positions 28, 30, 31, or 93</a:t>
                      </a:r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394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 et al. EASL 2015. Abstract P0886.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506162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98/104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103/106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84914" y="5345340"/>
            <a:ext cx="347466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2983" y="5345340"/>
            <a:ext cx="347466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16-Week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3657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 Analysis per protocol: excluding patients who dropped out due to reasons other than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failure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8160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12* by Key Subgroups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 et al. EASL 2015. Abstract P0886.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98/104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103/106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82652"/>
            <a:ext cx="9162288" cy="3657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 Analysis per protocol: excluding patients who dropped out due to reasons other than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failure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43754"/>
              </p:ext>
            </p:extLst>
          </p:nvPr>
        </p:nvGraphicFramePr>
        <p:xfrm>
          <a:off x="377820" y="1828800"/>
          <a:ext cx="830898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0546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 et al. EASL 2015. Abstract P0886.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/>
              <a:t>: </a:t>
            </a:r>
            <a:r>
              <a:rPr lang="en-US" sz="2400" dirty="0"/>
              <a:t>Results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35429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“This is an ongoing, Phase III study among subjects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with HCV GT1 or 4 infection who failed prior PR therapy, including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large numbers of Black/African-American and cirrhotic patients.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Preliminary results showed a 12 week regimen of GZR/EBR FDC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was highly efficacious with respect to SVR4 among these hard-to-cure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patients, and had a favorable safety profile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4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Elbasvir</a:t>
            </a:r>
            <a:r>
              <a:rPr lang="en-US" sz="2400" dirty="0" smtClean="0">
                <a:solidFill>
                  <a:srgbClr val="001D48"/>
                </a:solidFill>
              </a:rPr>
              <a:t> + </a:t>
            </a:r>
            <a:r>
              <a:rPr lang="en-US" sz="2400" dirty="0" err="1" smtClean="0">
                <a:solidFill>
                  <a:srgbClr val="001D48"/>
                </a:solidFill>
              </a:rPr>
              <a:t>Grazoprevir</a:t>
            </a:r>
            <a:r>
              <a:rPr lang="en-US" sz="2400" dirty="0" smtClean="0">
                <a:solidFill>
                  <a:srgbClr val="001D48"/>
                </a:solidFill>
              </a:rPr>
              <a:t> + Ribavirin in PI-experienced HCV GT1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C-SALVAGE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(1) </a:t>
            </a:r>
            <a:r>
              <a:rPr lang="en-US" sz="1400" dirty="0" err="1" smtClean="0">
                <a:latin typeface="Arial"/>
                <a:cs typeface="Arial"/>
              </a:rPr>
              <a:t>Buti</a:t>
            </a:r>
            <a:r>
              <a:rPr lang="en-US" sz="1400" dirty="0" smtClean="0">
                <a:latin typeface="Arial"/>
                <a:cs typeface="Arial"/>
              </a:rPr>
              <a:t> M, et al. </a:t>
            </a:r>
            <a:r>
              <a:rPr lang="en-US" sz="1400" dirty="0" err="1" smtClean="0">
                <a:latin typeface="Arial"/>
                <a:cs typeface="Arial"/>
              </a:rPr>
              <a:t>Clin</a:t>
            </a:r>
            <a:r>
              <a:rPr lang="en-US" sz="1400" dirty="0" smtClean="0">
                <a:latin typeface="Arial"/>
                <a:cs typeface="Arial"/>
              </a:rPr>
              <a:t> Infect Dis. 2016;62:32-6. (2) </a:t>
            </a:r>
            <a:r>
              <a:rPr lang="en-US" sz="1400" dirty="0" err="1"/>
              <a:t>Forns</a:t>
            </a:r>
            <a:r>
              <a:rPr lang="en-US" sz="1400" dirty="0"/>
              <a:t> X, et al. J </a:t>
            </a:r>
            <a:r>
              <a:rPr lang="en-US" sz="1400" dirty="0" err="1"/>
              <a:t>Hepatol</a:t>
            </a:r>
            <a:r>
              <a:rPr lang="en-US" sz="1400" dirty="0"/>
              <a:t>. 2015;63:564-72</a:t>
            </a:r>
            <a:r>
              <a:rPr lang="en-US" sz="1400" dirty="0" smtClean="0"/>
              <a:t>.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6438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 smtClean="0"/>
              <a:t>(1) </a:t>
            </a:r>
            <a:r>
              <a:rPr lang="en-US" sz="1200" dirty="0" err="1" smtClean="0"/>
              <a:t>Buti</a:t>
            </a:r>
            <a:r>
              <a:rPr lang="en-US" sz="1200" dirty="0" smtClean="0"/>
              <a:t> M, </a:t>
            </a:r>
            <a:r>
              <a:rPr lang="en-US" sz="1200" dirty="0"/>
              <a:t>et al. </a:t>
            </a:r>
            <a:r>
              <a:rPr lang="en-US" sz="1200" dirty="0" err="1"/>
              <a:t>Clin</a:t>
            </a:r>
            <a:r>
              <a:rPr lang="en-US" sz="1200" dirty="0"/>
              <a:t> Infect Dis. 2016;62:32</a:t>
            </a:r>
            <a:r>
              <a:rPr lang="en-US" sz="1200" dirty="0" smtClean="0"/>
              <a:t>-6. (2) </a:t>
            </a:r>
            <a:r>
              <a:rPr lang="en-US" sz="1200" dirty="0" err="1"/>
              <a:t>Forns</a:t>
            </a:r>
            <a:r>
              <a:rPr lang="en-US" sz="1200" dirty="0"/>
              <a:t> X, et al. J </a:t>
            </a:r>
            <a:r>
              <a:rPr lang="en-US" sz="1200" dirty="0" err="1"/>
              <a:t>Hepatol</a:t>
            </a:r>
            <a:r>
              <a:rPr lang="en-US" sz="1200" dirty="0"/>
              <a:t>. 2015;63:564-72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C-SALVAGE Study: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56816"/>
              </p:ext>
            </p:extLst>
          </p:nvPr>
        </p:nvGraphicFramePr>
        <p:xfrm>
          <a:off x="514350" y="1447800"/>
          <a:ext cx="8115300" cy="489394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C-SALVAGE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2738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Prospective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open-label, single-arm, phase 2 trial examining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12 weeks in treatment-experienced patients with GT 1 HCV, with or without cirrhosis, and previous failure of peginterferon and ribavirin plus an early-generation HCV protease inhibitor (boceprevir,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or telaprevir)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≥4 weeks of peginterferon + ribavirin + PI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accepted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SVR12 data analysis: </a:t>
                      </a:r>
                      <a:r>
                        <a:rPr lang="en-US" dirty="0" err="1" smtClean="0"/>
                        <a:t>Buti</a:t>
                      </a:r>
                      <a:r>
                        <a:rPr lang="en-US" dirty="0" smtClean="0"/>
                        <a:t> M, et al. </a:t>
                      </a:r>
                      <a:r>
                        <a:rPr lang="en-US" dirty="0" err="1" smtClean="0"/>
                        <a:t>Clin</a:t>
                      </a:r>
                      <a:r>
                        <a:rPr lang="en-US" dirty="0" smtClean="0"/>
                        <a:t> Infect Dis. 2016;62:32-6.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SVR24 data analysis: </a:t>
                      </a:r>
                      <a:r>
                        <a:rPr lang="en-US" dirty="0" err="1" smtClean="0"/>
                        <a:t>Forns</a:t>
                      </a:r>
                      <a:r>
                        <a:rPr lang="en-US" dirty="0" smtClean="0"/>
                        <a:t> X, et al. J </a:t>
                      </a:r>
                      <a:r>
                        <a:rPr lang="en-US" dirty="0" err="1" smtClean="0"/>
                        <a:t>Hepatol</a:t>
                      </a:r>
                      <a:r>
                        <a:rPr lang="en-US" dirty="0" smtClean="0"/>
                        <a:t>. 2015;63:564-72.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501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</a:t>
            </a:r>
            <a:r>
              <a:rPr lang="en-US" sz="2400" dirty="0" smtClean="0"/>
              <a:t>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24" y="2514600"/>
            <a:ext cx="2932176" cy="136380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PI+PR experienced Genotype 1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Non-cirrhotic (N=45)</a:t>
            </a:r>
            <a:b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Cirrhotic (N=34)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75310" y="295243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N=79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3808060" y="2514600"/>
            <a:ext cx="2279906" cy="1371600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EBR </a:t>
            </a:r>
            <a:r>
              <a:rPr lang="en-US" sz="1600" b="1" dirty="0" smtClean="0">
                <a:latin typeface="Arial"/>
                <a:cs typeface="Arial"/>
              </a:rPr>
              <a:t>+ GZR </a:t>
            </a:r>
            <a:r>
              <a:rPr lang="en-US" sz="1600" b="1" dirty="0">
                <a:latin typeface="Arial"/>
                <a:cs typeface="Arial"/>
              </a:rPr>
              <a:t>+ </a:t>
            </a:r>
            <a:r>
              <a:rPr lang="en-US" sz="1600" b="1" dirty="0" smtClean="0">
                <a:latin typeface="Arial"/>
                <a:cs typeface="Arial"/>
              </a:rPr>
              <a:t>RBV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096000" y="3161503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55492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63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826753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33628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77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05950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63484" y="29588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6949" y="4572000"/>
            <a:ext cx="9162288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</a:t>
            </a:r>
          </a:p>
          <a:p>
            <a:pPr defTabSz="935038">
              <a:lnSpc>
                <a:spcPts val="1800"/>
              </a:lnSpc>
              <a:spcBef>
                <a:spcPts val="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ribavirin; PI = protease inhibitor;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peginterferon+ribavirin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50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 mg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 to 1400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864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Forns</a:t>
            </a:r>
            <a:r>
              <a:rPr lang="en-US" dirty="0" smtClean="0"/>
              <a:t> X, et al. J </a:t>
            </a:r>
            <a:r>
              <a:rPr lang="en-US" dirty="0" err="1" smtClean="0"/>
              <a:t>Hepatol</a:t>
            </a:r>
            <a:r>
              <a:rPr lang="en-US" dirty="0" smtClean="0"/>
              <a:t>. 2015;63:564-72.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</a:t>
            </a:r>
            <a:r>
              <a:rPr lang="en-US" sz="2400" dirty="0" smtClean="0"/>
              <a:t>: Participants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887265"/>
              </p:ext>
            </p:extLst>
          </p:nvPr>
        </p:nvGraphicFramePr>
        <p:xfrm>
          <a:off x="218357" y="1371600"/>
          <a:ext cx="8686800" cy="497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443"/>
                <a:gridCol w="1600200"/>
                <a:gridCol w="2209800"/>
                <a:gridCol w="2504357"/>
              </a:tblGrid>
              <a:tr h="657235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Characteristic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(N=79)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NS3 RAVs*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(N=34)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C7F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No Baseline NS3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RAVs*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448"/>
                    </a:solidFill>
                  </a:tcPr>
                </a:tc>
              </a:tr>
              <a:tr h="3372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53.9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2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Male/Female,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58.2/41.8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61.8/38.2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54.5/45.5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044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HCV genotype, %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38.0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62.0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67.6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32.4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15.9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84.1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648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Cirrhosis,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44.1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43.2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6027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Previous PI, %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Boceprevir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Telaprevir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Simeprevir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35.4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54.4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29.4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55.9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14.7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38.6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54.5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6.8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78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Non-virologic</a:t>
                      </a:r>
                      <a:r>
                        <a:rPr lang="en-US" sz="1600" baseline="0" dirty="0" smtClean="0"/>
                        <a:t> failure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baseline="0" dirty="0" smtClean="0"/>
                        <a:t>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16.5</a:t>
                      </a:r>
                      <a:endParaRPr lang="en-US" sz="1600" dirty="0"/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6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/>
                        </a:rPr>
                        <a:t>* Among evaluable patients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>
                          <a:latin typeface="+mn-lt"/>
                          <a:cs typeface="Arial"/>
                        </a:rPr>
                        <a:t>+ 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Reasons for the 13 non-virologic failure included adverse events/drug intolerance (n=12) and short course regimen in a clinical trial (n=1)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2954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</a:t>
            </a:r>
            <a:r>
              <a:rPr lang="en-US" sz="2400" dirty="0" smtClean="0"/>
              <a:t>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C-SALVAGE: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24* by Baseline Factors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660836"/>
              </p:ext>
            </p:extLst>
          </p:nvPr>
        </p:nvGraphicFramePr>
        <p:xfrm>
          <a:off x="457200" y="1828800"/>
          <a:ext cx="822960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03241" y="4683432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76/79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5841" y="468343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63/66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1761" y="468343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6950" y="5696141"/>
            <a:ext cx="9157047" cy="6819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274320" tIns="45431" rIns="92486" bIns="91440" anchor="ctr">
            <a:prstTxWarp prst="textNoShape">
              <a:avLst/>
            </a:prstTxWarp>
          </a:bodyPr>
          <a:lstStyle/>
          <a:p>
            <a:pPr marL="182880" indent="-91440" defTabSz="935038">
              <a:lnSpc>
                <a:spcPts val="1400"/>
              </a:lnSpc>
              <a:spcBef>
                <a:spcPts val="400"/>
              </a:spcBef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* Analysis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per protocol: excluding patients who dropped out due to reasons other than virologic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failure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RAVs = resistance-associated variants (at baseline)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63720" y="468343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212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PI-experienced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Study: Results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5942"/>
              </p:ext>
            </p:extLst>
          </p:nvPr>
        </p:nvGraphicFramePr>
        <p:xfrm>
          <a:off x="564885" y="1717300"/>
          <a:ext cx="8000999" cy="384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786"/>
                <a:gridCol w="2492738"/>
                <a:gridCol w="2804475"/>
              </a:tblGrid>
              <a:tr h="6449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SVR24</a:t>
                      </a:r>
                      <a:r>
                        <a:rPr lang="en-US" sz="1600" baseline="0" dirty="0" smtClean="0"/>
                        <a:t> Related to Baseline RAVs in 79 Patients with Prior </a:t>
                      </a:r>
                      <a:r>
                        <a:rPr lang="en-US" sz="1600" baseline="0" dirty="0" err="1" smtClean="0"/>
                        <a:t>Virologic</a:t>
                      </a:r>
                      <a:r>
                        <a:rPr lang="en-US" sz="1600" baseline="0" dirty="0" smtClean="0"/>
                        <a:t> Failure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8048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Categories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of RAVs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B43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Baseline RAV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0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SVR24 in Patients with Baseline RAVs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B3F5A"/>
                    </a:solidFill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NS3 RAV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34/79</a:t>
                      </a:r>
                      <a:r>
                        <a:rPr lang="en-US" sz="1400" baseline="0" dirty="0" smtClean="0"/>
                        <a:t> (43%)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31/34</a:t>
                      </a:r>
                      <a:r>
                        <a:rPr lang="en-US" sz="1400" baseline="0" dirty="0" smtClean="0"/>
                        <a:t> (91%)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NS5A RAV 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9/79 (11%)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8/9 (89%)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aseline="0" dirty="0" smtClean="0"/>
                        <a:t>43/79 (54%)</a:t>
                      </a:r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39/43 (91%)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0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RAV</a:t>
                      </a:r>
                      <a:r>
                        <a:rPr lang="en-US" sz="1400" baseline="0" dirty="0" smtClean="0"/>
                        <a:t> = Resistance Associated Variants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aseline="0" dirty="0" smtClean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7352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J </a:t>
            </a:r>
            <a:r>
              <a:rPr lang="en-US" dirty="0" err="1"/>
              <a:t>Hepatol</a:t>
            </a:r>
            <a:r>
              <a:rPr lang="en-US" dirty="0"/>
              <a:t>. 2015;63:564-72.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in PI-experienced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</a:t>
            </a:r>
            <a:r>
              <a:rPr lang="en-US" sz="2400" dirty="0" smtClean="0"/>
              <a:t>Study: Adverse Events</a:t>
            </a:r>
            <a:endParaRPr lang="en-US" sz="24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212316"/>
              </p:ext>
            </p:extLst>
          </p:nvPr>
        </p:nvGraphicFramePr>
        <p:xfrm>
          <a:off x="594360" y="1371600"/>
          <a:ext cx="7940040" cy="483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1985010"/>
                <a:gridCol w="1985010"/>
              </a:tblGrid>
              <a:tr h="737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Grazoprevir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+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Elbasvir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+ Ribavirin</a:t>
                      </a:r>
                    </a:p>
                    <a:p>
                      <a:pPr algn="ctr"/>
                      <a:r>
                        <a:rPr lang="en-US" sz="1600" b="0" dirty="0" smtClean="0"/>
                        <a:t>(N=79)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 (1.3%)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 (5.1%)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Specific</a:t>
                      </a:r>
                      <a:r>
                        <a:rPr lang="en-US" sz="1600" baseline="0" dirty="0" smtClean="0"/>
                        <a:t> AE in ≥10% of patients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Asthenia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22 (28%)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15 (19%)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12 (15%)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9</a:t>
                      </a:r>
                      <a:r>
                        <a:rPr lang="en-US" sz="1600" baseline="0" dirty="0" smtClean="0"/>
                        <a:t> (12%)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600" dirty="0" smtClean="0"/>
                        <a:t>Grade 3 or 4 laboratory</a:t>
                      </a:r>
                      <a:r>
                        <a:rPr lang="en-US" sz="1600" baseline="0" dirty="0" smtClean="0"/>
                        <a:t> abnormality</a:t>
                      </a:r>
                      <a:endParaRPr lang="en-US" sz="1600" dirty="0" smtClean="0"/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Total bilirubin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Direct bilirubin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AST or ALT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Lipase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Hemoglobin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sng" dirty="0" smtClean="0"/>
                        <a:t>Grade 3</a:t>
                      </a:r>
                      <a:endParaRPr lang="en-US" sz="1600" u="none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4 (5.1%)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2 (2.5%)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4 (5.1%)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2 (2.5%)</a:t>
                      </a:r>
                      <a:endParaRPr lang="en-US" sz="1600" u="none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sng" dirty="0" smtClean="0"/>
                        <a:t>Grade 4</a:t>
                      </a:r>
                      <a:endParaRPr lang="en-US" sz="1600" u="none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1 (1.3%)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  <a:endParaRPr lang="en-US" sz="1600" u="none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354016"/>
      </p:ext>
    </p:extLst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i="1" dirty="0" err="1" smtClean="0"/>
              <a:t>Zapatier</a:t>
            </a:r>
            <a:r>
              <a:rPr lang="en-US" i="1" dirty="0" smtClean="0"/>
              <a:t> </a:t>
            </a:r>
            <a:r>
              <a:rPr lang="en-US" dirty="0" smtClean="0"/>
              <a:t>Prescribing Information. Merck &amp; Co.,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en-US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Zepatier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Drug-Drug Interactions</a:t>
            </a:r>
            <a:endParaRPr lang="en-US" dirty="0"/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193"/>
              </p:ext>
            </p:extLst>
          </p:nvPr>
        </p:nvGraphicFramePr>
        <p:xfrm>
          <a:off x="228600" y="1447800"/>
          <a:ext cx="8686801" cy="45857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84239"/>
                <a:gridCol w="2324471"/>
                <a:gridCol w="2778091"/>
              </a:tblGrid>
              <a:tr h="69893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HCV GT1a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 and 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Impact of Baseline NS5A Polymorphisms on SVR12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773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NS5A Polymorphism Status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EBR-GZR x 12 weeks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SVR12% (n/N)</a:t>
                      </a:r>
                    </a:p>
                  </a:txBody>
                  <a:tcPr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EBR-GZR + RBV x 16 weeks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SVR12% (n/N)</a:t>
                      </a:r>
                    </a:p>
                  </a:txBody>
                  <a:tcPr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100807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Without baseline NS5A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polymorphism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(M28, Q30, L31, or Y93)</a:t>
                      </a:r>
                      <a:endParaRPr lang="en-US" sz="1600" dirty="0"/>
                    </a:p>
                  </a:txBody>
                  <a:tcPr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98% (441/450)</a:t>
                      </a:r>
                    </a:p>
                  </a:txBody>
                  <a:tcPr marR="45720" marT="228600" marB="2286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(49/49)</a:t>
                      </a:r>
                    </a:p>
                  </a:txBody>
                  <a:tcPr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</a:tr>
              <a:tr h="108104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With baseline NS5A polymorphism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(M28*, Q30*, L31*, or Y93*)</a:t>
                      </a:r>
                      <a:endParaRPr lang="en-US" sz="1600" dirty="0"/>
                    </a:p>
                  </a:txBody>
                  <a:tcPr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70% (39/56)</a:t>
                      </a:r>
                    </a:p>
                  </a:txBody>
                  <a:tcPr marR="45720" marT="228600" marB="2286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(6/6)</a:t>
                      </a:r>
                    </a:p>
                  </a:txBody>
                  <a:tcPr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9184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/>
                        <a:t>Abbreviations: GT = genotype; EBR = </a:t>
                      </a:r>
                      <a:r>
                        <a:rPr lang="en-US" sz="1600" b="0" baseline="0" dirty="0" err="1" smtClean="0"/>
                        <a:t>elbasvir</a:t>
                      </a:r>
                      <a:r>
                        <a:rPr lang="en-US" sz="1600" b="0" baseline="0" dirty="0" smtClean="0"/>
                        <a:t>; GZR = </a:t>
                      </a:r>
                      <a:r>
                        <a:rPr lang="en-US" sz="1600" b="0" baseline="0" dirty="0" err="1" smtClean="0"/>
                        <a:t>grazoprevir</a:t>
                      </a:r>
                      <a:r>
                        <a:rPr lang="en-US" sz="1600" b="0" baseline="0" dirty="0" smtClean="0"/>
                        <a:t/>
                      </a:r>
                      <a:br>
                        <a:rPr lang="en-US" sz="1600" b="0" baseline="0" dirty="0" smtClean="0"/>
                      </a:br>
                      <a:r>
                        <a:rPr lang="en-US" sz="1600" b="0" dirty="0" smtClean="0"/>
                        <a:t>*Any change from GT1a</a:t>
                      </a:r>
                      <a:r>
                        <a:rPr lang="en-US" sz="1600" b="0" baseline="0" dirty="0" smtClean="0"/>
                        <a:t> reference</a:t>
                      </a:r>
                      <a:endParaRPr lang="en-US" sz="1600" b="0" dirty="0" smtClean="0"/>
                    </a:p>
                  </a:txBody>
                  <a:tcPr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7102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in PI-experienced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</a:t>
            </a:r>
            <a:r>
              <a:rPr lang="en-US" sz="2400" dirty="0" smtClean="0"/>
              <a:t>Study: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43561"/>
              </p:ext>
            </p:extLst>
          </p:nvPr>
        </p:nvGraphicFramePr>
        <p:xfrm>
          <a:off x="0" y="214884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ribavirin for 12 weeks maintained HCV suppression for at least 24 weeks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posttherapy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without late relapses. Baseline resistance-associated variants (RAVs) stably reappeared at relapse in all 3 patients with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failure. NS5A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RAVs emerging at relapse persisted for the full 24-week follow-up period. If confirmed, this finding could complicate retreatment of the small number of patients failing regimens containing an NS5A inhibitor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6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err="1" smtClean="0">
                <a:solidFill>
                  <a:srgbClr val="001D48"/>
                </a:solidFill>
              </a:rPr>
              <a:t>Elbasvir</a:t>
            </a:r>
            <a:r>
              <a:rPr lang="en-US" sz="2200" dirty="0" smtClean="0">
                <a:solidFill>
                  <a:srgbClr val="001D48"/>
                </a:solidFill>
              </a:rPr>
              <a:t> + </a:t>
            </a:r>
            <a:r>
              <a:rPr lang="en-US" sz="2200" dirty="0" err="1" smtClean="0">
                <a:solidFill>
                  <a:srgbClr val="001D48"/>
                </a:solidFill>
              </a:rPr>
              <a:t>Grazoprevir</a:t>
            </a:r>
            <a:r>
              <a:rPr lang="en-US" sz="2200" dirty="0" smtClean="0">
                <a:solidFill>
                  <a:srgbClr val="001D48"/>
                </a:solidFill>
              </a:rPr>
              <a:t> +</a:t>
            </a:r>
            <a:r>
              <a:rPr lang="en-US" sz="2200" dirty="0">
                <a:solidFill>
                  <a:srgbClr val="001D48"/>
                </a:solidFill>
              </a:rPr>
              <a:t>/- </a:t>
            </a:r>
            <a:r>
              <a:rPr lang="en-US" sz="2200" dirty="0" smtClean="0">
                <a:solidFill>
                  <a:srgbClr val="001D48"/>
                </a:solidFill>
              </a:rPr>
              <a:t>RBV in </a:t>
            </a:r>
            <a:r>
              <a:rPr lang="en-US" sz="2200" dirty="0">
                <a:solidFill>
                  <a:srgbClr val="001D48"/>
                </a:solidFill>
              </a:rPr>
              <a:t>GT 1 </a:t>
            </a:r>
            <a:r>
              <a:rPr lang="en-US" sz="2200" dirty="0" err="1" smtClean="0">
                <a:solidFill>
                  <a:srgbClr val="001D48"/>
                </a:solidFill>
              </a:rPr>
              <a:t>Cirrhotics</a:t>
            </a:r>
            <a:r>
              <a:rPr lang="en-US" sz="2200" dirty="0">
                <a:solidFill>
                  <a:srgbClr val="001D48"/>
                </a:solidFill>
              </a:rPr>
              <a:t> </a:t>
            </a:r>
            <a:r>
              <a:rPr lang="en-US" sz="2200" dirty="0" smtClean="0">
                <a:solidFill>
                  <a:srgbClr val="001D48"/>
                </a:solidFill>
              </a:rPr>
              <a:t>&amp; </a:t>
            </a:r>
            <a:r>
              <a:rPr lang="en-US" sz="2200" dirty="0">
                <a:solidFill>
                  <a:srgbClr val="001D48"/>
                </a:solidFill>
              </a:rPr>
              <a:t>Null Responders</a:t>
            </a:r>
            <a:br>
              <a:rPr lang="en-US" sz="2200" dirty="0">
                <a:solidFill>
                  <a:srgbClr val="001D48"/>
                </a:solidFill>
              </a:rPr>
            </a:br>
            <a:r>
              <a:rPr lang="en-US" sz="3100" dirty="0">
                <a:solidFill>
                  <a:srgbClr val="001D48"/>
                </a:solidFill>
              </a:rPr>
              <a:t>C-WORTHY</a:t>
            </a:r>
            <a:endParaRPr lang="en-US" sz="22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cs typeface="Arial"/>
              </a:rPr>
              <a:t>Lawitz</a:t>
            </a:r>
            <a:r>
              <a:rPr lang="en-US" sz="1400" dirty="0">
                <a:cs typeface="Arial"/>
              </a:rPr>
              <a:t> E, et al. Lancet 2015;385:1075-86.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738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C-WORTHY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77559"/>
              </p:ext>
            </p:extLst>
          </p:nvPr>
        </p:nvGraphicFramePr>
        <p:xfrm>
          <a:off x="514350" y="1524000"/>
          <a:ext cx="8115300" cy="44672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C-WORTHY (Protocol 035)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435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 label phase 2 trial examining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for 12 or 18 weeks in treatment-naïve patients with cirrhosis (cohort 1) or patients with a previous null response to peginterferon/ribavirin (PR) (cohort 2)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ALT and AST &lt; 350 IU/L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Cohort 1: compensated cirrhosis (Child-Pugh class A)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Cohort 2: prior PR null response (&lt;2 log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10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HCV RNA decline at week 12)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3651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HCV GT1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WORTHY: Study Design Cohort 1 (Cirrhosis)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75" name="Rectangle 7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4340220" y="241240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0220" y="299278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362609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04966" y="2227475"/>
            <a:ext cx="1826302" cy="357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940" y="22098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4372" y="2227475"/>
            <a:ext cx="1621027" cy="2151886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8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Cohort 1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28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Cirrhosis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(n=123)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0565" y="281588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0565" y="2244767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504966" y="2832226"/>
            <a:ext cx="1826302" cy="357567"/>
          </a:xfrm>
          <a:prstGeom prst="rect">
            <a:avLst/>
          </a:prstGeom>
          <a:solidFill>
            <a:srgbClr val="CEE496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40565" y="3412147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504964" y="3442854"/>
            <a:ext cx="2743709" cy="357567"/>
          </a:xfrm>
          <a:prstGeom prst="rect">
            <a:avLst/>
          </a:prstGeom>
          <a:solidFill>
            <a:srgbClr val="E1D4B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+ 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16940" y="282419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0" y="342348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256913" y="419997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504077" y="4016734"/>
            <a:ext cx="2743709" cy="357567"/>
          </a:xfrm>
          <a:prstGeom prst="rect">
            <a:avLst/>
          </a:prstGeom>
          <a:solidFill>
            <a:srgbClr val="CEE496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19113" y="399736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1362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latin typeface="Arial"/>
                <a:cs typeface="Arial"/>
              </a:rPr>
              <a:t>EBR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50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8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00 to 1400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50329" y="3997367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691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WORTHY: Study Design Cohort 2 (Null Responders)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75" name="Rectangle 7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4340220" y="250546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0220" y="3085839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371914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04966" y="2320528"/>
            <a:ext cx="1826302" cy="3613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940" y="23028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5101" y="2320528"/>
            <a:ext cx="1511299" cy="2156984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Cohort 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Null Responders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 n=130)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0565" y="290893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0565" y="23378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504966" y="2925279"/>
            <a:ext cx="182630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40565" y="35052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504964" y="3535907"/>
            <a:ext cx="274370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16940" y="291725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0" y="351654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256913" y="429302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504077" y="4109787"/>
            <a:ext cx="2743709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 + GZR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19113" y="40904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50329" y="40904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1362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latin typeface="Arial"/>
                <a:cs typeface="Arial"/>
              </a:rPr>
              <a:t>EBR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50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8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00 to 1400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731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500" dirty="0"/>
              <a:t>C-WORTHY</a:t>
            </a:r>
            <a:r>
              <a:rPr lang="en-US" sz="2500" dirty="0" smtClean="0"/>
              <a:t>: Baseline Characteristics</a:t>
            </a:r>
            <a:endParaRPr lang="en-US" sz="25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23034"/>
              </p:ext>
            </p:extLst>
          </p:nvPr>
        </p:nvGraphicFramePr>
        <p:xfrm>
          <a:off x="342898" y="1405620"/>
          <a:ext cx="8458203" cy="47151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95502"/>
                <a:gridCol w="1828800"/>
                <a:gridCol w="1424813"/>
                <a:gridCol w="1699387"/>
                <a:gridCol w="1409701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Treatment-naïve + cirrhosis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Null responders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+ RBV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N=63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</a:t>
                      </a:r>
                      <a:b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N=60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N=65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6A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N=65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8021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(41-79)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(42-82)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(24-76)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(18-77)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Male, 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</a:p>
                    <a:p>
                      <a:r>
                        <a:rPr lang="en-US" sz="1400" dirty="0" smtClean="0"/>
                        <a:t>  White</a:t>
                      </a:r>
                    </a:p>
                    <a:p>
                      <a:r>
                        <a:rPr lang="en-US" sz="1400" dirty="0" smtClean="0"/>
                        <a:t>  Non-white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66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Hispanic/Latino,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7427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  <a:endParaRPr lang="en-US" sz="1400" dirty="0" smtClean="0"/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Unclassified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CC, %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 &gt;2 million IU/mL, %</a:t>
                      </a:r>
                      <a:endParaRPr lang="en-US" sz="11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734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</a:t>
            </a:r>
            <a:r>
              <a:rPr lang="en-US" sz="2700" dirty="0" smtClean="0"/>
              <a:t>: </a:t>
            </a:r>
            <a:r>
              <a:rPr lang="en-US" sz="2400" dirty="0" smtClean="0"/>
              <a:t>Results for Naïve </a:t>
            </a:r>
            <a:r>
              <a:rPr lang="en-US" sz="2400" dirty="0" err="1" smtClean="0"/>
              <a:t>Cirrhotics</a:t>
            </a:r>
            <a:r>
              <a:rPr lang="en-US" sz="2400" dirty="0" smtClean="0"/>
              <a:t> (Cohort 1)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C-WORTHY: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16633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28/29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48700" y="5345340"/>
            <a:ext cx="3538675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78109" y="5345340"/>
            <a:ext cx="3547819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18-Week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EBR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GZR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grazoprevir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*Analysis per protocol: excluding patients who dropped out due to reasons other than virologic failure</a:t>
            </a:r>
          </a:p>
        </p:txBody>
      </p:sp>
    </p:spTree>
    <p:extLst>
      <p:ext uri="{BB962C8B-B14F-4D97-AF65-F5344CB8AC3E}">
        <p14:creationId xmlns:p14="http://schemas.microsoft.com/office/powerpoint/2010/main" val="15500950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WORTHY</a:t>
            </a:r>
            <a:r>
              <a:rPr lang="en-US" sz="2700" dirty="0" smtClean="0"/>
              <a:t>: </a:t>
            </a:r>
            <a:r>
              <a:rPr lang="en-US" sz="2400" dirty="0" smtClean="0"/>
              <a:t>Results for Null Responders (Cohort 2)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C-WORTHY: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32370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31/32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18-Week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EBR 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; GZR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*Analysis per protocol: excluding patients who dropped out due to reasons other than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failure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48700" y="5345340"/>
            <a:ext cx="3538675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42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425348"/>
              </p:ext>
            </p:extLst>
          </p:nvPr>
        </p:nvGraphicFramePr>
        <p:xfrm>
          <a:off x="304800" y="1312578"/>
          <a:ext cx="8534400" cy="507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752600"/>
                <a:gridCol w="1295400"/>
                <a:gridCol w="1752600"/>
                <a:gridCol w="1219200"/>
              </a:tblGrid>
              <a:tr h="37043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event (AE), %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Treatment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-naïve with cirrhosis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0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Null Responders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0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 + RBV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(N=63)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(N=60)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+ RBV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(N=65)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A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EBR + GZR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(N=65)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021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Serious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Discontinuation</a:t>
                      </a:r>
                      <a:r>
                        <a:rPr lang="en-US" sz="1400" baseline="0" dirty="0" smtClean="0"/>
                        <a:t> due to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Death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59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AEs</a:t>
                      </a:r>
                      <a:r>
                        <a:rPr lang="en-US" sz="1400" baseline="0" dirty="0" smtClean="0"/>
                        <a:t> in ≥10% of patients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Fatigue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Headache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Asthenia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32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Laboratory events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  Hemoglobin &lt;10</a:t>
                      </a:r>
                      <a:r>
                        <a:rPr lang="en-US" sz="1400" baseline="0" dirty="0" smtClean="0"/>
                        <a:t> g/</a:t>
                      </a:r>
                      <a:r>
                        <a:rPr lang="en-US" sz="1400" baseline="0" dirty="0" err="1" smtClean="0"/>
                        <a:t>dL</a:t>
                      </a:r>
                      <a:endParaRPr lang="en-US" sz="1400" baseline="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Hemoglobin &lt;8.5 g/</a:t>
                      </a:r>
                      <a:r>
                        <a:rPr lang="en-US" sz="1400" baseline="0" dirty="0" err="1" smtClean="0"/>
                        <a:t>dL</a:t>
                      </a:r>
                      <a:endParaRPr lang="en-US" sz="1400" baseline="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Total bilirubin &gt;5 x baseline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ALT or AST &gt;2 to ≤5 x ULN*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baseline="0" dirty="0" smtClean="0"/>
                        <a:t>  ALT or AST &gt;5 x ULN*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6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/>
                        </a:rPr>
                        <a:t>*ULN = upper limit of normal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27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 2015;385:1075-86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C-WORTHY</a:t>
            </a:r>
            <a:r>
              <a:rPr lang="en-US" sz="2400" dirty="0" smtClean="0"/>
              <a:t> </a:t>
            </a:r>
            <a:r>
              <a:rPr lang="en-US" sz="2400" dirty="0"/>
              <a:t>Study</a:t>
            </a:r>
            <a:r>
              <a:rPr lang="en-US" sz="2700" dirty="0" smtClean="0"/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13403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with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both with and without ribavirin and for both 12 and 18 weeks' treatment duration, showed high rates of efficacy in previously untreated patients with cirrhosis and previous PR-null responders with and without cirrhosis. These results support the phase 3 development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elbasvir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Zapatier</a:t>
            </a:r>
            <a:r>
              <a:rPr lang="en-US" i="1" dirty="0"/>
              <a:t> </a:t>
            </a:r>
            <a:r>
              <a:rPr lang="en-US" dirty="0"/>
              <a:t>Prescribing Information. Merck &amp; Co., Inc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en-US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Zepatier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Drug-Drug Interactions</a:t>
            </a:r>
            <a:endParaRPr lang="en-US" dirty="0"/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24397"/>
              </p:ext>
            </p:extLst>
          </p:nvPr>
        </p:nvGraphicFramePr>
        <p:xfrm>
          <a:off x="457200" y="1401167"/>
          <a:ext cx="8229600" cy="496315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3889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Drugs that are Contraindicated for Use with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Elbasvir-Grazoprevir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889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Organic ion transporter polypeptide 1B (OATP1B) inhibitors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36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32648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Antimycobacterials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800"/>
                        </a:spcBef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Rifampin</a:t>
                      </a:r>
                    </a:p>
                  </a:txBody>
                  <a:tcPr marL="18288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ED"/>
                    </a:solidFill>
                  </a:tcPr>
                </a:tc>
              </a:tr>
              <a:tr h="128674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 medications 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Atazanavir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Darunavir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Lopinavir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Saquinavir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Tipranavir </a:t>
                      </a:r>
                    </a:p>
                  </a:txBody>
                  <a:tcPr marL="18288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ED"/>
                    </a:solidFill>
                  </a:tcPr>
                </a:tc>
              </a:tr>
              <a:tr h="32648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Immunosuppressants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800"/>
                        </a:spcBef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Cyclosporine </a:t>
                      </a:r>
                    </a:p>
                  </a:txBody>
                  <a:tcPr marL="18288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ED"/>
                    </a:solidFill>
                  </a:tcPr>
                </a:tc>
              </a:tr>
              <a:tr h="388905"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Stron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g CYP3A Inducers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647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800"/>
                        </a:spcBef>
                      </a:pP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6ED"/>
                    </a:solidFill>
                  </a:tcPr>
                </a:tc>
              </a:tr>
              <a:tr h="56655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Anticonvulsants 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800"/>
                        </a:spcBef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Phenytoin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Carbamazepine 	</a:t>
                      </a:r>
                    </a:p>
                  </a:txBody>
                  <a:tcPr marL="18288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D9"/>
                    </a:solidFill>
                  </a:tcPr>
                </a:tc>
              </a:tr>
              <a:tr h="32648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Herbal products 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St. John’s Wort (Hypericum perforatum) </a:t>
                      </a:r>
                    </a:p>
                  </a:txBody>
                  <a:tcPr marL="18288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D9"/>
                    </a:solidFill>
                  </a:tcPr>
                </a:tc>
              </a:tr>
              <a:tr h="32648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 medications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800"/>
                        </a:spcBef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Efavirenz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D9"/>
                    </a:solidFill>
                  </a:tcPr>
                </a:tc>
              </a:tr>
              <a:tr h="3648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*This is not a complete list of all drugs than</a:t>
                      </a:r>
                      <a:r>
                        <a:rPr lang="en-US" sz="1400" b="0" baseline="0" dirty="0" smtClean="0"/>
                        <a:t> inhibit </a:t>
                      </a:r>
                      <a:r>
                        <a:rPr lang="en-US" sz="1400" b="0" dirty="0" smtClean="0"/>
                        <a:t>OAT1B</a:t>
                      </a:r>
                    </a:p>
                  </a:txBody>
                  <a:tcPr marL="182880"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125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3030510"/>
            <a:ext cx="8077200" cy="1238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Elbasvir-Grazoprevir</a:t>
            </a:r>
            <a:r>
              <a:rPr lang="en-US" dirty="0"/>
              <a:t> </a:t>
            </a:r>
            <a:r>
              <a:rPr lang="en-US" dirty="0" smtClean="0"/>
              <a:t>in HIV Coinfection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3232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700" dirty="0" smtClean="0">
                <a:solidFill>
                  <a:srgbClr val="001D48"/>
                </a:solidFill>
              </a:rPr>
              <a:t> in HCV and HIV </a:t>
            </a:r>
            <a:r>
              <a:rPr lang="en-US" sz="2700" dirty="0" err="1" smtClean="0">
                <a:solidFill>
                  <a:srgbClr val="001D48"/>
                </a:solidFill>
              </a:rPr>
              <a:t>Coinfection</a:t>
            </a:r>
            <a:r>
              <a:rPr lang="en-US" sz="2700" dirty="0" smtClean="0">
                <a:solidFill>
                  <a:srgbClr val="001D48"/>
                </a:solidFill>
              </a:rPr>
              <a:t>, GT 1, 4 or 6</a:t>
            </a:r>
            <a:r>
              <a:rPr lang="en-US" sz="2800" dirty="0" smtClean="0">
                <a:solidFill>
                  <a:srgbClr val="001D48"/>
                </a:solidFill>
              </a:rPr>
              <a:t/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CO-INFECTION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Rockstroh</a:t>
            </a:r>
            <a:r>
              <a:rPr lang="en-US" sz="1400" dirty="0" smtClean="0"/>
              <a:t> JK, </a:t>
            </a:r>
            <a:r>
              <a:rPr lang="en-US" sz="1400" dirty="0"/>
              <a:t>et al. </a:t>
            </a:r>
            <a:r>
              <a:rPr lang="en-US" sz="1400" dirty="0" smtClean="0"/>
              <a:t>Lancet HIV. 2015;2:e319-27.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21791522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GT 1, 4 or 6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</a:t>
            </a:r>
            <a:r>
              <a:rPr lang="en-US" sz="2400" dirty="0"/>
              <a:t>CO-INFECTION</a:t>
            </a:r>
            <a:r>
              <a:rPr lang="en-US" sz="2400" dirty="0" smtClean="0"/>
              <a:t>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44561"/>
              </p:ext>
            </p:extLst>
          </p:nvPr>
        </p:nvGraphicFramePr>
        <p:xfrm>
          <a:off x="514350" y="1524000"/>
          <a:ext cx="8115300" cy="4495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0909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 Prospective,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open-label, single-arm study examining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patients with chronic HCV genotype 1, 4, or 6 and HIV coinfection.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1, 4,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permitted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862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GT 1, 4 or 6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</a:t>
            </a:r>
            <a:r>
              <a:rPr lang="en-US" sz="2400" dirty="0"/>
              <a:t>CO-INFECTION</a:t>
            </a:r>
            <a:r>
              <a:rPr lang="en-US" sz="2400" dirty="0" smtClean="0"/>
              <a:t>: Study Design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5824" y="2743200"/>
            <a:ext cx="2627376" cy="112681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HIV-HCV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Coinfected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Treatment-naïve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GT 1, 4 or 6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3104836"/>
            <a:ext cx="88061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N=218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08060" y="2934282"/>
            <a:ext cx="2279906" cy="723318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latin typeface="Arial"/>
                <a:cs typeface="Arial"/>
              </a:rPr>
              <a:t>Elbasvir-Grazoprevir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37024" y="3313903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5492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3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26753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3628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77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5950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63484" y="31112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1066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(50/100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680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GT 1, 4 or 6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</a:t>
            </a:r>
            <a:r>
              <a:rPr lang="en-US" sz="2400" dirty="0"/>
              <a:t>CO-INFECTION: </a:t>
            </a:r>
            <a:r>
              <a:rPr lang="en-US" sz="2400" dirty="0" smtClean="0"/>
              <a:t>Participants</a:t>
            </a:r>
            <a:endParaRPr lang="en-US" sz="2400" dirty="0"/>
          </a:p>
        </p:txBody>
      </p:sp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960293"/>
              </p:ext>
            </p:extLst>
          </p:nvPr>
        </p:nvGraphicFramePr>
        <p:xfrm>
          <a:off x="914400" y="1371600"/>
          <a:ext cx="7315200" cy="497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574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Elbasvir-Grazoprevir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(N=218)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183 (84%)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3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Black or African-American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Other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167 (77%)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38 (17%)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13</a:t>
                      </a:r>
                      <a:r>
                        <a:rPr lang="en-US" sz="1600" baseline="0" dirty="0" smtClean="0"/>
                        <a:t> (6%)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70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genotype</a:t>
                      </a:r>
                      <a:r>
                        <a:rPr lang="en-US" sz="1600" dirty="0" smtClean="0"/>
                        <a:t>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1a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6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144 (66%)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44 (20%)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28 (13%)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2 (1%)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3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Fibrosis stage,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F0-2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F4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160 (73%)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23 (11%)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 (16%)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Mean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6.03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6414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 GT 1, 4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CO-INFECTION: Participants</a:t>
            </a:r>
            <a:endParaRPr lang="en-US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207515"/>
              </p:ext>
            </p:extLst>
          </p:nvPr>
        </p:nvGraphicFramePr>
        <p:xfrm>
          <a:off x="914400" y="1377736"/>
          <a:ext cx="7315200" cy="491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80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HIV Characteristics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Elbasvir-Grazoprevir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(N=218)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Median CD4 cell count, (IQR)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568 (424-766)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ART Status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  On ART with undetectable HIV RNA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  ART naïve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211 (97%)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7 (3%)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ART </a:t>
                      </a:r>
                      <a:r>
                        <a:rPr lang="en-US" sz="1600" dirty="0" err="1" smtClean="0"/>
                        <a:t>nucleos</a:t>
                      </a:r>
                      <a:r>
                        <a:rPr lang="en-US" sz="1600" dirty="0" smtClean="0"/>
                        <a:t>(t)ide</a:t>
                      </a:r>
                      <a:r>
                        <a:rPr lang="en-US" sz="1600" baseline="0" dirty="0" smtClean="0"/>
                        <a:t> pair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Abacavir</a:t>
                      </a:r>
                      <a:r>
                        <a:rPr lang="en-US" sz="1600" baseline="0" dirty="0" smtClean="0"/>
                        <a:t>-containing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Tenofovir</a:t>
                      </a:r>
                      <a:r>
                        <a:rPr lang="en-US" sz="1600" baseline="0" dirty="0" smtClean="0"/>
                        <a:t>-containing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None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47 (22%)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164 (75%)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7 (3%)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ART Third</a:t>
                      </a:r>
                      <a:r>
                        <a:rPr lang="en-US" sz="1600" baseline="0" dirty="0" smtClean="0"/>
                        <a:t> Agent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Raltegravir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Dolutegravir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Rilpivirine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None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113 (52%)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59 (27%)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38 (17%)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8 (4%)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Arial"/>
                        </a:rPr>
                        <a:t>IQR =</a:t>
                      </a: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interquartile range;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ART = antiretroviral therapy</a:t>
                      </a:r>
                    </a:p>
                  </a:txBody>
                  <a:tcPr marT="91440" marB="9144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6286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HCV-HIV Coinfection GT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CO-INFECTION</a:t>
            </a:r>
            <a:r>
              <a:rPr lang="en-US" sz="2400" dirty="0" smtClean="0"/>
              <a:t>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CO-INFECTION: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993517"/>
              </p:ext>
            </p:extLst>
          </p:nvPr>
        </p:nvGraphicFramePr>
        <p:xfrm>
          <a:off x="533400" y="1828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99165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210/218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787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139/144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494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27/28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-6950" y="5965699"/>
            <a:ext cx="9157047" cy="358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Overall SVR12 results includes the 2 patients with GT 6, who both achieved SVR12.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419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HCV-HIV Coinfection GT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CO-INFECTION: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935973"/>
              </p:ext>
            </p:extLst>
          </p:nvPr>
        </p:nvGraphicFramePr>
        <p:xfrm>
          <a:off x="670560" y="1480128"/>
          <a:ext cx="794004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1985010"/>
                <a:gridCol w="1985010"/>
              </a:tblGrid>
              <a:tr h="3962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Elbasvir-Grazoprevir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="0" dirty="0" smtClean="0"/>
                        <a:t>(N=218)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 (1%)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2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&gt;5%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Upper respiratory tract infection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29 (13%)</a:t>
                      </a:r>
                    </a:p>
                    <a:p>
                      <a:pPr algn="ctr"/>
                      <a:r>
                        <a:rPr lang="en-US" sz="1600" dirty="0" smtClean="0"/>
                        <a:t>27</a:t>
                      </a:r>
                      <a:r>
                        <a:rPr lang="en-US" sz="1600" baseline="0" dirty="0" smtClean="0"/>
                        <a:t> (12%)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20 (9%)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18 (8%)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16 (7%)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15 (7%)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3092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Grade 3 or 4 laboratory</a:t>
                      </a:r>
                      <a:r>
                        <a:rPr lang="en-US" sz="1600" baseline="0" dirty="0" smtClean="0"/>
                        <a:t> abnormality</a:t>
                      </a:r>
                      <a:endParaRPr lang="en-US" sz="1600" dirty="0" smtClean="0"/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Total bilirubin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ALT</a:t>
                      </a:r>
                      <a:r>
                        <a:rPr lang="en-US" sz="1600" baseline="0" dirty="0" smtClean="0"/>
                        <a:t> elevation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AST elevation</a:t>
                      </a:r>
                      <a:endParaRPr lang="en-US" sz="1600" dirty="0" smtClean="0"/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Hemoglobin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Grade 3</a:t>
                      </a:r>
                      <a:endParaRPr lang="en-US" sz="1600" u="none" dirty="0" smtClean="0"/>
                    </a:p>
                    <a:p>
                      <a:pPr algn="ctr"/>
                      <a:r>
                        <a:rPr lang="en-US" sz="1600" u="none" dirty="0" smtClean="0"/>
                        <a:t>1 (&lt;1%)</a:t>
                      </a:r>
                    </a:p>
                    <a:p>
                      <a:pPr algn="ctr"/>
                      <a:r>
                        <a:rPr lang="en-US" sz="1600" u="none" dirty="0" smtClean="0"/>
                        <a:t>3 (1%)</a:t>
                      </a:r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  <a:endParaRPr lang="en-US" sz="1600" u="sng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Grade 4</a:t>
                      </a:r>
                      <a:endParaRPr lang="en-US" sz="1600" u="none" dirty="0" smtClean="0"/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</a:p>
                    <a:p>
                      <a:pPr algn="ctr"/>
                      <a:r>
                        <a:rPr lang="en-US" sz="1600" u="none" dirty="0" smtClean="0"/>
                        <a:t>2 (1%)</a:t>
                      </a:r>
                    </a:p>
                    <a:p>
                      <a:pPr algn="ctr"/>
                      <a:r>
                        <a:rPr lang="en-US" sz="1600" u="none" dirty="0" smtClean="0"/>
                        <a:t>1 (&lt;1%)</a:t>
                      </a:r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  <a:endParaRPr lang="en-US" sz="1600" u="none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2712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Rockstroh</a:t>
            </a:r>
            <a:r>
              <a:rPr lang="en-US" dirty="0" smtClean="0"/>
              <a:t> 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HCV-HIV Coinfection GT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</a:t>
            </a:r>
            <a:r>
              <a:rPr lang="en-US" sz="2400" dirty="0" smtClean="0"/>
              <a:t>CO-INFECTION: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22964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This HCV treatment regimen seems to be effective and well tolerated for patients co-infected with HIV with or without cirrhosis. These data are consistent with previous trials of this regimen in the monoinfected population. This regimen continues to be studied in phase 3 trials</a:t>
                      </a: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5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rgbClr val="001D48"/>
                </a:solidFill>
              </a:rPr>
              <a:t>Elbasvir</a:t>
            </a:r>
            <a:r>
              <a:rPr lang="en-US" sz="2700" dirty="0" smtClean="0">
                <a:solidFill>
                  <a:srgbClr val="001D48"/>
                </a:solidFill>
              </a:rPr>
              <a:t> + </a:t>
            </a:r>
            <a:r>
              <a:rPr lang="en-US" sz="2700" dirty="0" err="1" smtClean="0">
                <a:solidFill>
                  <a:srgbClr val="001D48"/>
                </a:solidFill>
              </a:rPr>
              <a:t>Grazoprevir</a:t>
            </a:r>
            <a:r>
              <a:rPr lang="en-US" sz="2700" dirty="0" smtClean="0">
                <a:solidFill>
                  <a:srgbClr val="001D48"/>
                </a:solidFill>
              </a:rPr>
              <a:t> +</a:t>
            </a:r>
            <a:r>
              <a:rPr lang="en-US" sz="2700" dirty="0">
                <a:solidFill>
                  <a:srgbClr val="001D48"/>
                </a:solidFill>
              </a:rPr>
              <a:t>/- </a:t>
            </a:r>
            <a:r>
              <a:rPr lang="en-US" sz="2700" dirty="0" smtClean="0">
                <a:solidFill>
                  <a:srgbClr val="001D48"/>
                </a:solidFill>
              </a:rPr>
              <a:t>RBV: HCV </a:t>
            </a:r>
            <a:r>
              <a:rPr lang="en-US" sz="2700" dirty="0">
                <a:solidFill>
                  <a:srgbClr val="001D48"/>
                </a:solidFill>
              </a:rPr>
              <a:t>GT1 +/- HIV Coinfection </a:t>
            </a:r>
            <a:r>
              <a:rPr lang="en-US" sz="2800" dirty="0">
                <a:solidFill>
                  <a:srgbClr val="001D48"/>
                </a:solidFill>
              </a:rPr>
              <a:t/>
            </a:r>
            <a:br>
              <a:rPr lang="en-US" sz="2800" dirty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C-WORTHY Coinfection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Sulkowski</a:t>
            </a:r>
            <a:r>
              <a:rPr lang="en-US" sz="1400" dirty="0" smtClean="0"/>
              <a:t> M, </a:t>
            </a:r>
            <a:r>
              <a:rPr lang="en-US" sz="1400" dirty="0"/>
              <a:t>et al. </a:t>
            </a:r>
            <a:r>
              <a:rPr lang="en-US" sz="1400" dirty="0" smtClean="0"/>
              <a:t>Lancet. 2015;385:1087-97.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21791522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Elbasvir-Grazoprevir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256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in HCV GT1 +/- HIV Coinfection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C-WORTHY Coinfection: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38626"/>
              </p:ext>
            </p:extLst>
          </p:nvPr>
        </p:nvGraphicFramePr>
        <p:xfrm>
          <a:off x="514350" y="1447800"/>
          <a:ext cx="8115300" cy="4772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C-WORTHY (Protocol 035)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0452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open-label phase 2 trial examining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in treatment-naïve HCV-monoinfected (part A) or HCV-HIV coinfected (part B) patients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Part B: well-controlled HIV infection (on antiretroviral therapy ≥8 weeks,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HIV RNA undetectable x ≥24 weeks and CD4 count ≥300 cells/mm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9633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Study: </a:t>
            </a:r>
            <a:r>
              <a:rPr lang="en-US" sz="2400" dirty="0" smtClean="0"/>
              <a:t>Study Design Part A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-6113" y="1399076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67000" y="1362464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722796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988836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-6113" y="1801392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994057" y="1722148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270858" y="17221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362884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8633111" y="1722148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356628" y="2505460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984794" y="2320528"/>
            <a:ext cx="2377440" cy="357567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40" rIns="0" anchor="ctr"/>
          <a:lstStyle/>
          <a:p>
            <a:r>
              <a:rPr lang="en-US" sz="1400" b="1" dirty="0">
                <a:latin typeface="Arial"/>
                <a:cs typeface="Arial"/>
              </a:rPr>
              <a:t>EBR (20 mg) </a:t>
            </a:r>
            <a:r>
              <a:rPr lang="en-US" sz="1400" b="1" dirty="0" smtClean="0">
                <a:latin typeface="Arial"/>
                <a:cs typeface="Arial"/>
              </a:rPr>
              <a:t>+ 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72968" y="23028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00" y="2320528"/>
            <a:ext cx="1675891" cy="1749548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8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Group A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28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Monoinfected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33484" y="2300269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3984792" y="2994941"/>
            <a:ext cx="2377440" cy="357567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 (50 mg) + </a:t>
            </a:r>
            <a:r>
              <a:rPr lang="en-US" sz="1400" b="1" dirty="0" smtClean="0">
                <a:latin typeface="Arial"/>
                <a:cs typeface="Arial"/>
              </a:rPr>
              <a:t>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983905" y="3702794"/>
            <a:ext cx="2377440" cy="357567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 (50 mg</a:t>
            </a:r>
            <a:r>
              <a:rPr lang="en-US" sz="1400" b="1" dirty="0" smtClean="0">
                <a:latin typeface="Arial"/>
                <a:cs typeface="Arial"/>
              </a:rPr>
              <a:t>) + GZR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48006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(20 mg or 50 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 mg)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800 to 1400 mg/day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356628" y="3192834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72968" y="299022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56628" y="3860207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72968" y="36576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487336" y="2987830"/>
            <a:ext cx="45110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A2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487336" y="3702794"/>
            <a:ext cx="45110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A3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487336" y="2320528"/>
            <a:ext cx="451103" cy="357567"/>
          </a:xfrm>
          <a:prstGeom prst="rect">
            <a:avLst/>
          </a:prstGeom>
          <a:solidFill>
            <a:srgbClr val="40404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A1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429542" y="2320528"/>
            <a:ext cx="1008884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GT 1a + 1b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429542" y="2987830"/>
            <a:ext cx="1008884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GT 1a + 1b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429542" y="3702794"/>
            <a:ext cx="1008884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GT 1b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733484" y="29718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33484" y="367672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13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439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Study: </a:t>
            </a:r>
            <a:r>
              <a:rPr lang="en-US" sz="2400" dirty="0" smtClean="0"/>
              <a:t>Study Design Part B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-6113" y="1399076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38458" y="1362464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052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227905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-6113" y="1801392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76461" y="1722148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509927" y="17221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3820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8652227" y="1722148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38800" y="2338791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767199" y="2153859"/>
            <a:ext cx="2011677" cy="357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40" rIns="0" anchor="ctr"/>
          <a:lstStyle/>
          <a:p>
            <a:r>
              <a:rPr lang="en-US" sz="1200" b="1" dirty="0">
                <a:latin typeface="Arial"/>
                <a:cs typeface="Arial"/>
              </a:rPr>
              <a:t>EBR </a:t>
            </a:r>
            <a:r>
              <a:rPr lang="en-US" sz="1200" b="1" dirty="0" smtClean="0">
                <a:latin typeface="Arial"/>
                <a:cs typeface="Arial"/>
              </a:rPr>
              <a:t>+ GZR (50 mg) + RBV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13593" y="213618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00" y="2153859"/>
            <a:ext cx="1675891" cy="13655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Group B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Monoinfected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7755" y="2133600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EBR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GZR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(100 mg)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800 to 1400 mg/day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345936" y="2845227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63542" y="26426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45936" y="3312538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63542" y="3109931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343374" y="2640223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343374" y="3155125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343374" y="2153859"/>
            <a:ext cx="405383" cy="357567"/>
          </a:xfrm>
          <a:prstGeom prst="rect">
            <a:avLst/>
          </a:prstGeom>
          <a:solidFill>
            <a:srgbClr val="40404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401001" y="2153859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401001" y="2640223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 + 1b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401001" y="3155125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747755" y="2624193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47755" y="3147482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" y="3826030"/>
            <a:ext cx="1675891" cy="84429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Group B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HIV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Coinfected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345936" y="4031034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63542" y="382842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345936" y="4469807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63542" y="42672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343374" y="3826030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B12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3343374" y="4312394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B13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401001" y="3826030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 + 1b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401001" y="4312394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>
                <a:latin typeface="Arial"/>
                <a:cs typeface="Arial"/>
              </a:rPr>
              <a:t>GT 1a + 1b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47755" y="3810000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29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7755" y="4304751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3767196" y="2647334"/>
            <a:ext cx="2743200" cy="357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(</a:t>
            </a:r>
            <a:r>
              <a:rPr lang="en-US" sz="1200" b="1" dirty="0" smtClean="0">
                <a:latin typeface="Arial"/>
                <a:cs typeface="Arial"/>
              </a:rPr>
              <a:t>50 </a:t>
            </a:r>
            <a:r>
              <a:rPr lang="en-US" sz="1200" b="1" dirty="0">
                <a:latin typeface="Arial"/>
                <a:cs typeface="Arial"/>
              </a:rPr>
              <a:t>mg</a:t>
            </a:r>
            <a:r>
              <a:rPr lang="en-US" sz="1200" b="1" dirty="0" smtClean="0">
                <a:latin typeface="Arial"/>
                <a:cs typeface="Arial"/>
              </a:rPr>
              <a:t>) + </a:t>
            </a:r>
            <a:r>
              <a:rPr lang="en-US" sz="12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766309" y="3155125"/>
            <a:ext cx="2743200" cy="357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(50 mg)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767196" y="3833141"/>
            <a:ext cx="2743200" cy="357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766309" y="4312394"/>
            <a:ext cx="2743200" cy="357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102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692222" y="17221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6200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7890227" y="1722148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730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C-WORTHY: SVR12 Results by Treatment and HIV </a:t>
            </a:r>
            <a:r>
              <a:rPr lang="en-US" dirty="0" err="1" smtClean="0"/>
              <a:t>Coinfection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76814"/>
              </p:ext>
            </p:extLst>
          </p:nvPr>
        </p:nvGraphicFramePr>
        <p:xfrm>
          <a:off x="266700" y="1905000"/>
          <a:ext cx="8610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557000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613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4044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0586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5568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11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 GT1 +/- HIV Coinfection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</a:t>
            </a:r>
            <a:r>
              <a:rPr lang="en-US" sz="2400" dirty="0" smtClean="0"/>
              <a:t>Study: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C-WORTHY: SVR12 Rates by HCV GT1 Subtype and Use of Ribavirin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978622"/>
              </p:ext>
            </p:extLst>
          </p:nvPr>
        </p:nvGraphicFramePr>
        <p:xfrm>
          <a:off x="304800" y="18796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124200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48/52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7400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72/76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4686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72646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63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</a:t>
            </a:r>
            <a:r>
              <a:rPr lang="en-US" sz="2700" dirty="0"/>
              <a:t>-WORTHY Coinfection: Study Features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20671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Once-daily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with or without ribavirin for 12 weeks in previously untreated HCV-mono-infected and HIV/HCV-co-infected patients without cirrhosis achieved SVR12 rates of 87-98%. These results support the ongoing phase 3 development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Elbasvir-Grazoprevir</a:t>
            </a:r>
            <a:r>
              <a:rPr lang="en-US" sz="2600" dirty="0" smtClean="0"/>
              <a:t> in Patients with Renal Disease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7197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001D48"/>
                </a:solidFill>
              </a:rPr>
              <a:t>Elbasvir</a:t>
            </a:r>
            <a:r>
              <a:rPr lang="en-US" sz="2400" dirty="0" smtClean="0">
                <a:solidFill>
                  <a:srgbClr val="001D48"/>
                </a:solidFill>
              </a:rPr>
              <a:t> + </a:t>
            </a:r>
            <a:r>
              <a:rPr lang="en-US" sz="2400" dirty="0" err="1" smtClean="0">
                <a:solidFill>
                  <a:srgbClr val="001D48"/>
                </a:solidFill>
              </a:rPr>
              <a:t>Grazoprevir</a:t>
            </a:r>
            <a:r>
              <a:rPr lang="en-US" sz="2400" dirty="0" smtClean="0">
                <a:solidFill>
                  <a:srgbClr val="001D48"/>
                </a:solidFill>
              </a:rPr>
              <a:t> in </a:t>
            </a:r>
            <a:r>
              <a:rPr lang="en-US" sz="2400" dirty="0">
                <a:solidFill>
                  <a:srgbClr val="001D48"/>
                </a:solidFill>
              </a:rPr>
              <a:t>GT 1 </a:t>
            </a:r>
            <a:r>
              <a:rPr lang="en-US" sz="2400" dirty="0" smtClean="0">
                <a:solidFill>
                  <a:srgbClr val="001D48"/>
                </a:solidFill>
              </a:rPr>
              <a:t>and Chronic Renal Disease</a:t>
            </a:r>
            <a:r>
              <a:rPr lang="en-US" sz="2200" dirty="0">
                <a:solidFill>
                  <a:srgbClr val="001D48"/>
                </a:solidFill>
              </a:rPr>
              <a:t/>
            </a:r>
            <a:br>
              <a:rPr lang="en-US" sz="2200" dirty="0">
                <a:solidFill>
                  <a:srgbClr val="001D48"/>
                </a:solidFill>
              </a:rPr>
            </a:br>
            <a:r>
              <a:rPr lang="en-US" sz="3100" dirty="0">
                <a:solidFill>
                  <a:srgbClr val="001D48"/>
                </a:solidFill>
              </a:rPr>
              <a:t>C</a:t>
            </a:r>
            <a:r>
              <a:rPr lang="en-US" sz="3100" dirty="0" smtClean="0">
                <a:solidFill>
                  <a:srgbClr val="001D48"/>
                </a:solidFill>
              </a:rPr>
              <a:t>-SURFER</a:t>
            </a:r>
            <a:endParaRPr lang="en-US" sz="22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cs typeface="Arial"/>
              </a:rPr>
              <a:t>Roth D, </a:t>
            </a:r>
            <a:r>
              <a:rPr lang="en-US" sz="1400" dirty="0">
                <a:cs typeface="Arial"/>
              </a:rPr>
              <a:t>et al. Lancet </a:t>
            </a:r>
            <a:r>
              <a:rPr lang="en-US" sz="1400" dirty="0" smtClean="0">
                <a:cs typeface="Arial"/>
              </a:rPr>
              <a:t>2015;386:1537-45.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1492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Roth </a:t>
            </a:r>
            <a:r>
              <a:rPr lang="en-US" dirty="0"/>
              <a:t>D, et al. Lancet 2015;386:1537-45.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GT1 and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C-SURFER Study: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61277"/>
              </p:ext>
            </p:extLst>
          </p:nvPr>
        </p:nvGraphicFramePr>
        <p:xfrm>
          <a:off x="514350" y="1447800"/>
          <a:ext cx="8115300" cy="4724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C-SURFER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195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double-blind trial examining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or treatment-experienced patients genotype 1 chronic HCV and stage 4 or 5 chronic renal disease, including patients on hemodialysis.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68 international sites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Chronic kidney disease (Stage 4 or 5) +/- hemodialysis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naïve or treatment-experienced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3939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C-SURFER 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5334000"/>
            <a:ext cx="9162288" cy="795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 and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50 mg once daily; given as separate medications in Immediate treatment and Intensive PK arms; given as fixed dose combination in Deferred arm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 smtClean="0">
                <a:latin typeface="Arial"/>
                <a:cs typeface="Arial"/>
              </a:rPr>
              <a:t>Immediate Treatment</a:t>
            </a:r>
            <a:br>
              <a:rPr lang="en-US" sz="12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EBZ + 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4543" y="2413000"/>
            <a:ext cx="1732759" cy="256946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TN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GT 1</a:t>
            </a: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Stage 4 or 5 CKD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768084" y="36705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500883" y="3356552"/>
            <a:ext cx="1842517" cy="6318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 smtClean="0">
                <a:latin typeface="Arial"/>
                <a:cs typeface="Arial"/>
              </a:rPr>
              <a:t>Deferred Therapy</a:t>
            </a:r>
            <a:r>
              <a:rPr lang="en-US" sz="1400" b="1" dirty="0" smtClean="0">
                <a:latin typeface="Arial"/>
                <a:cs typeface="Arial"/>
              </a:rPr>
              <a:t/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15884" y="346793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76400" y="354213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=113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65" name="Rectangle 6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5222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72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74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87950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65410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68262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4939283" y="3352800"/>
            <a:ext cx="1842517" cy="631880"/>
          </a:xfrm>
          <a:prstGeom prst="rect">
            <a:avLst/>
          </a:prstGeom>
          <a:solidFill>
            <a:srgbClr val="D1E0E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>
                <a:latin typeface="Arial"/>
                <a:cs typeface="Arial"/>
              </a:rPr>
              <a:t>Deferred </a:t>
            </a:r>
            <a:r>
              <a:rPr lang="en-US" sz="1200" b="1" dirty="0" smtClean="0">
                <a:latin typeface="Arial"/>
                <a:cs typeface="Arial"/>
              </a:rPr>
              <a:t>Therapy</a:t>
            </a:r>
            <a:r>
              <a:rPr lang="en-US" sz="1400" b="1" dirty="0" smtClean="0">
                <a:latin typeface="Arial"/>
                <a:cs typeface="Arial"/>
              </a:rPr>
              <a:t/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>
                <a:latin typeface="Arial"/>
                <a:cs typeface="Arial"/>
              </a:rPr>
              <a:t>EBZ + </a:t>
            </a:r>
            <a:r>
              <a:rPr lang="en-US" sz="1400" b="1" dirty="0" smtClean="0">
                <a:latin typeface="Arial"/>
                <a:cs typeface="Arial"/>
              </a:rPr>
              <a:t>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500883" y="4343400"/>
            <a:ext cx="1842517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>
                <a:latin typeface="Arial"/>
                <a:cs typeface="Arial"/>
              </a:rPr>
              <a:t>Intensive PK</a:t>
            </a:r>
            <a:br>
              <a:rPr lang="en-US" sz="1200" b="1" dirty="0">
                <a:latin typeface="Arial"/>
                <a:cs typeface="Arial"/>
              </a:rPr>
            </a:br>
            <a:r>
              <a:rPr lang="en-US" sz="1400" b="1" dirty="0">
                <a:latin typeface="Arial"/>
                <a:cs typeface="Arial"/>
              </a:rPr>
              <a:t>EBZ + </a:t>
            </a:r>
            <a:r>
              <a:rPr lang="en-US" sz="1400" b="1" dirty="0" smtClean="0">
                <a:latin typeface="Arial"/>
                <a:cs typeface="Arial"/>
              </a:rPr>
              <a:t>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76400" y="447142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329684" y="464820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777484" y="44569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752601" y="4267200"/>
            <a:ext cx="741578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708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7720" y="1066800"/>
            <a:ext cx="8961629" cy="5141973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lIns="182880" tIns="137160" rIns="365760" b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ts val="36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 Trials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C-SWIFT</a:t>
            </a:r>
            <a:r>
              <a:rPr lang="en-US" sz="2000" dirty="0" smtClean="0">
                <a:solidFill>
                  <a:schemeClr val="bg1"/>
                </a:solidFill>
              </a:rPr>
              <a:t>: EBR-GZR + Sofosbuvir x 8 or 12 weeks in GT 1 or 3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C-WORTHY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</a:t>
            </a:r>
            <a:r>
              <a:rPr lang="en-US" sz="2000" dirty="0" smtClean="0">
                <a:solidFill>
                  <a:srgbClr val="FFFFFF"/>
                </a:solidFill>
              </a:rPr>
              <a:t>+/- RBV in TN Cirrhotic or null responders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C-WORTHY Coinfection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</a:t>
            </a:r>
            <a:r>
              <a:rPr lang="en-US" sz="2000" dirty="0" smtClean="0">
                <a:solidFill>
                  <a:srgbClr val="FFFFFF"/>
                </a:solidFill>
              </a:rPr>
              <a:t>+</a:t>
            </a:r>
            <a:r>
              <a:rPr lang="en-US" sz="2000" dirty="0">
                <a:solidFill>
                  <a:srgbClr val="FFFFFF"/>
                </a:solidFill>
              </a:rPr>
              <a:t>/- RBV </a:t>
            </a:r>
            <a:r>
              <a:rPr lang="en-US" sz="2000" dirty="0" smtClean="0">
                <a:solidFill>
                  <a:srgbClr val="FFFFFF"/>
                </a:solidFill>
              </a:rPr>
              <a:t>in HIV coinfection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C-SALVAGE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</a:t>
            </a:r>
            <a:r>
              <a:rPr lang="en-US" sz="2000" dirty="0" smtClean="0">
                <a:solidFill>
                  <a:srgbClr val="FFFFFF"/>
                </a:solidFill>
              </a:rPr>
              <a:t>+ RBV in PI-experienced patients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C-SCAPE</a:t>
            </a:r>
            <a:r>
              <a:rPr lang="en-US" sz="2000" dirty="0" smtClean="0">
                <a:solidFill>
                  <a:srgbClr val="FFFFFF"/>
                </a:solidFill>
              </a:rPr>
              <a:t>: EBR +/- GZR +/- </a:t>
            </a:r>
            <a:r>
              <a:rPr lang="en-US" sz="2000" dirty="0">
                <a:solidFill>
                  <a:srgbClr val="FFFFFF"/>
                </a:solidFill>
              </a:rPr>
              <a:t>RBV in </a:t>
            </a:r>
            <a:r>
              <a:rPr lang="en-US" sz="2000" dirty="0" smtClean="0">
                <a:solidFill>
                  <a:srgbClr val="FFFFFF"/>
                </a:solidFill>
              </a:rPr>
              <a:t>GT 2, 4, 5, or 6 without cirrhosis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sz="2200" b="1" dirty="0" err="1" smtClean="0">
                <a:solidFill>
                  <a:srgbClr val="FFFFFF"/>
                </a:solidFill>
                <a:latin typeface="Arial"/>
                <a:cs typeface="Arial"/>
              </a:rPr>
              <a:t>Elbasvir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Grazoprevir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 (EBR-GZR):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9669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C-SURFER Study</a:t>
            </a:r>
            <a:r>
              <a:rPr lang="en-US" sz="2400" dirty="0" smtClean="0"/>
              <a:t>: Participants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33884"/>
              </p:ext>
            </p:extLst>
          </p:nvPr>
        </p:nvGraphicFramePr>
        <p:xfrm>
          <a:off x="312169" y="1315885"/>
          <a:ext cx="8496301" cy="50095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50117"/>
                <a:gridCol w="1561546"/>
                <a:gridCol w="1561546"/>
                <a:gridCol w="1561546"/>
                <a:gridCol w="1561546"/>
              </a:tblGrid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Immediate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n=111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Deferred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n=113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N=235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E3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Mean age, years</a:t>
                      </a:r>
                      <a:r>
                        <a:rPr lang="en-US" sz="1400" baseline="0" dirty="0" smtClean="0"/>
                        <a:t> (SD)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56.5 (9.1)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55.2 (10.1)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58.2 (6.8)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(9.5)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White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Black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Asian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364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 other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05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Treatment-naïve,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Diabetes,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27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Kidney disease severity</a:t>
                      </a: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Stage 4,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Stage 5,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On dialysis, 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1943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95939"/>
              </p:ext>
            </p:extLst>
          </p:nvPr>
        </p:nvGraphicFramePr>
        <p:xfrm>
          <a:off x="457200" y="17526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C-SURFER </a:t>
            </a:r>
            <a:r>
              <a:rPr lang="en-US" sz="2400" dirty="0" smtClean="0">
                <a:latin typeface="Arial"/>
                <a:cs typeface="Arial"/>
              </a:rPr>
              <a:t>Study: Results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C-SURFER: SVR12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6950" y="5791200"/>
            <a:ext cx="9157047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365760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Modified analysis excluded patients who did not receive ≥1 dose of drug or who died or discontinued early for reasons unrelated to HCV treatment.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452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400" dirty="0">
                <a:cs typeface="Arial"/>
              </a:rPr>
              <a:t>C-SURFER Study: </a:t>
            </a:r>
            <a:r>
              <a:rPr lang="en-US" sz="2400" dirty="0" smtClean="0">
                <a:cs typeface="Arial"/>
              </a:rPr>
              <a:t>Safety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966702"/>
              </p:ext>
            </p:extLst>
          </p:nvPr>
        </p:nvGraphicFramePr>
        <p:xfrm>
          <a:off x="228600" y="1371600"/>
          <a:ext cx="8686801" cy="455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171"/>
                <a:gridCol w="2459315"/>
                <a:gridCol w="2459315"/>
              </a:tblGrid>
              <a:tr h="38100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Event (AE),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Elbasvir</a:t>
                      </a:r>
                      <a:r>
                        <a:rPr lang="en-US" sz="1400" dirty="0" smtClean="0"/>
                        <a:t> + </a:t>
                      </a:r>
                      <a:r>
                        <a:rPr lang="en-US" sz="1400" dirty="0" err="1" smtClean="0"/>
                        <a:t>Grazoprevir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(n=111)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Deferred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(n=113)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Discontinuation</a:t>
                      </a:r>
                      <a:r>
                        <a:rPr lang="en-US" sz="1400" baseline="0" dirty="0" smtClean="0"/>
                        <a:t> due to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(4.4)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Serious AEs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(14.4)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 (16.8)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Deaths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 (0.8)</a:t>
                      </a:r>
                      <a:endParaRPr lang="en-US" sz="14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(2.7)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Insomnia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Dizziness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Diarrhea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 (75.7)</a:t>
                      </a:r>
                    </a:p>
                    <a:p>
                      <a:pPr algn="ctr"/>
                      <a:r>
                        <a:rPr lang="en-US" sz="1400" dirty="0" smtClean="0"/>
                        <a:t>19 (17.1)</a:t>
                      </a:r>
                    </a:p>
                    <a:p>
                      <a:pPr algn="ctr"/>
                      <a:r>
                        <a:rPr lang="en-US" sz="1400" dirty="0" smtClean="0"/>
                        <a:t>17 (15.3)</a:t>
                      </a:r>
                    </a:p>
                    <a:p>
                      <a:pPr algn="ctr"/>
                      <a:r>
                        <a:rPr lang="en-US" sz="1400" dirty="0" smtClean="0"/>
                        <a:t>11 (9.9)</a:t>
                      </a:r>
                    </a:p>
                    <a:p>
                      <a:pPr algn="ctr"/>
                      <a:r>
                        <a:rPr lang="en-US" sz="1400" dirty="0" smtClean="0"/>
                        <a:t>7 (6.3)</a:t>
                      </a:r>
                    </a:p>
                    <a:p>
                      <a:pPr algn="ctr"/>
                      <a:r>
                        <a:rPr lang="en-US" sz="1400" dirty="0" smtClean="0"/>
                        <a:t>6 (5.4)</a:t>
                      </a:r>
                    </a:p>
                    <a:p>
                      <a:pPr algn="ctr"/>
                      <a:r>
                        <a:rPr lang="en-US" sz="1400" dirty="0" smtClean="0"/>
                        <a:t>6 (5.4)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 (84.1)</a:t>
                      </a:r>
                    </a:p>
                    <a:p>
                      <a:pPr algn="ctr"/>
                      <a:r>
                        <a:rPr lang="en-US" sz="1400" dirty="0" smtClean="0"/>
                        <a:t>19 (16.8)</a:t>
                      </a:r>
                    </a:p>
                    <a:p>
                      <a:pPr algn="ctr"/>
                      <a:r>
                        <a:rPr lang="en-US" sz="1400" dirty="0" smtClean="0"/>
                        <a:t>18</a:t>
                      </a:r>
                      <a:r>
                        <a:rPr lang="en-US" sz="1400" baseline="0" dirty="0" smtClean="0"/>
                        <a:t> (15.9)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17 (15.9)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12 (10.6)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18 (15.9)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15 (13.3)</a:t>
                      </a:r>
                      <a:endParaRPr lang="en-US" sz="14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4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Hemoglobin &lt;8.5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ALT 1.1-2.5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err="1" smtClean="0"/>
                        <a:t>Creatinine</a:t>
                      </a:r>
                      <a:r>
                        <a:rPr lang="en-US" sz="1400" baseline="30000" dirty="0" smtClean="0"/>
                        <a:t>§</a:t>
                      </a:r>
                      <a:r>
                        <a:rPr lang="en-US" sz="1400" baseline="0" dirty="0" smtClean="0"/>
                        <a:t> &gt;2.5 x baseline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 (4.5)</a:t>
                      </a:r>
                    </a:p>
                    <a:p>
                      <a:pPr algn="ctr"/>
                      <a:r>
                        <a:rPr lang="en-US" sz="1400" dirty="0" smtClean="0"/>
                        <a:t>2 (1.8)</a:t>
                      </a:r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(1.2)</a:t>
                      </a:r>
                      <a:endParaRPr 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 (4.4)</a:t>
                      </a:r>
                    </a:p>
                    <a:p>
                      <a:pPr algn="ctr"/>
                      <a:r>
                        <a:rPr lang="en-US" sz="1400" dirty="0" smtClean="0"/>
                        <a:t>36 (31.9)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943" y="6016823"/>
            <a:ext cx="3707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§ </a:t>
            </a:r>
            <a:r>
              <a:rPr lang="en-US" sz="1400" dirty="0" smtClean="0">
                <a:latin typeface="Arial"/>
                <a:cs typeface="Arial"/>
              </a:rPr>
              <a:t>Among patients not on dialysis at baseline.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5813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400" dirty="0">
                <a:cs typeface="Arial"/>
              </a:rPr>
              <a:t>C-SURFER 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15526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Once-daily 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and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12 weeks had a low rate of adverse events and was effective in patients infected with HCV genotype 1 and stage 4-5 chronic kidney disease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3030510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Elbasvir-Grazoprevir</a:t>
            </a:r>
            <a:r>
              <a:rPr lang="en-US" sz="2800" dirty="0"/>
              <a:t> </a:t>
            </a:r>
            <a:r>
              <a:rPr lang="en-US" sz="2800" dirty="0" smtClean="0"/>
              <a:t>in Persons who Inject Drugs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96427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96427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3104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000" dirty="0">
                <a:solidFill>
                  <a:srgbClr val="001D48"/>
                </a:solidFill>
              </a:rPr>
              <a:t> </a:t>
            </a:r>
            <a:r>
              <a:rPr lang="en-US" sz="2000" dirty="0" smtClean="0">
                <a:solidFill>
                  <a:srgbClr val="001D48"/>
                </a:solidFill>
              </a:rPr>
              <a:t>in </a:t>
            </a:r>
            <a:r>
              <a:rPr lang="en-US" sz="2000" dirty="0">
                <a:solidFill>
                  <a:srgbClr val="001D48"/>
                </a:solidFill>
              </a:rPr>
              <a:t>HCV </a:t>
            </a:r>
            <a:r>
              <a:rPr lang="en-US" sz="2000" dirty="0" smtClean="0">
                <a:solidFill>
                  <a:srgbClr val="001D48"/>
                </a:solidFill>
              </a:rPr>
              <a:t>GT 1,4, or 6 in PWID* on Opiate Agonist Therapy</a:t>
            </a:r>
            <a:br>
              <a:rPr lang="en-US" sz="20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CO-STAR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Dore G, </a:t>
            </a:r>
            <a:r>
              <a:rPr lang="en-US" sz="1400" dirty="0"/>
              <a:t>et al. </a:t>
            </a:r>
            <a:r>
              <a:rPr lang="en-US" sz="1400" dirty="0" smtClean="0"/>
              <a:t>AALSD. 2015; Abstract 40.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Injection Drug Use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04800" y="4262694"/>
            <a:ext cx="32004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*PWID = Persons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ho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nject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rugs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365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Elbasvir-Grazoprevir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Therapy</a:t>
            </a:r>
            <a:r>
              <a:rPr lang="en-US" sz="2400" dirty="0">
                <a:solidFill>
                  <a:srgbClr val="001D48"/>
                </a:solidFill>
                <a:cs typeface="Arial"/>
              </a:rPr>
              <a:t/>
            </a:r>
            <a:br>
              <a:rPr lang="en-US" sz="2400" dirty="0">
                <a:solidFill>
                  <a:srgbClr val="001D48"/>
                </a:solidFill>
                <a:cs typeface="Arial"/>
              </a:rPr>
            </a:br>
            <a:r>
              <a:rPr lang="en-US" sz="2700" dirty="0">
                <a:cs typeface="Arial"/>
              </a:rPr>
              <a:t>C-EDGE CO-STAR: </a:t>
            </a:r>
            <a:r>
              <a:rPr lang="en-US" sz="2700" dirty="0" smtClean="0"/>
              <a:t>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60688"/>
              </p:ext>
            </p:extLst>
          </p:nvPr>
        </p:nvGraphicFramePr>
        <p:xfrm>
          <a:off x="514350" y="1476380"/>
          <a:ext cx="8115300" cy="48482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CO-STAR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4341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parallel group, placebo-controlled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chronic HCV genotype 1, 4, or 6 in persons who inject drugs who are receiving opiate agonist therapy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1, 4,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No prior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Opiate Agonist Therapy for ≥3 months and kept ≥ 80% of appointments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allowed with goal 20% of subjects with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infection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848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in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Therapy</a:t>
            </a:r>
            <a:r>
              <a:rPr lang="en-US" sz="1800" dirty="0">
                <a:solidFill>
                  <a:srgbClr val="001D48"/>
                </a:solidFill>
                <a:cs typeface="Arial"/>
              </a:rPr>
              <a:t/>
            </a:r>
            <a:br>
              <a:rPr lang="en-US" sz="1800" dirty="0">
                <a:solidFill>
                  <a:srgbClr val="001D48"/>
                </a:solidFill>
                <a:cs typeface="Arial"/>
              </a:rPr>
            </a:br>
            <a:r>
              <a:rPr lang="en-US" sz="2400" dirty="0">
                <a:cs typeface="Arial"/>
              </a:rPr>
              <a:t>C-EDGE CO-STAR: </a:t>
            </a:r>
            <a:r>
              <a:rPr lang="en-US" sz="2400" dirty="0"/>
              <a:t>Study 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 smtClean="0">
                <a:latin typeface="Arial"/>
                <a:cs typeface="Arial"/>
              </a:rPr>
              <a:t>Elbasvir</a:t>
            </a:r>
            <a:r>
              <a:rPr lang="en-US" sz="1400" dirty="0" err="1" smtClean="0">
                <a:latin typeface="Arial"/>
                <a:cs typeface="Arial"/>
              </a:rPr>
              <a:t>-</a:t>
            </a:r>
            <a:r>
              <a:rPr lang="en-US" sz="1400" b="1" dirty="0" err="1" smtClean="0">
                <a:latin typeface="Arial"/>
                <a:cs typeface="Arial"/>
              </a:rPr>
              <a:t>Grazoprevir</a:t>
            </a:r>
            <a:r>
              <a:rPr lang="en-US" sz="1400" b="1" dirty="0" smtClean="0">
                <a:latin typeface="Arial"/>
                <a:cs typeface="Arial"/>
              </a:rPr>
              <a:t>-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81600"/>
            <a:ext cx="9162288" cy="591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Grazoprevir-elbasvir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GT 1, 4 or 6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(N=301)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N=201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7680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1842517" cy="6318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lIns="0" rIns="0" anchor="ctr"/>
          <a:lstStyle/>
          <a:p>
            <a:pPr marL="45720"/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158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57388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=100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5222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72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4874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7950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5410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68262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939283" y="3460750"/>
            <a:ext cx="1842517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lIns="0" rIns="0" anchor="ctr"/>
          <a:lstStyle/>
          <a:p>
            <a:pPr marL="45720"/>
            <a:r>
              <a:rPr lang="en-US" sz="1400" b="1" dirty="0" err="1">
                <a:latin typeface="Arial"/>
                <a:cs typeface="Arial"/>
              </a:rPr>
              <a:t>Elbasvir</a:t>
            </a:r>
            <a:r>
              <a:rPr lang="en-US" sz="1400" dirty="0" err="1">
                <a:latin typeface="Arial"/>
                <a:cs typeface="Arial"/>
              </a:rPr>
              <a:t>-</a:t>
            </a:r>
            <a:r>
              <a:rPr lang="en-US" sz="1400" b="1" dirty="0" err="1">
                <a:latin typeface="Arial"/>
                <a:cs typeface="Arial"/>
              </a:rPr>
              <a:t>Grazoprevir</a:t>
            </a:r>
            <a:r>
              <a:rPr lang="en-US" sz="1400" b="1" dirty="0" smtClean="0">
                <a:latin typeface="Arial"/>
                <a:cs typeface="Arial"/>
              </a:rPr>
              <a:t>-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9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Results in Immediate Treatment Group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SVR12 Results with Full Analysis Set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74804"/>
              </p:ext>
            </p:extLst>
          </p:nvPr>
        </p:nvGraphicFramePr>
        <p:xfrm>
          <a:off x="457200" y="1905034"/>
          <a:ext cx="8229600" cy="388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58534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184/201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100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144/154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3414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5986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3300" y="504968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/5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4598" y="5943599"/>
            <a:ext cx="9162288" cy="405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*Includes one subject with mixed infection (GT 1a and 1b) who achieved 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1054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</a:t>
            </a:r>
            <a:r>
              <a:rPr lang="en-US" sz="2700" dirty="0">
                <a:latin typeface="Arial"/>
                <a:cs typeface="Arial"/>
              </a:rPr>
              <a:t>Results </a:t>
            </a:r>
            <a:r>
              <a:rPr lang="en-US" sz="2700" dirty="0" smtClean="0">
                <a:latin typeface="Arial"/>
                <a:cs typeface="Arial"/>
              </a:rPr>
              <a:t>in </a:t>
            </a:r>
            <a:r>
              <a:rPr lang="en-US" sz="2700" dirty="0">
                <a:latin typeface="Arial"/>
                <a:cs typeface="Arial"/>
              </a:rPr>
              <a:t>Immediate Treatment Group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SVR12 Results with Modified Full Analysis Set^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511541"/>
              </p:ext>
            </p:extLst>
          </p:nvPr>
        </p:nvGraphicFramePr>
        <p:xfrm>
          <a:off x="457200" y="1905034"/>
          <a:ext cx="8229600" cy="388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58534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100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147/153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3414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5986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3300" y="5029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3/5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5104" y="5867398"/>
            <a:ext cx="9162288" cy="493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^Excludes patients who discontinued trial for non-treatment related reasons</a:t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*Includes one subject with mixed infection (GT 1a and 1b) who achieved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2889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7720" y="1066800"/>
            <a:ext cx="8961629" cy="5141973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lIns="182880" tIns="137160" rIns="365760" b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ts val="36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 Trials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C-EDGE TN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x </a:t>
            </a:r>
            <a:r>
              <a:rPr lang="en-US" sz="2000" dirty="0" smtClean="0">
                <a:solidFill>
                  <a:schemeClr val="bg1"/>
                </a:solidFill>
              </a:rPr>
              <a:t>12 weeks in treatment-naïve GT 1, 4 or 6</a:t>
            </a: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C-EDGE TE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+</a:t>
            </a:r>
            <a:r>
              <a:rPr lang="en-US" sz="2000" dirty="0" smtClean="0">
                <a:solidFill>
                  <a:schemeClr val="bg1"/>
                </a:solidFill>
              </a:rPr>
              <a:t>/- RBV x 12 or 16 weeks in TE GT 1, 4 or 6</a:t>
            </a: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C-EDGE </a:t>
            </a:r>
            <a:r>
              <a:rPr lang="en-US" sz="2000" b="1" dirty="0" err="1" smtClean="0">
                <a:solidFill>
                  <a:srgbClr val="FFFFFF"/>
                </a:solidFill>
              </a:rPr>
              <a:t>Coinfection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</a:t>
            </a:r>
            <a:r>
              <a:rPr lang="en-US" sz="2000" dirty="0" smtClean="0">
                <a:solidFill>
                  <a:srgbClr val="FFFFFF"/>
                </a:solidFill>
              </a:rPr>
              <a:t>x 12 weeks in HIV-HCV </a:t>
            </a:r>
            <a:r>
              <a:rPr lang="en-US" sz="2000" dirty="0" err="1" smtClean="0">
                <a:solidFill>
                  <a:srgbClr val="FFFFFF"/>
                </a:solidFill>
              </a:rPr>
              <a:t>coinfected</a:t>
            </a: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C-EDGE CO-STAR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</a:t>
            </a:r>
            <a:r>
              <a:rPr lang="en-US" sz="2000" dirty="0" smtClean="0">
                <a:solidFill>
                  <a:srgbClr val="FFFFFF"/>
                </a:solidFill>
              </a:rPr>
              <a:t>x </a:t>
            </a:r>
            <a:r>
              <a:rPr lang="en-US" sz="2000" dirty="0">
                <a:solidFill>
                  <a:srgbClr val="FFFFFF"/>
                </a:solidFill>
              </a:rPr>
              <a:t>12 weeks in </a:t>
            </a:r>
            <a:r>
              <a:rPr lang="en-US" sz="2000" dirty="0" smtClean="0">
                <a:solidFill>
                  <a:srgbClr val="FFFFFF"/>
                </a:solidFill>
              </a:rPr>
              <a:t>persons who inject drugs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C-SURFER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EBR-GZR </a:t>
            </a:r>
            <a:r>
              <a:rPr lang="en-US" sz="2000" dirty="0" smtClean="0">
                <a:solidFill>
                  <a:srgbClr val="FFFFFF"/>
                </a:solidFill>
              </a:rPr>
              <a:t>x </a:t>
            </a:r>
            <a:r>
              <a:rPr lang="en-US" sz="2000" dirty="0">
                <a:solidFill>
                  <a:srgbClr val="FFFFFF"/>
                </a:solidFill>
              </a:rPr>
              <a:t>12 weeks </a:t>
            </a:r>
            <a:r>
              <a:rPr lang="en-US" sz="2000" dirty="0" smtClean="0">
                <a:solidFill>
                  <a:srgbClr val="FFFFFF"/>
                </a:solidFill>
              </a:rPr>
              <a:t>in GT1 and Chronic kidney disease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Elbasvir-Grazoprevir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 (EBR-GZR):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4020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Results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SVR12 Results with Modified Full Analysis Set^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920171"/>
              </p:ext>
            </p:extLst>
          </p:nvPr>
        </p:nvGraphicFramePr>
        <p:xfrm>
          <a:off x="304800" y="1905001"/>
          <a:ext cx="8534400" cy="38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336372" y="5562600"/>
            <a:ext cx="1808155" cy="3413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Cirrhosis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9815" y="5562600"/>
            <a:ext cx="1808155" cy="3413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HCV RNA IU/ml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159" y="5562600"/>
            <a:ext cx="1808155" cy="3413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Drug Screen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600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151/158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3379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38/40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3960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807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106/113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4200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52047" y="4841568"/>
            <a:ext cx="734621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106/113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-5104" y="5989332"/>
            <a:ext cx="9162288" cy="4114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^Excludes patients who discontinued trial for non-treatment related reasons</a:t>
            </a:r>
          </a:p>
        </p:txBody>
      </p:sp>
    </p:spTree>
    <p:extLst>
      <p:ext uri="{BB962C8B-B14F-4D97-AF65-F5344CB8AC3E}">
        <p14:creationId xmlns:p14="http://schemas.microsoft.com/office/powerpoint/2010/main" val="41416033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850369"/>
              </p:ext>
            </p:extLst>
          </p:nvPr>
        </p:nvGraphicFramePr>
        <p:xfrm>
          <a:off x="457200" y="1905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 1, 4, or 6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PWID on Opiate Agonist Therapy</a:t>
            </a:r>
            <a: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C-EDGE </a:t>
            </a:r>
            <a:r>
              <a:rPr lang="en-US" sz="2700" dirty="0" smtClean="0">
                <a:latin typeface="Arial"/>
                <a:cs typeface="Arial"/>
              </a:rPr>
              <a:t>CO-</a:t>
            </a:r>
            <a:r>
              <a:rPr lang="en-US" sz="2700" dirty="0">
                <a:latin typeface="Arial"/>
                <a:cs typeface="Arial"/>
              </a:rPr>
              <a:t>STAR</a:t>
            </a:r>
            <a:r>
              <a:rPr lang="en-US" sz="2700" dirty="0" smtClean="0">
                <a:latin typeface="Arial"/>
                <a:cs typeface="Arial"/>
              </a:rPr>
              <a:t>: Results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CO-STAR: Adherence Overall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</p:spTree>
    <p:extLst>
      <p:ext uri="{BB962C8B-B14F-4D97-AF65-F5344CB8AC3E}">
        <p14:creationId xmlns:p14="http://schemas.microsoft.com/office/powerpoint/2010/main" val="26101919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Dore G, et al. AALSD. 2015; Abstract 40.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Therapy</a:t>
            </a:r>
            <a:r>
              <a:rPr lang="en-US" sz="2000" dirty="0">
                <a:solidFill>
                  <a:srgbClr val="001D48"/>
                </a:solidFill>
                <a:cs typeface="Arial"/>
              </a:rPr>
              <a:t/>
            </a:r>
            <a:br>
              <a:rPr lang="en-US" sz="2000" dirty="0">
                <a:solidFill>
                  <a:srgbClr val="001D48"/>
                </a:solidFill>
                <a:cs typeface="Arial"/>
              </a:rPr>
            </a:br>
            <a:r>
              <a:rPr lang="en-US" sz="2700" dirty="0">
                <a:cs typeface="Arial"/>
              </a:rPr>
              <a:t>C-EDGE CO-STAR: </a:t>
            </a:r>
            <a:r>
              <a:rPr lang="en-US" sz="2700" dirty="0" smtClean="0">
                <a:cs typeface="Arial"/>
              </a:rPr>
              <a:t>Safety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47803"/>
              </p:ext>
            </p:extLst>
          </p:nvPr>
        </p:nvGraphicFramePr>
        <p:xfrm>
          <a:off x="228600" y="1409985"/>
          <a:ext cx="8686801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171"/>
                <a:gridCol w="2459315"/>
                <a:gridCol w="2459315"/>
              </a:tblGrid>
              <a:tr h="387764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Event (AE),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Elbasvir-Grazoprevir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52735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(n=201)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Deferred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(n=100)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819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Discontinuation</a:t>
                      </a:r>
                      <a:r>
                        <a:rPr lang="en-US" sz="1400" baseline="0" dirty="0" smtClean="0"/>
                        <a:t> due to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(1)</a:t>
                      </a:r>
                      <a:endParaRPr 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(2)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9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Serious AEs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(3.5)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(4)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9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Deaths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0</a:t>
                      </a:r>
                      <a:endParaRPr lang="en-US" sz="14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(1)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88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Diarrhea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166 (82.6)</a:t>
                      </a:r>
                    </a:p>
                    <a:p>
                      <a:pPr algn="ctr"/>
                      <a:r>
                        <a:rPr lang="en-US" sz="1400" dirty="0" smtClean="0"/>
                        <a:t>32 (15.9)</a:t>
                      </a:r>
                    </a:p>
                    <a:p>
                      <a:pPr algn="ctr"/>
                      <a:r>
                        <a:rPr lang="en-US" sz="1400" dirty="0" smtClean="0"/>
                        <a:t>26 (12.9)</a:t>
                      </a:r>
                    </a:p>
                    <a:p>
                      <a:pPr algn="ctr"/>
                      <a:r>
                        <a:rPr lang="en-US" sz="1400" dirty="0" smtClean="0"/>
                        <a:t>23 (11.4)</a:t>
                      </a:r>
                    </a:p>
                    <a:p>
                      <a:pPr algn="ctr"/>
                      <a:r>
                        <a:rPr lang="en-US" sz="1400" dirty="0" smtClean="0"/>
                        <a:t>20 (10)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 (83)</a:t>
                      </a:r>
                    </a:p>
                    <a:p>
                      <a:pPr algn="ctr"/>
                      <a:r>
                        <a:rPr lang="en-US" sz="1400" dirty="0" smtClean="0"/>
                        <a:t>20 (20)</a:t>
                      </a:r>
                    </a:p>
                    <a:p>
                      <a:pPr algn="ctr"/>
                      <a:r>
                        <a:rPr lang="en-US" sz="1400" dirty="0" smtClean="0"/>
                        <a:t>14 (14)</a:t>
                      </a:r>
                    </a:p>
                    <a:p>
                      <a:pPr algn="ctr"/>
                      <a:r>
                        <a:rPr lang="en-US" sz="1400" dirty="0" smtClean="0"/>
                        <a:t>9 (9)</a:t>
                      </a:r>
                    </a:p>
                    <a:p>
                      <a:pPr algn="ctr"/>
                      <a:r>
                        <a:rPr lang="en-US" sz="1400" dirty="0" smtClean="0"/>
                        <a:t>9 (9)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8803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4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Hemoglobin &lt;8.5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Late ALT/AST &gt;5 x ULN*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Bilirubin &gt;2.6 x ULN*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err="1" smtClean="0"/>
                        <a:t>Creatinine</a:t>
                      </a:r>
                      <a:r>
                        <a:rPr lang="en-US" sz="1400" baseline="0" dirty="0" smtClean="0"/>
                        <a:t> &gt;2.5 x baseline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  <a:p>
                      <a:pPr algn="ctr"/>
                      <a:r>
                        <a:rPr lang="en-US" sz="1400" dirty="0" smtClean="0"/>
                        <a:t>1 (1)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68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/>
                        </a:rPr>
                        <a:t>*ULN = upper limit of normal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394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Dore G, et al. AALSD. 2015; Abstract 40.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Elbasvir-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 1, 4, or 6 in PWID on Opiate Agonist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Therapy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C-EDGE CO-STAR: 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73570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Elbasvir-grazoprevir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demonstrated high efficacy in GT1 and 4- infected patients receiving Opiate Agonist Therapy.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Data demonstrate support for treating HCV among subjects receiving Opiate Agonist Therapy</a:t>
                      </a:r>
                      <a:r>
                        <a:rPr lang="en-US" sz="24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72683</TotalTime>
  <Words>7970</Words>
  <Application>Microsoft Macintosh PowerPoint</Application>
  <PresentationFormat>On-screen Show (4:3)</PresentationFormat>
  <Paragraphs>1702</Paragraphs>
  <Slides>93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AETC_Master_Template_061510</vt:lpstr>
      <vt:lpstr>Elbasvir-Grazoprevir (Zepatier)</vt:lpstr>
      <vt:lpstr>Background and Dosing</vt:lpstr>
      <vt:lpstr>Elbasvir-Grazoprevir (Zepatier)</vt:lpstr>
      <vt:lpstr>Elbasvir-Grazoprevir (Zepatier) Indications and Usage</vt:lpstr>
      <vt:lpstr>Elbasvir-Grazoprevir (Zepatier) Drug-Drug Interactions</vt:lpstr>
      <vt:lpstr>Elbasvir-Grazoprevir (Zepatier) Drug-Drug Interactions</vt:lpstr>
      <vt:lpstr>Elbasvir-Grazoprevir</vt:lpstr>
      <vt:lpstr>PowerPoint Presentation</vt:lpstr>
      <vt:lpstr>PowerPoint Presentation</vt:lpstr>
      <vt:lpstr>Elbasvir-Grazoprevir Treatment-Naïve Patients</vt:lpstr>
      <vt:lpstr>Elbasvir-Grazoprevir in Treatment-Naïve HCV Genotype 1, 4 or 6 C-EDGE Treatment Naïve (TN)</vt:lpstr>
      <vt:lpstr>Elbasvir-Grazoprevir in Treatment-Naïve HCV Genotype 1, 4 or 6 C-EDGE TN Study: Features</vt:lpstr>
      <vt:lpstr>Elbasvir-Grazoprevir in Treatment-Naïve HCV Genotype 1, 4 or 6 C-EDGE TN: Study Design</vt:lpstr>
      <vt:lpstr>Elbasvir-Grazoprevir in Treatment-Naïve HCV GT 1, 4 or 6 C-EDGE TN: Baseline Characteristics</vt:lpstr>
      <vt:lpstr>Elbasvir-Grazoprevir in Treatment-Naïve HCV GT 1, 4 or 6 C-EDGE TN: Results</vt:lpstr>
      <vt:lpstr>Elbasvir-Grazoprevir in Treatment-Naïve HCV GT 1, 4 or 6 C-EDGE TN: Results</vt:lpstr>
      <vt:lpstr>Elbasvir-Grazoprevir in Treatment-Naïve HCV GT 1, 4 or 6 C-EDGE TN: Results</vt:lpstr>
      <vt:lpstr>Elbasvir-Grazoprevir in Treatment-Naïve HCV GT 1, 4 or 6 C-EDGE TN: Results</vt:lpstr>
      <vt:lpstr>Elbasvir-Grazoprevir in Treatment-Naïve HCV GT 1, 4 or 6 C-EDGE TN: Adverse Events</vt:lpstr>
      <vt:lpstr>Elbasvir-Grazoprevir in Treatment-Naïve HCV GT 1, 4 or 6 C-EDGE TN: Conclusions</vt:lpstr>
      <vt:lpstr>Elbasvir-Grazoprevir + Sofosbuvir in Treatment-Naïve HCV Genotype 1 or 3 C-SWIFT</vt:lpstr>
      <vt:lpstr>Elbasvir-Grazoprevir + Sofosbuvir in Treatment-Naïve GT 1 or 3 C-SWIFT Study: Features</vt:lpstr>
      <vt:lpstr>Elbasvir-Grazoprevir + Sofosbuvir in Treatment-Naïve GT 1 or 3 C-SWIFT Study: Study Design for GT 1</vt:lpstr>
      <vt:lpstr>Elbasvir-Grazoprevir + Sofosbuvir in Treatment-Naïve GT 1 or 3 C-SWIFT Study: Study Design for GT 3</vt:lpstr>
      <vt:lpstr>Elbasvir-Grazoprevir + Sofosbuvir in Treatment-Naïve GT 1 or 3 C-SWIFT Study: Baseline Characteristics</vt:lpstr>
      <vt:lpstr>Elbasvir-Grazoprevir + Sofosbuvir in Treatment-Naïve GT 1 or 3 C-SWIFT Study: Results for GT 1</vt:lpstr>
      <vt:lpstr>Elbasvir-Grazoprevir + Sofosbuvir in Treatment-Naïve GT 1 or 3 C-SWIFT Study: Results for GT 3</vt:lpstr>
      <vt:lpstr>Elbasvir-Grazoprevir + Sofosbuvir in Treatment-Naïve GT 1 or 3 C-SWIFT Study: Conclusions</vt:lpstr>
      <vt:lpstr>Elbasvir + Grazoprevir +/- Ribavirin in Treatment-Naïve HCV GT 2, 4, 5, or 6 C-SCAPE</vt:lpstr>
      <vt:lpstr>Elbasvir + Grazoprevir +/- RBV in Treatment-Naïve GT 2, 4, 5 or 6 C-SCAPE Study: Features</vt:lpstr>
      <vt:lpstr>Elbasvir + Grazoprevir +/- RBV in Treatment-Naïve GT 2, 4, 5 or 6 C-SCAPE Study: Study Design for GT 1</vt:lpstr>
      <vt:lpstr>Elbasvir + Grazoprevir +/- RBV in Treatment-Naïve GT 2, 4, 5 or 6 C-SCAPE Study: Baseline Characteristics</vt:lpstr>
      <vt:lpstr>Elbasvir + Grazoprevir +/- RBV in Treatment-Naïve GT 2, 4, 5 or 6 C-SCAPE Study: Results</vt:lpstr>
      <vt:lpstr>Elbasvir + Grazoprevir +/- RBV in Treatment-Naïve GT 2, 4, 5 or 6 C-SCAPE Study: Conclusions</vt:lpstr>
      <vt:lpstr>Elbasvir-Grazoprevir in Treatment-Experienced Patients</vt:lpstr>
      <vt:lpstr>Elbasvir-Grazoprevir +/- Ribavirin in HCV Genotype 1, 4 or 6 C-EDGE Treatment Experienced (TE)</vt:lpstr>
      <vt:lpstr>Elbasvir-Grazoprevir +/- Ribavirin in HCV Genotype 1, 4 or 6 C-EDGE TE Study: Features</vt:lpstr>
      <vt:lpstr>Elbasvir-Grazoprevir +/- Ribavirin in HCV Genotype 1, 4 or 6 C-EDGE TE: Study Design</vt:lpstr>
      <vt:lpstr>Elbasvir-Grazoprevir +/- Ribavirin in HCV Genotype 1, 4 or 6 C-EDGE TE: Baseline Characteristics</vt:lpstr>
      <vt:lpstr>Elbasvir-Grazoprevir +/- Ribavirin in HCV Genotype 1, 4 or 6 C-EDGE TE: Results</vt:lpstr>
      <vt:lpstr>Elbasvir-Grazoprevir +/- Ribavirin in HCV Genotype 1, 4 or 6 C-EDGE TE: Results</vt:lpstr>
      <vt:lpstr>Elbasvir-Grazoprevir +/- Ribavirin in HCV Genotype 1, 4 or 6 C-EDGE TE: Results</vt:lpstr>
      <vt:lpstr>Elbasvir + Grazoprevir + Ribavirin in PI-experienced HCV GT1 C-SALVAGE</vt:lpstr>
      <vt:lpstr>Elbasvir + Grazoprevir + Ribavirin in PI-experienced HCV GT1 C-SALVAGE Study: Features</vt:lpstr>
      <vt:lpstr>Elbasvir + Grazoprevir + Ribavirin in PI-experienced HCV GT1 C-SALVAGE Study: Design</vt:lpstr>
      <vt:lpstr>Elbasvir + Grazoprevir + Ribavirin in PI-experienced HCV GT1 C-SALVAGE Study: Participants</vt:lpstr>
      <vt:lpstr>Elbasvir + Grazoprevir + Ribavirin in PI-experienced HCV GT1 C-SALVAGE Study: Results</vt:lpstr>
      <vt:lpstr>Elbasvir + Grazoprevir + Ribavirin in PI-experienced HCV GT1 C-SALVAGE Study: Results</vt:lpstr>
      <vt:lpstr>Elbasvir + Grazoprevir + Ribavirin in PI-experienced HCV GT1 C-SALVAGE Study: Adverse Events</vt:lpstr>
      <vt:lpstr>Elbasvir + Grazoprevir + Ribavirin in PI-experienced HCV GT1 C-SALVAGE Study: Conclusions</vt:lpstr>
      <vt:lpstr>Elbasvir + Grazoprevir +/- RBV in GT 1 Cirrhotics &amp; Null Responders C-WORTHY</vt:lpstr>
      <vt:lpstr>Elbasvir + Grazoprevir +/- Ribavirin in HCV GT1 C-WORTHY Study: Features</vt:lpstr>
      <vt:lpstr>Elbasvir + Grazoprevir +/- Ribavirin in HCV GT1 C-WORTHY: Study Design Cohort 1 (Cirrhosis)</vt:lpstr>
      <vt:lpstr>Elbasvir + Grazoprevir +/- Ribavirin in HCV GT1 C-WORTHY: Study Design Cohort 2 (Null Responders)</vt:lpstr>
      <vt:lpstr>Elbasvir + Grazoprevir +/- Ribavirin in HCV GT1 C-WORTHY: Baseline Characteristics</vt:lpstr>
      <vt:lpstr>Elbasvir + Grazoprevir +/- Ribavirin in HCV GT1 C-WORTHY: Results for Naïve Cirrhotics (Cohort 1)</vt:lpstr>
      <vt:lpstr>Elbasvir + Grazoprevir +/- Ribavirin in HCV GT1 C-WORTHY: Results for Null Responders (Cohort 2)</vt:lpstr>
      <vt:lpstr>Elbasvir + Grazoprevir +/- Ribavirin in HCV GT1 C-WORTHY: Adverse Events</vt:lpstr>
      <vt:lpstr>Elbasvir + Grazoprevir +/- Ribavirin in HCV GT1 C-WORTHY Study: Conclusions</vt:lpstr>
      <vt:lpstr>Elbasvir-Grazoprevir in HIV Coinfection</vt:lpstr>
      <vt:lpstr>Elbasvir-Grazoprevir in HCV and HIV Coinfection, GT 1, 4 or 6 C-EDGE CO-INFECTION</vt:lpstr>
      <vt:lpstr>Elbasvir-Grazoprevir in HCV-HIV Coinfection GT 1, 4 or 6 C-EDGE CO-INFECTION: Study Features</vt:lpstr>
      <vt:lpstr>Elbasvir-Grazoprevir in HCV-HIV Coinfection GT 1, 4 or 6 C-EDGE CO-INFECTION: Study Design</vt:lpstr>
      <vt:lpstr>Elbasvir-Grazoprevir in HCV-HIV Coinfection GT 1, 4 or 6 C-EDGE CO-INFECTION: Participants</vt:lpstr>
      <vt:lpstr>Elbasvir-Grazoprevir in HCV-HIV Coinfection GT 1, 4 or 6 C-EDGE CO-INFECTION: Participants</vt:lpstr>
      <vt:lpstr>Elbasvir-Grazoprevir in HCV-HIV Coinfection GT 1, 4 or 6 C-EDGE CO-INFECTION: Results</vt:lpstr>
      <vt:lpstr>Elbasvir-Grazoprevir in HCV-HIV Coinfection GT 1, 4 or 6 C-EDGE CO-INFECTION: Adverse Events</vt:lpstr>
      <vt:lpstr>Elbasvir-Grazoprevir in HCV-HIV Coinfection GT 1, 4 or 6 C-EDGE CO-INFECTION: Conclusions</vt:lpstr>
      <vt:lpstr>Elbasvir + Grazoprevir +/- RBV: HCV GT1 +/- HIV Coinfection  C-WORTHY Coinfection</vt:lpstr>
      <vt:lpstr>Elbasvir + Grazoprevir +/- RBV in HCV GT1 +/- HIV Coinfection  C-WORTHY Coinfection: Study Features</vt:lpstr>
      <vt:lpstr>Elbasvir + Grazoprevir +/- RBV in HCV GT1 +/- HIV Coinfection  C-WORTHY Coinfection: Study: Study Design Part A</vt:lpstr>
      <vt:lpstr>Elbasvir+ Grazoprevir +/- RBV in HCV GT1 +/- HIV Coinfection  C-WORTHY Coinfection: Study: Study Design Part B</vt:lpstr>
      <vt:lpstr>Elbasvir + Grazoprevir +/- RBV in HCV GT1 +/- HIV Coinfection  C-WORTHY Coinfection: Results</vt:lpstr>
      <vt:lpstr>Elbasvir + Grazoprevir +/- RBV in HCV GT1 +/- HIV Coinfection  C-WORTHY Coinfection: Study: Results</vt:lpstr>
      <vt:lpstr>Elbasvir + Grazoprevir +/- RBV in HCV GT1 +/- HIV Coinfection  C-WORTHY Coinfection: Study Features</vt:lpstr>
      <vt:lpstr>Elbasvir-Grazoprevir in Patients with Renal Disease</vt:lpstr>
      <vt:lpstr>Elbasvir + Grazoprevir in GT 1 and Chronic Renal Disease C-SURFER</vt:lpstr>
      <vt:lpstr>Elbasvir + Grazoprevir in HCV GT1 and Renal Disease C-SURFER Study: Features</vt:lpstr>
      <vt:lpstr>Elbasvir + Grazoprevir in HCV GT1 and Renal Disease C-SURFER Study: Study Design</vt:lpstr>
      <vt:lpstr>Elbasvir + Grazoprevir in HCV GT1 and Renal Disease C-SURFER Study: Participants</vt:lpstr>
      <vt:lpstr>Elbasvir + Grazoprevir in HCV GT1 and Renal Disease C-SURFER Study: Results</vt:lpstr>
      <vt:lpstr>Elbasvir + Grazoprevir in HCV GT1 and Renal Disease C-SURFER Study: Safety</vt:lpstr>
      <vt:lpstr>Elbasvir + Grazoprevir in HCV GT1 and Renal Disease C-SURFER Study: Conclusions</vt:lpstr>
      <vt:lpstr>Elbasvir-Grazoprevir in Persons who Inject Drugs</vt:lpstr>
      <vt:lpstr>Elbasvir-Grazoprevir in HCV GT 1,4, or 6 in PWID* on Opiate Agonist Therapy C-EDGE CO-STAR</vt:lpstr>
      <vt:lpstr>Elbasvir-Grazoprevir in HCV GT 1, 4, or 6 in PWID on Opiate Agonist Therapy C-EDGE CO-STAR: Study Features</vt:lpstr>
      <vt:lpstr>Elbasvir-Grazoprevir in HCV GT 1, 4, or 6 in PWID on Opiate Agonist Therapy C-EDGE CO-STAR: Study Features</vt:lpstr>
      <vt:lpstr>Elbasvir-Grazoprevir in HCV GT 1, 4, or 6 in PWID on Opiate Agonist Therapy C-EDGE CO-STAR: Results in Immediate Treatment Group</vt:lpstr>
      <vt:lpstr>Elbasvir-Grazoprevir in HCV GT 1, 4, or 6 in PWID on Opiate Agonist Therapy C-EDGE CO-STAR: Results in Immediate Treatment Group</vt:lpstr>
      <vt:lpstr>Elbasvir-Grazoprevir in HCV GT 1, 4, or 6 in PWID on Opiate Agonist Therapy C-EDGE CO-STAR: Results</vt:lpstr>
      <vt:lpstr>Elbasvir-Grazoprevir in HCV GT 1, 4, or 6 in PWID on Opiate Agonist Therapy C-EDGE CO-STAR: Results</vt:lpstr>
      <vt:lpstr>Elbasvir-Grazoprevir in HCV GT 1, 4, or 6 in PWID on Opiate Agonist Therapy C-EDGE CO-STAR: Safety</vt:lpstr>
      <vt:lpstr>Elbasvir-Grazoprevir in HCV GT 1, 4, or 6 in PWID on Opiate Agonist Therapy C-EDGE CO-STAR: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3747</cp:revision>
  <cp:lastPrinted>2011-04-18T21:48:04Z</cp:lastPrinted>
  <dcterms:created xsi:type="dcterms:W3CDTF">2010-11-28T05:36:22Z</dcterms:created>
  <dcterms:modified xsi:type="dcterms:W3CDTF">2016-01-30T00:35:50Z</dcterms:modified>
</cp:coreProperties>
</file>