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825" r:id="rId2"/>
    <p:sldId id="826" r:id="rId3"/>
    <p:sldId id="827" r:id="rId4"/>
    <p:sldId id="829" r:id="rId5"/>
    <p:sldId id="830" r:id="rId6"/>
    <p:sldId id="832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C6B"/>
    <a:srgbClr val="6C5E68"/>
    <a:srgbClr val="49747D"/>
    <a:srgbClr val="23476C"/>
    <a:srgbClr val="CDD3DD"/>
    <a:srgbClr val="E8EAEF"/>
    <a:srgbClr val="BFCDDC"/>
    <a:srgbClr val="CBC1D0"/>
    <a:srgbClr val="DCE7E6"/>
    <a:srgbClr val="E1D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82" autoAdjust="0"/>
    <p:restoredTop sz="98427" autoAdjust="0"/>
  </p:normalViewPr>
  <p:slideViewPr>
    <p:cSldViewPr showGuides="1">
      <p:cViewPr varScale="1">
        <p:scale>
          <a:sx n="87" d="100"/>
          <a:sy n="87" d="100"/>
        </p:scale>
        <p:origin x="1536" y="7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3.1217889448419901E-2"/>
          <c:w val="0.88154949381327297"/>
          <c:h val="0.87400821364384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17-4097-8B62-32A3C6D7CC11}"/>
              </c:ext>
            </c:extLst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1617-4097-8B62-32A3C6D7CC11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1617-4097-8B62-32A3C6D7CC11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1617-4097-8B62-32A3C6D7CC11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GT2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17-4097-8B62-32A3C6D7CC11}"/>
            </c:ext>
          </c:extLst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9747D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617-4097-8B62-32A3C6D7CC11}"/>
              </c:ext>
            </c:extLst>
          </c:dPt>
          <c:dPt>
            <c:idx val="1"/>
            <c:invertIfNegative val="0"/>
            <c:bubble3D val="0"/>
            <c:spPr>
              <a:solidFill>
                <a:srgbClr val="897C6B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617-4097-8B62-32A3C6D7CC11}"/>
              </c:ext>
            </c:extLst>
          </c:dPt>
          <c:dPt>
            <c:idx val="2"/>
            <c:invertIfNegative val="0"/>
            <c:bubble3D val="0"/>
            <c:spPr>
              <a:solidFill>
                <a:srgbClr val="897C6B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617-4097-8B62-32A3C6D7CC11}"/>
              </c:ext>
            </c:extLst>
          </c:dPt>
          <c:dPt>
            <c:idx val="3"/>
            <c:invertIfNegative val="0"/>
            <c:bubble3D val="0"/>
            <c:spPr>
              <a:solidFill>
                <a:srgbClr val="897C6B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617-4097-8B62-32A3C6D7CC11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GT2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73</c:v>
                </c:pt>
                <c:pt idx="1">
                  <c:v>90</c:v>
                </c:pt>
                <c:pt idx="2">
                  <c:v>25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17-4097-8B62-32A3C6D7CC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923018808"/>
        <c:axId val="-2000183336"/>
      </c:barChart>
      <c:catAx>
        <c:axId val="1923018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001833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001833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2006676786682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230188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699" y="2705100"/>
            <a:ext cx="8928101" cy="1457706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1D48"/>
                </a:solidFill>
              </a:rPr>
              <a:t>Elbasvir</a:t>
            </a:r>
            <a:r>
              <a:rPr lang="en-US" sz="2000" dirty="0" smtClean="0">
                <a:solidFill>
                  <a:srgbClr val="001D48"/>
                </a:solidFill>
              </a:rPr>
              <a:t> + </a:t>
            </a:r>
            <a:r>
              <a:rPr lang="en-US" sz="2000" dirty="0" err="1" smtClean="0">
                <a:solidFill>
                  <a:srgbClr val="001D48"/>
                </a:solidFill>
              </a:rPr>
              <a:t>Grazoprevir</a:t>
            </a:r>
            <a:r>
              <a:rPr lang="en-US" sz="2000" dirty="0" smtClean="0">
                <a:solidFill>
                  <a:srgbClr val="001D48"/>
                </a:solidFill>
              </a:rPr>
              <a:t> +/- Ribavirin in </a:t>
            </a:r>
            <a:r>
              <a:rPr lang="en-US" sz="2000" dirty="0">
                <a:solidFill>
                  <a:srgbClr val="001D48"/>
                </a:solidFill>
              </a:rPr>
              <a:t>Treatment-Naïve HCV </a:t>
            </a:r>
            <a:r>
              <a:rPr lang="en-US" sz="2000" dirty="0" smtClean="0">
                <a:solidFill>
                  <a:srgbClr val="001D48"/>
                </a:solidFill>
              </a:rPr>
              <a:t>GT 2, 4, 5, or 6</a:t>
            </a:r>
            <a:r>
              <a:rPr lang="en-US" sz="2200" dirty="0" smtClean="0">
                <a:solidFill>
                  <a:srgbClr val="001D48"/>
                </a:solidFill>
              </a:rPr>
              <a:t/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C-SCAPE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Brown A,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EASL 2015; Abstract P0771.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965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C-SCAPE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56795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C-SWIFT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5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 phase 2 trial to evaluate the efficacy and safety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ribavirin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ribavirin in non-cirrhotic, treatment-naïve patients with GT 2, 4, 5, or 6 chronic hepatitis C infection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GT2 (n=60), GT4 (n=20), GT5 (n=8), or GT6 (n=10)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evidence of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95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5091924" y="2376687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91924" y="3006651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91924" y="3886200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91924" y="4537668"/>
            <a:ext cx="263347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Study </a:t>
            </a:r>
            <a:r>
              <a:rPr lang="en-US" sz="2700" dirty="0" smtClean="0"/>
              <a:t>Design for GT 1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3"/>
            <a:ext cx="2606040" cy="403286"/>
          </a:xfrm>
          <a:prstGeom prst="rect">
            <a:avLst/>
          </a:prstGeom>
          <a:solidFill>
            <a:srgbClr val="BFCDD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61023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2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Non-cirrhotic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6"/>
            <a:ext cx="2604517" cy="403286"/>
          </a:xfrm>
          <a:prstGeom prst="rect">
            <a:avLst/>
          </a:prstGeom>
          <a:solidFill>
            <a:srgbClr val="CBC1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</a:t>
            </a:r>
            <a:r>
              <a:rPr lang="en-US" sz="1400" b="1" dirty="0" smtClean="0">
                <a:latin typeface="Arial"/>
                <a:cs typeface="Arial"/>
              </a:rPr>
              <a:t>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36575"/>
            <a:ext cx="2606040" cy="403286"/>
          </a:xfrm>
          <a:prstGeom prst="rect">
            <a:avLst/>
          </a:prstGeom>
          <a:solidFill>
            <a:srgbClr val="CBC1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</a:t>
            </a:r>
            <a:r>
              <a:rPr lang="en-US" sz="1400" b="1" dirty="0" smtClean="0">
                <a:latin typeface="Arial"/>
                <a:cs typeface="Arial"/>
              </a:rPr>
              <a:t>GZR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09292"/>
            <a:ext cx="2604516" cy="403286"/>
          </a:xfrm>
          <a:prstGeom prst="rect">
            <a:avLst/>
          </a:prstGeom>
          <a:solidFill>
            <a:srgbClr val="BFCDD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GZR </a:t>
            </a:r>
            <a:r>
              <a:rPr lang="en-US" sz="1400" b="1" dirty="0">
                <a:latin typeface="Arial"/>
                <a:cs typeface="Arial"/>
              </a:rPr>
              <a:t>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6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4, 5, or 6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rgbClr val="FFFFFF"/>
                </a:solidFill>
                <a:cs typeface="Arial"/>
              </a:rPr>
              <a:t>Non-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825746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62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33889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</a:t>
            </a:r>
            <a:r>
              <a:rPr lang="en-US" sz="1400" smtClean="0">
                <a:solidFill>
                  <a:srgbClr val="000000"/>
                </a:solidFill>
              </a:rPr>
              <a:t>=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19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006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70827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029223"/>
            <a:ext cx="9162288" cy="132585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EBR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GZR 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800 to 1400 mg/day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48430" y="135973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7718657" y="1768182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36134" y="217844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36134" y="280840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36134" y="3687955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36134" y="433942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184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51782" y="49399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93241"/>
              </p:ext>
            </p:extLst>
          </p:nvPr>
        </p:nvGraphicFramePr>
        <p:xfrm>
          <a:off x="228600" y="1363728"/>
          <a:ext cx="8686800" cy="500751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0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5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2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4, 5, 6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+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GZR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n=30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GZR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n=30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+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GZR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+ RBV</a:t>
                      </a:r>
                      <a:b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EBR-GZR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8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8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86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White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Other</a:t>
                      </a:r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86.7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73.7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68.4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31.6</a:t>
                      </a: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72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n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2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5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b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HCV RNA</a:t>
                      </a: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≤ 2 million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&gt;2 million</a:t>
                      </a:r>
                      <a:endParaRPr lang="en-US" sz="1400" dirty="0" smtClean="0"/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36.7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36.7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57.9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42.1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63.2</a:t>
                      </a: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29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*Excluded from modified</a:t>
                      </a:r>
                      <a:r>
                        <a:rPr lang="en-US" sz="1400" baseline="0" dirty="0" smtClean="0"/>
                        <a:t> intent-to-treat analysis due to discordant genotype</a:t>
                      </a:r>
                      <a:endParaRPr lang="en-US" sz="1400" dirty="0" smtClean="0"/>
                    </a:p>
                  </a:txBody>
                  <a:tcPr marL="182880" marR="45720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916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C-SCAPE: SVR12 by Genotype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6059208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6059208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288143"/>
              </p:ext>
            </p:extLst>
          </p:nvPr>
        </p:nvGraphicFramePr>
        <p:xfrm>
          <a:off x="304800" y="2466468"/>
          <a:ext cx="8534400" cy="363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02180" y="1905000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+ GZR + RBV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902180" y="2161668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GZR + RBV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715000" y="1905000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+ GZR + RBV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715000" y="2161668"/>
            <a:ext cx="251742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EBR + GZR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x 12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9" name="Rectangle 25"/>
          <p:cNvSpPr>
            <a:spLocks noChangeAspect="1" noChangeArrowheads="1"/>
          </p:cNvSpPr>
          <p:nvPr/>
        </p:nvSpPr>
        <p:spPr bwMode="auto">
          <a:xfrm>
            <a:off x="1656330" y="1975171"/>
            <a:ext cx="179205" cy="176781"/>
          </a:xfrm>
          <a:prstGeom prst="rect">
            <a:avLst/>
          </a:prstGeom>
          <a:solidFill>
            <a:schemeClr val="accent1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1" name="Rectangle 25"/>
          <p:cNvSpPr>
            <a:spLocks noChangeAspect="1" noChangeArrowheads="1"/>
          </p:cNvSpPr>
          <p:nvPr/>
        </p:nvSpPr>
        <p:spPr bwMode="auto">
          <a:xfrm>
            <a:off x="1656330" y="2230851"/>
            <a:ext cx="179205" cy="176781"/>
          </a:xfrm>
          <a:prstGeom prst="rect">
            <a:avLst/>
          </a:prstGeom>
          <a:solidFill>
            <a:srgbClr val="49747D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2" name="Rectangle 25"/>
          <p:cNvSpPr>
            <a:spLocks noChangeAspect="1" noChangeArrowheads="1"/>
          </p:cNvSpPr>
          <p:nvPr/>
        </p:nvSpPr>
        <p:spPr bwMode="auto">
          <a:xfrm>
            <a:off x="5486400" y="1975171"/>
            <a:ext cx="179205" cy="176781"/>
          </a:xfrm>
          <a:prstGeom prst="rect">
            <a:avLst/>
          </a:prstGeom>
          <a:solidFill>
            <a:schemeClr val="accent4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spect="1" noChangeArrowheads="1"/>
          </p:cNvSpPr>
          <p:nvPr/>
        </p:nvSpPr>
        <p:spPr bwMode="auto">
          <a:xfrm>
            <a:off x="5486400" y="2230851"/>
            <a:ext cx="179205" cy="176781"/>
          </a:xfrm>
          <a:prstGeom prst="rect">
            <a:avLst/>
          </a:prstGeom>
          <a:solidFill>
            <a:srgbClr val="897C6B"/>
          </a:solidFill>
          <a:ln w="6350" cmpd="sng">
            <a:solidFill>
              <a:schemeClr val="tx1"/>
            </a:solidFill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2952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7704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73848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8600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57800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22552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62800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27552" y="5390136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/4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8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Brown A, et al. EASL 2015; Abstract P0771.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RBV in Treatment-Naïve GT 2, 4, 5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C-SCAPE 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04218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“The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 data support the inclusion of patients with HCV GT4 and GT6 infection in the phase 3 program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72686</TotalTime>
  <Words>450</Words>
  <Application>Microsoft Office PowerPoint</Application>
  <PresentationFormat>On-screen Show (4:3)</PresentationFormat>
  <Paragraphs>125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Geneva</vt:lpstr>
      <vt:lpstr>ＭＳ Ｐゴシック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Elbasvir + Grazoprevir +/- Ribavirin in Treatment-Naïve HCV GT 2, 4, 5, or 6 C-SCAPE</vt:lpstr>
      <vt:lpstr>Elbasvir + Grazoprevir +/- RBV in Treatment-Naïve GT 2, 4, 5 or 6 C-SCAPE Study: Features</vt:lpstr>
      <vt:lpstr>Elbasvir + Grazoprevir +/- RBV in Treatment-Naïve GT 2, 4, 5 or 6 C-SCAPE Study: Study Design for GT 1</vt:lpstr>
      <vt:lpstr>Elbasvir + Grazoprevir +/- RBV in Treatment-Naïve GT 2, 4, 5 or 6 C-SCAPE Study: Baseline Characteristics</vt:lpstr>
      <vt:lpstr>Elbasvir + Grazoprevir +/- RBV in Treatment-Naïve GT 2, 4, 5 or 6 C-SCAPE Study: Results</vt:lpstr>
      <vt:lpstr>Elbasvir + Grazoprevir +/- RBV in Treatment-Naïve GT 2, 4, 5 or 6 C-SCAPE Study: Conclusions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3748</cp:revision>
  <cp:lastPrinted>2011-04-18T21:48:04Z</cp:lastPrinted>
  <dcterms:created xsi:type="dcterms:W3CDTF">2010-11-28T05:36:22Z</dcterms:created>
  <dcterms:modified xsi:type="dcterms:W3CDTF">2016-02-01T15:22:05Z</dcterms:modified>
</cp:coreProperties>
</file>