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689" r:id="rId2"/>
    <p:sldId id="690" r:id="rId3"/>
    <p:sldId id="691" r:id="rId4"/>
    <p:sldId id="692" r:id="rId5"/>
    <p:sldId id="693" r:id="rId6"/>
    <p:sldId id="694" r:id="rId7"/>
    <p:sldId id="695" r:id="rId8"/>
    <p:sldId id="696" r:id="rId9"/>
    <p:sldId id="546" r:id="rId10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A8A1"/>
    <a:srgbClr val="44736D"/>
    <a:srgbClr val="718E25"/>
    <a:srgbClr val="8A703B"/>
    <a:srgbClr val="624270"/>
    <a:srgbClr val="586F1D"/>
    <a:srgbClr val="6F6F6F"/>
    <a:srgbClr val="533723"/>
    <a:srgbClr val="345566"/>
    <a:srgbClr val="2B4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990" y="240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3334607445914"/>
          <c:y val="5.4971367215461697E-2"/>
          <c:w val="0.87636482939632498"/>
          <c:h val="0.78449367692674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59706D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326496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6E4B7D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 Patients</c:v>
                </c:pt>
                <c:pt idx="1">
                  <c:v>12 weeks</c:v>
                </c:pt>
                <c:pt idx="2">
                  <c:v>16 weeks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90</c:v>
                </c:pt>
                <c:pt idx="1">
                  <c:v>88</c:v>
                </c:pt>
                <c:pt idx="2">
                  <c:v>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454693584"/>
        <c:axId val="454694144"/>
      </c:barChart>
      <c:catAx>
        <c:axId val="454693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45469414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45469414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(</a:t>
                </a:r>
                <a:r>
                  <a:rPr lang="en-US" sz="1600" dirty="0">
                    <a:latin typeface="Arial"/>
                    <a:cs typeface="Arial"/>
                  </a:rPr>
                  <a:t>%</a:t>
                </a:r>
                <a:r>
                  <a:rPr lang="en-US" sz="1600" dirty="0" smtClean="0">
                    <a:latin typeface="Arial"/>
                    <a:cs typeface="Arial"/>
                  </a:rPr>
                  <a:t>) with SVR12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5469358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2163793099478699"/>
          <c:w val="0.87636482939632498"/>
          <c:h val="0.74813014374512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Advanced Fibrosis</c:v>
                </c:pt>
              </c:strCache>
            </c:strRef>
          </c:tx>
          <c:spPr>
            <a:solidFill>
              <a:srgbClr val="735E31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 </c:v>
                </c:pt>
                <c:pt idx="1">
                  <c:v>12 weeks</c:v>
                </c:pt>
                <c:pt idx="2">
                  <c:v>16 weeks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1"/>
          <c:order val="1"/>
          <c:tx>
            <c:v>Cirrhosis</c:v>
          </c:tx>
          <c:spPr>
            <a:solidFill>
              <a:srgbClr val="533723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 </c:v>
                </c:pt>
                <c:pt idx="1">
                  <c:v>12 weeks</c:v>
                </c:pt>
                <c:pt idx="2">
                  <c:v>16 weeks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86</c:v>
                </c:pt>
                <c:pt idx="1">
                  <c:v>83</c:v>
                </c:pt>
                <c:pt idx="2">
                  <c:v>89</c:v>
                </c:pt>
              </c:numCache>
            </c:numRef>
          </c:val>
        </c:ser>
        <c:ser>
          <c:idx val="2"/>
          <c:order val="2"/>
          <c:tx>
            <c:v>Treatment-Experienced Cirrhosis</c:v>
          </c:tx>
          <c:spPr>
            <a:solidFill>
              <a:srgbClr val="345566"/>
            </a:solidFill>
            <a:ln w="12700" cmpd="sng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ysClr val="window" lastClr="FFFFFF">
                  <a:alpha val="50000"/>
                </a:sysClr>
              </a:soli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 </c:v>
                </c:pt>
                <c:pt idx="1">
                  <c:v>12 weeks</c:v>
                </c:pt>
                <c:pt idx="2">
                  <c:v>16 weeks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87</c:v>
                </c:pt>
                <c:pt idx="1">
                  <c:v>88</c:v>
                </c:pt>
                <c:pt idx="2">
                  <c:v>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454697504"/>
        <c:axId val="454698064"/>
      </c:barChart>
      <c:catAx>
        <c:axId val="454697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45469806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45469806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(</a:t>
                </a:r>
                <a:r>
                  <a:rPr lang="en-US" sz="1600" dirty="0">
                    <a:latin typeface="Arial"/>
                    <a:cs typeface="Arial"/>
                  </a:rPr>
                  <a:t>%</a:t>
                </a:r>
                <a:r>
                  <a:rPr lang="en-US" sz="1600" dirty="0" smtClean="0">
                    <a:latin typeface="Arial"/>
                    <a:cs typeface="Arial"/>
                  </a:rPr>
                  <a:t>) with SVR12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5469750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10062729496117501"/>
          <c:y val="1.8181818181818198E-2"/>
          <c:w val="0.89394256105172798"/>
          <c:h val="8.1576292391505004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79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60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r>
              <a:rPr lang="en-US" sz="2400" dirty="0"/>
              <a:t>Daclatasvir </a:t>
            </a:r>
            <a:r>
              <a:rPr lang="en-US" sz="2400" dirty="0" smtClean="0"/>
              <a:t>+ Sofosbuvir + RBV in GT3</a:t>
            </a:r>
            <a:r>
              <a:rPr lang="en-US" sz="2400" dirty="0"/>
              <a:t> </a:t>
            </a:r>
            <a:r>
              <a:rPr lang="en-US" sz="2400" dirty="0" smtClean="0"/>
              <a:t>with Advanced Liver Disease</a:t>
            </a:r>
            <a:br>
              <a:rPr lang="en-US" sz="2400" dirty="0" smtClean="0"/>
            </a:br>
            <a:r>
              <a:rPr lang="en-US" dirty="0" smtClean="0"/>
              <a:t>ALLY-3+ Study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Naïve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Treatment-Experienced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latin typeface="Arial"/>
                <a:cs typeface="Arial"/>
              </a:rPr>
              <a:t>Leroy V, </a:t>
            </a:r>
            <a:r>
              <a:rPr lang="en-US" sz="1400" dirty="0">
                <a:latin typeface="Arial"/>
                <a:cs typeface="Arial"/>
              </a:rPr>
              <a:t>et al</a:t>
            </a:r>
            <a:r>
              <a:rPr lang="en-US" sz="1400" dirty="0" smtClean="0">
                <a:latin typeface="Arial"/>
                <a:cs typeface="Arial"/>
              </a:rPr>
              <a:t>. Hepatology 2016 Jan 28. [Epub ahead of print]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41488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 Jan 28. [Epub ahead of print]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</a:t>
            </a:r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GT 3 Advanced Liver Disease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400" dirty="0" smtClean="0"/>
              <a:t> </a:t>
            </a:r>
            <a:r>
              <a:rPr lang="en-US" sz="2700" dirty="0" smtClean="0"/>
              <a:t>ALLY-3+ Trial: Study Features</a:t>
            </a:r>
            <a:endParaRPr lang="en-US" sz="27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538381"/>
              </p:ext>
            </p:extLst>
          </p:nvPr>
        </p:nvGraphicFramePr>
        <p:xfrm>
          <a:off x="361950" y="1415236"/>
          <a:ext cx="8420100" cy="4756964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8420100"/>
              </a:tblGrid>
              <a:tr h="397787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ALLY 3+ Trial: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F4951"/>
                    </a:solidFill>
                  </a:tcPr>
                </a:tc>
              </a:tr>
              <a:tr h="4359177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Phase 3 open-label randomized trial of daclatasvir (DCV) and sofosbuvir (SOF) plus ribavirin (weight-based dosing) for 12 versus 16 weeks in treatment-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naïve or experienced, chronic HCV GT 3 with advanced fibrosis or compensated cirrhosis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10 clinical centers in France and Australia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3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Treatment-naïve or treatment-experienced (prior NS5A experience excluded)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HCV RNA ≥10,000 IU/ml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Required confirmation of advanced fibrosis or compensated cirrhosis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Fibrosis &amp; cirrhosis determined by liver biopsy, FibroScan, FibroTest, APRI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8037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>
            <a:off x="5286515" y="3909716"/>
            <a:ext cx="2980940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618587" y="2743200"/>
            <a:ext cx="2980940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 Jan 28. [Epub ahead of print]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61028" y="2370017"/>
            <a:ext cx="1043935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N = 24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190512" y="2528320"/>
            <a:ext cx="876300" cy="4053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886700" y="3684020"/>
            <a:ext cx="876300" cy="4053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Disease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400" dirty="0"/>
              <a:t> </a:t>
            </a:r>
            <a:r>
              <a:rPr lang="en-US" sz="2700" dirty="0"/>
              <a:t>ALLY-3+ </a:t>
            </a:r>
            <a:r>
              <a:rPr lang="en-US" sz="2700" dirty="0" smtClean="0"/>
              <a:t>Trial: Design</a:t>
            </a:r>
            <a:endParaRPr lang="en-US" sz="2700" dirty="0"/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1630883" y="3525072"/>
            <a:ext cx="3855517" cy="7695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>DCV + SOF + RBV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1630884" y="2334623"/>
            <a:ext cx="2980436" cy="7690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/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>DCV + SOF + RBV</a:t>
            </a:r>
            <a:endParaRPr lang="en-US" sz="16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-18063" y="4876800"/>
            <a:ext cx="9180577" cy="1219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457200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1800"/>
              </a:lnSpc>
              <a:spcBef>
                <a:spcPct val="5000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Drug </a:t>
            </a:r>
            <a:r>
              <a:rPr lang="en-US" sz="1400" b="1" dirty="0" smtClean="0">
                <a:solidFill>
                  <a:srgbClr val="000000"/>
                </a:solidFill>
                <a:latin typeface="Arial" pitchFamily="22" charset="0"/>
              </a:rPr>
              <a:t>Dosing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Daclatasvir (DCV): 60 mg once daily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Sofosbuvir (SOF: 400 mg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once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daily</a:t>
            </a:r>
            <a:b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Ribavirin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(RBV): GT1, given weight-based and divided bid (1000 mg/day if &lt; 75kg or 1200 mg/day if ≥ 75kg)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6113" y="1362488"/>
            <a:ext cx="9162291" cy="515104"/>
            <a:chOff x="-6113" y="1362488"/>
            <a:chExt cx="9162291" cy="515104"/>
          </a:xfrm>
        </p:grpSpPr>
        <p:sp>
          <p:nvSpPr>
            <p:cNvPr id="22" name="Rectangle 21"/>
            <p:cNvSpPr/>
            <p:nvPr/>
          </p:nvSpPr>
          <p:spPr>
            <a:xfrm>
              <a:off x="-6113" y="1447868"/>
              <a:ext cx="9162291" cy="4107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8328" y="1411256"/>
              <a:ext cx="838200" cy="39929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Week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333747" y="1362488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303008" y="1362488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 flipV="1">
              <a:off x="-6113" y="1850184"/>
              <a:ext cx="9162291" cy="11472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1600200" y="1770940"/>
              <a:ext cx="0" cy="8763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7570996" y="1770940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4283101" y="1362488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4560315" y="1770940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5181600" y="1371600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16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5486400" y="175260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8305800" y="175260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8001000" y="1371600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28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61028" y="3561862"/>
            <a:ext cx="1043935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N = 26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7935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 Jan 28. [Epub ahead of print]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Disease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700" dirty="0"/>
              <a:t> ALLY-3+ Trial: </a:t>
            </a:r>
            <a:r>
              <a:rPr lang="en-US" sz="2700" dirty="0" smtClean="0"/>
              <a:t>Patient Characteristics</a:t>
            </a:r>
            <a:endParaRPr lang="en-US" sz="27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943600"/>
            <a:ext cx="838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IFN=</a:t>
            </a:r>
            <a:r>
              <a:rPr lang="en-US" sz="1400" dirty="0" err="1" smtClean="0">
                <a:latin typeface="Arial"/>
                <a:cs typeface="Arial"/>
              </a:rPr>
              <a:t>peginterferon</a:t>
            </a:r>
            <a:r>
              <a:rPr lang="en-US" sz="1400" dirty="0" smtClean="0">
                <a:latin typeface="Arial"/>
                <a:cs typeface="Arial"/>
              </a:rPr>
              <a:t>, SOF=</a:t>
            </a:r>
            <a:r>
              <a:rPr lang="en-US" sz="1400" dirty="0" err="1" smtClean="0">
                <a:latin typeface="Arial"/>
                <a:cs typeface="Arial"/>
              </a:rPr>
              <a:t>sofosbuvir</a:t>
            </a:r>
            <a:r>
              <a:rPr lang="en-US" sz="1400" dirty="0" smtClean="0">
                <a:latin typeface="Arial"/>
                <a:cs typeface="Arial"/>
              </a:rPr>
              <a:t>, DCV=</a:t>
            </a:r>
            <a:r>
              <a:rPr lang="en-US" sz="1400" dirty="0" err="1" smtClean="0">
                <a:latin typeface="Arial"/>
                <a:cs typeface="Arial"/>
              </a:rPr>
              <a:t>daclatasvir</a:t>
            </a:r>
            <a:r>
              <a:rPr lang="en-US" sz="1400" dirty="0" smtClean="0">
                <a:latin typeface="Arial"/>
                <a:cs typeface="Arial"/>
              </a:rPr>
              <a:t>, RAVs=resistance-associated variants</a:t>
            </a:r>
            <a:endParaRPr lang="en-US" sz="1400" dirty="0">
              <a:latin typeface="Arial"/>
              <a:cs typeface="Arial"/>
            </a:endParaRP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4759573"/>
              </p:ext>
            </p:extLst>
          </p:nvPr>
        </p:nvGraphicFramePr>
        <p:xfrm>
          <a:off x="457199" y="1350200"/>
          <a:ext cx="8229601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941"/>
                <a:gridCol w="2793830"/>
                <a:gridCol w="2793830"/>
              </a:tblGrid>
              <a:tr h="54548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Characteristic</a:t>
                      </a:r>
                      <a:endParaRPr lang="en-US" sz="1500" dirty="0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12 weeks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(n=24)</a:t>
                      </a:r>
                      <a:endParaRPr lang="en-US" sz="1500" dirty="0"/>
                    </a:p>
                  </a:txBody>
                  <a:tcP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16 weeks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(n=26)</a:t>
                      </a:r>
                      <a:endParaRPr lang="en-US" sz="1500" dirty="0"/>
                    </a:p>
                  </a:txBody>
                  <a:tcPr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Male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18 (75%)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22 (85%)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Median age, years (range)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53 (36-73)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56 (42-62)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3768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Asian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23 (96%)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</a:t>
                      </a:r>
                      <a:r>
                        <a:rPr lang="en-US" sz="1500" baseline="0" dirty="0" smtClean="0"/>
                        <a:t> (4%)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26 (100%)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RNA ≥800,000</a:t>
                      </a:r>
                      <a:r>
                        <a:rPr lang="en-US" sz="1500" baseline="0" dirty="0" smtClean="0"/>
                        <a:t> IU/ml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20 (83%)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21 (81%)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23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Stage</a:t>
                      </a:r>
                      <a:r>
                        <a:rPr lang="en-US" sz="1500" baseline="0" dirty="0" smtClean="0"/>
                        <a:t> F3 (METAVIR)</a:t>
                      </a:r>
                      <a:endParaRPr lang="en-US" sz="1500" dirty="0" smtClean="0"/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Compensated cirrhosis (F4)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6 (25%)</a:t>
                      </a:r>
                    </a:p>
                    <a:p>
                      <a:pPr marL="0" indent="0"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18 (75%)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8 (31%)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18 (69%)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2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Prior treatment status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Naïve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IFN-experienced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SOF-experienced</a:t>
                      </a: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6 (25%)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15 (63%)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 (12%)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7 (27%)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16</a:t>
                      </a:r>
                      <a:r>
                        <a:rPr lang="en-US" sz="1500" baseline="0" dirty="0" smtClean="0"/>
                        <a:t> (62%)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3 (11%)</a:t>
                      </a:r>
                      <a:endParaRPr lang="en-US" sz="1500" dirty="0" smtClean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231"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lang="en-US" sz="1500" dirty="0" smtClean="0"/>
                        <a:t>DCV</a:t>
                      </a:r>
                      <a:r>
                        <a:rPr lang="en-US" sz="1500" baseline="0" dirty="0" smtClean="0"/>
                        <a:t> NS5A RAVs</a:t>
                      </a: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7 (27%)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 (4%)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8695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</a:t>
            </a:r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+ Sofosbuvir + RBV for HCV GT 3 Advanced Liver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Disease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</a:t>
            </a:r>
            <a:r>
              <a:rPr lang="en-US" sz="2700" dirty="0"/>
              <a:t>ALLY-3+ </a:t>
            </a:r>
            <a:r>
              <a:rPr lang="en-US" sz="2700" dirty="0" smtClean="0"/>
              <a:t>Trial</a:t>
            </a:r>
            <a:r>
              <a:rPr lang="en-US" sz="2700" dirty="0"/>
              <a:t>: 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ALLY-3+: SVR12</a:t>
            </a:r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by Treatment Arm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 Jan 28. [Epub ahead of print]</a:t>
            </a: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1657285"/>
              </p:ext>
            </p:extLst>
          </p:nvPr>
        </p:nvGraphicFramePr>
        <p:xfrm>
          <a:off x="646113" y="1828800"/>
          <a:ext cx="7848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2292533" y="496545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45/50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78533" y="4953000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21/24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881271" y="4953000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24/26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-5104" y="5943600"/>
            <a:ext cx="9162288" cy="3200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SVR12 rates determined by intent-to-treat analysis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98900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Disease</a:t>
            </a:r>
            <a:b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 smtClean="0"/>
              <a:t> </a:t>
            </a:r>
            <a:r>
              <a:rPr lang="en-US" sz="2700" dirty="0"/>
              <a:t>ALLY-3+ Trial: 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ALLY-3+: SVR12 by Cirrhosis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 Jan 28. [Epub ahead of print]</a:t>
            </a:r>
          </a:p>
        </p:txBody>
      </p:sp>
      <p:sp>
        <p:nvSpPr>
          <p:cNvPr id="8" name="Rectangle 7"/>
          <p:cNvSpPr/>
          <p:nvPr/>
        </p:nvSpPr>
        <p:spPr>
          <a:xfrm>
            <a:off x="2449370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73/75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41642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11/19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83268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9/13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97606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32/34</a:t>
            </a:r>
            <a:endParaRPr lang="en-US" sz="1400" dirty="0">
              <a:solidFill>
                <a:schemeClr val="bg1"/>
              </a:solidFill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4145167"/>
              </p:ext>
            </p:extLst>
          </p:nvPr>
        </p:nvGraphicFramePr>
        <p:xfrm>
          <a:off x="460138" y="1828800"/>
          <a:ext cx="8223723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1656126" y="5108580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14/14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93656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31/36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040552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6/6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85324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15/18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59402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8/8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86600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16/18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-5104" y="5943600"/>
            <a:ext cx="9162288" cy="3200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SVR12 rates determined by intent-to-treat analysis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05969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12/14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314462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14/16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15138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26/30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1664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3035296"/>
              </p:ext>
            </p:extLst>
          </p:nvPr>
        </p:nvGraphicFramePr>
        <p:xfrm>
          <a:off x="457199" y="1350200"/>
          <a:ext cx="8229601" cy="512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941"/>
                <a:gridCol w="2793830"/>
                <a:gridCol w="2793830"/>
              </a:tblGrid>
              <a:tr h="54548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Adverse Event (AE)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12 weeks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(n=24)</a:t>
                      </a:r>
                      <a:endParaRPr lang="en-US" sz="1500" dirty="0"/>
                    </a:p>
                  </a:txBody>
                  <a:tcP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16 weeks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(n=26)</a:t>
                      </a:r>
                      <a:endParaRPr lang="en-US" sz="1500" dirty="0"/>
                    </a:p>
                  </a:txBody>
                  <a:tcPr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Serious AEs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 (8%)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 (11.5%)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AE leading to discontinuation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0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0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3288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Ribavirin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dirty="0" smtClean="0"/>
                        <a:t>dose reduction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 (8%)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 (8%)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23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AEs</a:t>
                      </a:r>
                      <a:r>
                        <a:rPr lang="en-US" sz="1500" baseline="0" dirty="0" smtClean="0"/>
                        <a:t> in ≥10% of patients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Insomnia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Fatigue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Headache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Irritability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Asthenia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Diarrhea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Dyspnea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8 (33%)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6 (25%)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7 (29%)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5 (21%)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2 (8%)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 (4%)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2 (8%)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7 (27%)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7 (27%)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5 (19%)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2 (8%)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5</a:t>
                      </a:r>
                      <a:r>
                        <a:rPr lang="en-US" sz="1500" baseline="0" dirty="0" smtClean="0"/>
                        <a:t> (19%0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baseline="0" dirty="0" smtClean="0"/>
                        <a:t>4 (15%)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baseline="0" dirty="0" smtClean="0"/>
                        <a:t>3 (11%)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23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Grade 3-4 Lab AEs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  Hemoglobin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  Total bilirubin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0000"/>
                        </a:lnSpc>
                      </a:pPr>
                      <a:endParaRPr lang="en-US" sz="1500" dirty="0" smtClean="0"/>
                    </a:p>
                    <a:p>
                      <a:pPr marL="0" indent="0"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0</a:t>
                      </a:r>
                    </a:p>
                    <a:p>
                      <a:pPr marL="0" indent="0"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 (4%)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 (4%)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 (4%)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 Jan 28. [Epub ahead of print]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Disease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700" dirty="0"/>
              <a:t> ALLY-3+ Trial: </a:t>
            </a:r>
            <a:r>
              <a:rPr lang="en-US" sz="2700" dirty="0" smtClean="0"/>
              <a:t>Safety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1829643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 Jan 28. [Epub ahead of print]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Disease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700" dirty="0"/>
              <a:t> ALLY-3</a:t>
            </a:r>
            <a:r>
              <a:rPr lang="en-US" sz="2700" dirty="0" smtClean="0"/>
              <a:t>+ Trial</a:t>
            </a:r>
            <a:r>
              <a:rPr lang="en-US" sz="27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700" dirty="0" smtClean="0">
                <a:ea typeface="ＭＳ Ｐゴシック" pitchFamily="22" charset="-128"/>
                <a:cs typeface="ＭＳ Ｐゴシック" pitchFamily="22" charset="-128"/>
              </a:rPr>
              <a:t>Conclusion</a:t>
            </a:r>
            <a:endParaRPr lang="en-US" sz="27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520229"/>
              </p:ext>
            </p:extLst>
          </p:nvPr>
        </p:nvGraphicFramePr>
        <p:xfrm>
          <a:off x="0" y="2715768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The all-oral regimen of daclatasvir-sofosbuvir-ribavirin was well tolerated and resulted in high and similar SVR12 after 12 or 16 weeks of treatment among genotype 3-infected patients with advanced liver disease, irrespective of prior HCV treatment experience.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20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61695</TotalTime>
  <Words>714</Words>
  <Application>Microsoft Office PowerPoint</Application>
  <PresentationFormat>On-screen Show (4:3)</PresentationFormat>
  <Paragraphs>157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 + Sofosbuvir + RBV in GT3 with Advanced Liver Disease ALLY-3+ Study</vt:lpstr>
      <vt:lpstr>Daclatasvir + Sofosbuvir + RBV for HCV GT 3 Advanced Liver Disease  ALLY-3+ Trial: Study Features</vt:lpstr>
      <vt:lpstr>Daclatasvir + Sofosbuvir + RBV for HCV GT 3 Advanced Liver Disease  ALLY-3+ Trial: Design</vt:lpstr>
      <vt:lpstr>Daclatasvir + Sofosbuvir + RBV for HCV GT 3 Advanced Liver Disease  ALLY-3+ Trial: Patient Characteristics</vt:lpstr>
      <vt:lpstr>Daclatasvir + Sofosbuvir + RBV for HCV GT 3 Advanced Liver Disease  ALLY-3+ Trial: Results</vt:lpstr>
      <vt:lpstr>Daclatasvir + Sofosbuvir + RBV for HCV GT 3 Advanced Liver Disease  ALLY-3+ Trial: Results</vt:lpstr>
      <vt:lpstr>Daclatasvir + Sofosbuvir + RBV for HCV GT 3 Advanced Liver Disease  ALLY-3+ Trial: Safety</vt:lpstr>
      <vt:lpstr>Daclatasvir + Sofosbuvir + RBV for HCV GT 3 Advanced Liver Disease  ALLY-3+ Trial: Conclusion</vt:lpstr>
      <vt:lpstr>PowerPoint Presentation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2974</cp:revision>
  <cp:lastPrinted>2011-04-18T21:48:04Z</cp:lastPrinted>
  <dcterms:created xsi:type="dcterms:W3CDTF">2010-11-28T05:36:22Z</dcterms:created>
  <dcterms:modified xsi:type="dcterms:W3CDTF">2016-02-23T18:31:35Z</dcterms:modified>
</cp:coreProperties>
</file>