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684" r:id="rId2"/>
    <p:sldId id="681" r:id="rId3"/>
    <p:sldId id="665" r:id="rId4"/>
    <p:sldId id="688" r:id="rId5"/>
    <p:sldId id="685" r:id="rId6"/>
    <p:sldId id="687" r:id="rId7"/>
    <p:sldId id="666" r:id="rId8"/>
    <p:sldId id="686" r:id="rId9"/>
    <p:sldId id="546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222" y="-858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27392030541595"/>
          <c:h val="0.78093374823939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C4B27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595959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C1C-4272-8791-62562160A54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C1C-4272-8791-62562160A54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C1C-4272-8791-62562160A54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C1C-4272-8791-62562160A54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C1C-4272-8791-62562160A540}"/>
              </c:ext>
            </c:extLst>
          </c:dPt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1C-4272-8791-62562160A540}"/>
                </c:ext>
              </c:extLst>
            </c:dLbl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1a</c:v>
                </c:pt>
                <c:pt idx="2">
                  <c:v>1b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83.3</c:v>
                </c:pt>
                <c:pt idx="1">
                  <c:v>76.400000000000006</c:v>
                </c:pt>
                <c:pt idx="2">
                  <c:v>100</c:v>
                </c:pt>
                <c:pt idx="3">
                  <c:v>80</c:v>
                </c:pt>
                <c:pt idx="4">
                  <c:v>83.3</c:v>
                </c:pt>
                <c:pt idx="5">
                  <c:v>100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C1C-4272-8791-62562160A5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859336360"/>
        <c:axId val="1859986984"/>
      </c:barChart>
      <c:catAx>
        <c:axId val="1859336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Genotype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4460761154855597"/>
              <c:y val="0.9112306697537040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85998698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85998698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SVR12 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0422418597318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5933636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27392030541595"/>
          <c:h val="0.78093374823939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Child_Pugh Class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0000">
                  <a:lumMod val="65000"/>
                  <a:lumOff val="35000"/>
                </a:srgbClr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0D22-45D5-86B5-2FE622D1799D}"/>
              </c:ext>
            </c:extLst>
          </c:dPt>
          <c:dPt>
            <c:idx val="1"/>
            <c:invertIfNegative val="0"/>
            <c:bubble3D val="0"/>
            <c:spPr>
              <a:solidFill>
                <a:srgbClr val="886F3F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0D22-45D5-86B5-2FE622D1799D}"/>
              </c:ext>
            </c:extLst>
          </c:dPt>
          <c:dPt>
            <c:idx val="2"/>
            <c:invertIfNegative val="0"/>
            <c:bubble3D val="0"/>
            <c:spPr>
              <a:solidFill>
                <a:srgbClr val="5E4D29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0D22-45D5-86B5-2FE622D1799D}"/>
              </c:ext>
            </c:extLst>
          </c:dPt>
          <c:dPt>
            <c:idx val="3"/>
            <c:invertIfNegative val="0"/>
            <c:bubble3D val="0"/>
            <c:spPr>
              <a:solidFill>
                <a:srgbClr val="3F2519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0D22-45D5-86B5-2FE622D1799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D22-45D5-86B5-2FE622D1799D}"/>
              </c:ext>
            </c:extLst>
          </c:dPt>
          <c:dLbls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A</c:v>
                </c:pt>
                <c:pt idx="2">
                  <c:v>B</c:v>
                </c:pt>
                <c:pt idx="3">
                  <c:v>C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94.3</c:v>
                </c:pt>
                <c:pt idx="1">
                  <c:v>91.7</c:v>
                </c:pt>
                <c:pt idx="2">
                  <c:v>93.8</c:v>
                </c:pt>
                <c:pt idx="3">
                  <c:v>56.3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D22-45D5-86B5-2FE622D179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840100040"/>
        <c:axId val="1839805304"/>
      </c:barChart>
      <c:catAx>
        <c:axId val="1840100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Child-Pugh</a:t>
                </a:r>
                <a:r>
                  <a:rPr lang="en-US" baseline="0" dirty="0" smtClean="0"/>
                  <a:t> Class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4630959198282003"/>
              <c:y val="0.9112306697537040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0" i="0">
                <a:latin typeface="Arial"/>
                <a:cs typeface="Arial"/>
              </a:defRPr>
            </a:pPr>
            <a:endParaRPr lang="en-US"/>
          </a:p>
        </c:txPr>
        <c:crossAx val="18398053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8398053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SVR12 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0422418597318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4010004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27392030541595"/>
          <c:h val="0.78093374823939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595959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A93-4666-BABB-88A99FA630E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A93-4666-BABB-88A99FA630E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A93-4666-BABB-88A99FA630E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A93-4666-BABB-88A99FA630E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A93-4666-BABB-88A99FA630EB}"/>
              </c:ext>
            </c:extLst>
          </c:dPt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A93-4666-BABB-88A99FA630E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A93-4666-BABB-88A99FA630EB}"/>
                </c:ext>
              </c:extLst>
            </c:dLbl>
            <c:numFmt formatCode="0" sourceLinked="0"/>
            <c:spPr>
              <a:solidFill>
                <a:schemeClr val="bg1">
                  <a:alpha val="50000"/>
                </a:scheme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1a</c:v>
                </c:pt>
                <c:pt idx="2">
                  <c:v>1b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94.3</c:v>
                </c:pt>
                <c:pt idx="1">
                  <c:v>96.8</c:v>
                </c:pt>
                <c:pt idx="2">
                  <c:v>90</c:v>
                </c:pt>
                <c:pt idx="3">
                  <c:v>0</c:v>
                </c:pt>
                <c:pt idx="4">
                  <c:v>90.9</c:v>
                </c:pt>
                <c:pt idx="5">
                  <c:v>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A93-4666-BABB-88A99FA630E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967059896"/>
        <c:axId val="1966772856"/>
      </c:barChart>
      <c:catAx>
        <c:axId val="19670598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Genotype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4612276306370799"/>
              <c:y val="0.9112306697537040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96677285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96677285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SVR12 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0422418597318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96705989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ts val="2800"/>
              </a:lnSpc>
              <a:spcBef>
                <a:spcPts val="0"/>
              </a:spcBef>
            </a:pPr>
            <a:r>
              <a:rPr lang="en-US" sz="2800" dirty="0"/>
              <a:t>Daclatasvir </a:t>
            </a:r>
            <a:r>
              <a:rPr lang="en-US" sz="2800" dirty="0" smtClean="0"/>
              <a:t>+ Sofosbuvir + Ribavirin in HCV with </a:t>
            </a:r>
            <a:br>
              <a:rPr lang="en-US" sz="2800" dirty="0" smtClean="0"/>
            </a:br>
            <a:r>
              <a:rPr lang="en-US" sz="2800" dirty="0" smtClean="0"/>
              <a:t>Advanced Cirrhosis or Post-Liver Transplant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3600" dirty="0" smtClean="0"/>
              <a:t>ALLY-1 Study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/>
              <a:t>Poordad F, et al. Hepatology. </a:t>
            </a:r>
            <a:r>
              <a:rPr lang="en-US" sz="1400" dirty="0" smtClean="0"/>
              <a:t>2016;63:1493-505.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338150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</a:t>
            </a:r>
            <a:r>
              <a:rPr lang="en-US" dirty="0" smtClean="0"/>
              <a:t>Hepatology. 2016;63</a:t>
            </a:r>
            <a:r>
              <a:rPr lang="en-US" dirty="0"/>
              <a:t>:1493-505.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Post-Liver Transplant</a:t>
            </a:r>
            <a:b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700" dirty="0"/>
              <a:t>ALLY-1: Results</a:t>
            </a:r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590396"/>
              </p:ext>
            </p:extLst>
          </p:nvPr>
        </p:nvGraphicFramePr>
        <p:xfrm>
          <a:off x="361950" y="1447800"/>
          <a:ext cx="8420100" cy="48768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7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ALLY-1: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013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 Multicenter,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prospective, open-label, phase 3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study of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daclatasvir plus sofosbuvir plus ribavirin in treatment-naïve and treatment-experienced patients with advanced cirrhosis or post-liver transplant HCV recurrence. 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Five centers in United States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genotypes 1-6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&gt;10,000 IU/ml 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Cirrhosis (compensated and decompensated) allowed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Post-liver transplant: received transplant ≥3 months prior to screening 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Outcome Measure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762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Post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-Liver Transplant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700" dirty="0"/>
              <a:t>ALLY-1</a:t>
            </a:r>
            <a:r>
              <a:rPr lang="en-US" sz="2700" dirty="0" smtClean="0"/>
              <a:t>: Results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ALLY-</a:t>
            </a:r>
            <a:r>
              <a:rPr lang="en-US" dirty="0" smtClean="0"/>
              <a:t>1</a:t>
            </a:r>
            <a:r>
              <a:rPr lang="en-US" dirty="0" smtClean="0">
                <a:solidFill>
                  <a:schemeClr val="bg1"/>
                </a:solidFill>
              </a:rPr>
              <a:t>: Study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sp>
        <p:nvSpPr>
          <p:cNvPr id="23" name="Rectangle 25"/>
          <p:cNvSpPr>
            <a:spLocks noChangeArrowheads="1"/>
          </p:cNvSpPr>
          <p:nvPr/>
        </p:nvSpPr>
        <p:spPr bwMode="auto">
          <a:xfrm>
            <a:off x="-12330" y="4949969"/>
            <a:ext cx="9180577" cy="106983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Daclatasvir: 60 mg once daily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Sofosbuvir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: 400 mg once daily</a:t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Ribavirin: 600 mg daily, adjusted to 1000 mg/day based on hemoglobin levels and renal function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232480" y="2968755"/>
            <a:ext cx="3289566" cy="7690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5520420" y="3352800"/>
            <a:ext cx="3291838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8078100" y="3146880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6113" y="1981200"/>
            <a:ext cx="9162291" cy="515104"/>
            <a:chOff x="-6113" y="1923296"/>
            <a:chExt cx="9162291" cy="515104"/>
          </a:xfrm>
        </p:grpSpPr>
        <p:sp>
          <p:nvSpPr>
            <p:cNvPr id="19" name="Rectangle 18"/>
            <p:cNvSpPr/>
            <p:nvPr/>
          </p:nvSpPr>
          <p:spPr>
            <a:xfrm>
              <a:off x="-6113" y="2008676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46328" y="1923296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-6113" y="2410992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217589" y="2331748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8504752" y="2331748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226108" y="1923296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5508130" y="2331748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8211048" y="1923296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09600" y="2009339"/>
              <a:ext cx="838200" cy="36272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-4543" y="2968755"/>
            <a:ext cx="2211295" cy="774189"/>
          </a:xfrm>
          <a:prstGeom prst="rect">
            <a:avLst/>
          </a:prstGeom>
          <a:solidFill>
            <a:srgbClr val="59574E"/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rtlCol="0" anchor="ctr"/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  <a:t>Advanced Cirrhosis</a:t>
            </a:r>
            <a:b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  <a:t>N = 60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-4543" y="3950211"/>
            <a:ext cx="2211295" cy="774189"/>
          </a:xfrm>
          <a:prstGeom prst="rect">
            <a:avLst/>
          </a:prstGeom>
          <a:solidFill>
            <a:srgbClr val="59574E"/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rtlCol="0" anchor="ctr"/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  <a:t>Post-Liver Transplant </a:t>
            </a:r>
            <a:b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FFFFFF"/>
                </a:solidFill>
                <a:latin typeface="Arial"/>
                <a:cs typeface="Arial"/>
              </a:rPr>
              <a:t>N = 53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2232480" y="3950211"/>
            <a:ext cx="3289566" cy="7690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  <a: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+ 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520420" y="4337436"/>
            <a:ext cx="3291838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8078100" y="4131516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63999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541073"/>
              </p:ext>
            </p:extLst>
          </p:nvPr>
        </p:nvGraphicFramePr>
        <p:xfrm>
          <a:off x="457200" y="1389698"/>
          <a:ext cx="8194105" cy="4942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3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256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Advanced Cirrhosis</a:t>
                      </a:r>
                      <a:br>
                        <a:rPr lang="en-US" sz="1500" dirty="0" smtClean="0"/>
                      </a:br>
                      <a:r>
                        <a:rPr lang="en-US" sz="1500" b="0" dirty="0" smtClean="0"/>
                        <a:t>(n=60)</a:t>
                      </a:r>
                      <a:endParaRPr lang="en-US" sz="1500" dirty="0"/>
                    </a:p>
                  </a:txBody>
                  <a:tcPr anchor="ctr"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Post-Liver</a:t>
                      </a:r>
                      <a:r>
                        <a:rPr lang="en-US" sz="1500" baseline="0" dirty="0" smtClean="0"/>
                        <a:t> Transplant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="0" dirty="0" smtClean="0"/>
                        <a:t>(n=53)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954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Male, n (%)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38 (63%)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38 (72%)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58 (19-75)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59 (22-82)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4945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Black/African American</a:t>
                      </a:r>
                    </a:p>
                    <a:p>
                      <a:pPr marL="228600" indent="0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57 (95%)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3 (5%)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0 (0%)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51 (96%)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 (2%)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5375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HCV genotype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1a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1b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2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3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4</a:t>
                      </a:r>
                    </a:p>
                    <a:p>
                      <a:pPr marL="227013" indent="0">
                        <a:lnSpc>
                          <a:spcPts val="2000"/>
                        </a:lnSpc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6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34 (57%)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11 (18%)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5 (8%)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  6 (10%)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4 (7%)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31 (58%)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10 (19%)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0 (0%)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11 (21%)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0 (0%)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5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0" dirty="0" smtClean="0"/>
                        <a:t>Mean</a:t>
                      </a:r>
                      <a:r>
                        <a:rPr lang="en-US" sz="1500" i="0" baseline="0" dirty="0" smtClean="0"/>
                        <a:t> </a:t>
                      </a:r>
                      <a:r>
                        <a:rPr lang="en-US" sz="1500" i="0" dirty="0" smtClean="0"/>
                        <a:t>HCV</a:t>
                      </a:r>
                      <a:r>
                        <a:rPr lang="en-US" sz="1500" i="0" baseline="0" dirty="0" smtClean="0"/>
                        <a:t> RNA log</a:t>
                      </a:r>
                      <a:r>
                        <a:rPr lang="en-US" sz="1500" i="0" baseline="-25000" dirty="0" smtClean="0"/>
                        <a:t>10</a:t>
                      </a:r>
                      <a:r>
                        <a:rPr lang="en-US" sz="1500" i="0" baseline="0" dirty="0" smtClean="0"/>
                        <a:t> (IU/mL)</a:t>
                      </a:r>
                      <a:endParaRPr lang="en-US" sz="1500" i="0" dirty="0" smtClean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6.01</a:t>
                      </a:r>
                      <a:endParaRPr lang="en-US" sz="1500" dirty="0"/>
                    </a:p>
                  </a:txBody>
                  <a:tcPr anchor="ctr"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500" dirty="0" smtClean="0"/>
                        <a:t>6.61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Post-Liver Transplant</a:t>
            </a:r>
            <a:b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ALLY-1: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7485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Post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-Liver Transplant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700" dirty="0"/>
              <a:t>ALLY-1</a:t>
            </a:r>
            <a:r>
              <a:rPr lang="en-US" sz="2700" dirty="0" smtClean="0"/>
              <a:t>: Results for Advanced Cirrhosis Cohort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/>
              <a:t>ALLY-1: SVR12 Results</a:t>
            </a:r>
            <a:r>
              <a:rPr lang="en-US" dirty="0"/>
              <a:t> </a:t>
            </a:r>
            <a:r>
              <a:rPr lang="en-US" dirty="0" smtClean="0"/>
              <a:t>for Advanced Cirrhosis Cohort by Genotype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0170716"/>
              </p:ext>
            </p:extLst>
          </p:nvPr>
        </p:nvGraphicFramePr>
        <p:xfrm>
          <a:off x="381000" y="1935494"/>
          <a:ext cx="83820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Rectangle 22"/>
          <p:cNvSpPr/>
          <p:nvPr/>
        </p:nvSpPr>
        <p:spPr>
          <a:xfrm>
            <a:off x="1481820" y="5105400"/>
            <a:ext cx="75851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50/60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10946" y="5105400"/>
            <a:ext cx="63108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5/6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7317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tx1"/>
                </a:solidFill>
              </a:rPr>
              <a:t>0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  <a:r>
              <a:rPr lang="en-US" sz="1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3622587" y="5105400"/>
            <a:ext cx="65793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4</a:t>
            </a:r>
            <a:r>
              <a:rPr lang="en-US" sz="1400" dirty="0" smtClean="0">
                <a:solidFill>
                  <a:schemeClr val="bg1"/>
                </a:solidFill>
              </a:rPr>
              <a:t>/</a:t>
            </a:r>
            <a:r>
              <a:rPr lang="en-US" sz="1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5636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4</a:t>
            </a:r>
            <a:r>
              <a:rPr lang="en-US" sz="1400" dirty="0" smtClean="0">
                <a:solidFill>
                  <a:schemeClr val="bg1"/>
                </a:solidFill>
              </a:rPr>
              <a:t>/</a:t>
            </a:r>
            <a:r>
              <a:rPr lang="en-US" sz="14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56780" y="51054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26/34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Left Bracket 13"/>
          <p:cNvSpPr/>
          <p:nvPr/>
        </p:nvSpPr>
        <p:spPr>
          <a:xfrm rot="16200000">
            <a:off x="5422041" y="2778252"/>
            <a:ext cx="152400" cy="6025896"/>
          </a:xfrm>
          <a:prstGeom prst="leftBracket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7676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Post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-Liver Transplant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700" dirty="0"/>
              <a:t>ALLY-1</a:t>
            </a:r>
            <a:r>
              <a:rPr lang="en-US" sz="2700" dirty="0" smtClean="0"/>
              <a:t>: Results for Advanced Cirrhosis Cohort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/>
              <a:t>ALLY-1: SVR12 Results</a:t>
            </a:r>
            <a:r>
              <a:rPr lang="en-US" dirty="0"/>
              <a:t> </a:t>
            </a:r>
            <a:r>
              <a:rPr lang="en-US" dirty="0" smtClean="0"/>
              <a:t>for Advanced Cirrhosis Cohort by Child-Pugh Class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069844"/>
              </p:ext>
            </p:extLst>
          </p:nvPr>
        </p:nvGraphicFramePr>
        <p:xfrm>
          <a:off x="381000" y="1935494"/>
          <a:ext cx="83820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Rectangle 22"/>
          <p:cNvSpPr/>
          <p:nvPr/>
        </p:nvSpPr>
        <p:spPr>
          <a:xfrm>
            <a:off x="1858107" y="5105400"/>
            <a:ext cx="75851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50/60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35245" y="5105400"/>
            <a:ext cx="65793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30/32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0" y="51054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89962" y="5105400"/>
            <a:ext cx="65793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" name="Left Bracket 3"/>
          <p:cNvSpPr/>
          <p:nvPr/>
        </p:nvSpPr>
        <p:spPr>
          <a:xfrm rot="16200000">
            <a:off x="5814762" y="3235456"/>
            <a:ext cx="152400" cy="5111488"/>
          </a:xfrm>
          <a:prstGeom prst="leftBracket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812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Post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-Liver Transplant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700" dirty="0"/>
              <a:t>ALLY-1</a:t>
            </a:r>
            <a:r>
              <a:rPr lang="en-US" sz="2700" dirty="0" smtClean="0"/>
              <a:t>: Results for Post-Liver Transplant Cohort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/>
              <a:t>ALLY-1: SVR12 Results</a:t>
            </a:r>
            <a:r>
              <a:rPr lang="en-US" dirty="0"/>
              <a:t> </a:t>
            </a:r>
            <a:r>
              <a:rPr lang="en-US" dirty="0" smtClean="0"/>
              <a:t>for Post-Liver Transplant Cohort by Genotype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290240"/>
              </p:ext>
            </p:extLst>
          </p:nvPr>
        </p:nvGraphicFramePr>
        <p:xfrm>
          <a:off x="381000" y="1935494"/>
          <a:ext cx="83820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Rectangle 22"/>
          <p:cNvSpPr/>
          <p:nvPr/>
        </p:nvSpPr>
        <p:spPr>
          <a:xfrm>
            <a:off x="1481820" y="5105400"/>
            <a:ext cx="75851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50/53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10946" y="5105400"/>
            <a:ext cx="63108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10/11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6183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1/1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22587" y="5105400"/>
            <a:ext cx="65793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0/0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56360" y="5105400"/>
            <a:ext cx="68503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0/0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56780" y="51054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30/31</a:t>
            </a:r>
          </a:p>
        </p:txBody>
      </p:sp>
      <p:sp>
        <p:nvSpPr>
          <p:cNvPr id="14" name="Left Bracket 13"/>
          <p:cNvSpPr/>
          <p:nvPr/>
        </p:nvSpPr>
        <p:spPr>
          <a:xfrm rot="16200000">
            <a:off x="5422041" y="2778252"/>
            <a:ext cx="152400" cy="6025896"/>
          </a:xfrm>
          <a:prstGeom prst="leftBracket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649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F, et al. Hepatology. 2016;63:1493-505.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DCV + SOF + RBV in Advanced Cirrhosis and Post-Liver Transplant</a:t>
            </a:r>
            <a:b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</a:t>
            </a:r>
            <a:r>
              <a:rPr lang="en-US" sz="2400" dirty="0" smtClean="0"/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Conclusion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83157"/>
              </p:ext>
            </p:extLst>
          </p:nvPr>
        </p:nvGraphicFramePr>
        <p:xfrm>
          <a:off x="0" y="2715768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i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he pan-genotypic combination of daclatasvir, sofosbuvir,</a:t>
                      </a:r>
                      <a:r>
                        <a:rPr lang="en-US" sz="2000" b="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and ribavirin was safe and well tolerated. High SVR rates across multiple HCV genotypes were achieved</a:t>
                      </a:r>
                      <a:r>
                        <a:rPr lang="en-US" sz="2000" b="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by patients with post-liver transplant recurrence or advanced cirrhosis.”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02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61749</TotalTime>
  <Words>506</Words>
  <Application>Microsoft Office PowerPoint</Application>
  <PresentationFormat>On-screen Show (4:3)</PresentationFormat>
  <Paragraphs>119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Sofosbuvir + Ribavirin in HCV with  Advanced Cirrhosis or Post-Liver Transplant  ALLY-1 Study</vt:lpstr>
      <vt:lpstr>DCV + SOF + RBV in Advanced Cirrhosis and Post-Liver Transplant ALLY-1: Results</vt:lpstr>
      <vt:lpstr>DCV + SOF + RBV in Advanced Cirrhosis and Post-Liver Transplant ALLY-1: Results</vt:lpstr>
      <vt:lpstr>DCV + SOF + RBV in Advanced Cirrhosis and Post-Liver Transplant ALLY-1: Patient Characteristics</vt:lpstr>
      <vt:lpstr>DCV + SOF + RBV in Advanced Cirrhosis and Post-Liver Transplant ALLY-1: Results for Advanced Cirrhosis Cohort</vt:lpstr>
      <vt:lpstr>DCV + SOF + RBV in Advanced Cirrhosis and Post-Liver Transplant ALLY-1: Results for Advanced Cirrhosis Cohort</vt:lpstr>
      <vt:lpstr>DCV + SOF + RBV in Advanced Cirrhosis and Post-Liver Transplant ALLY-1: Results for Post-Liver Transplant Cohort</vt:lpstr>
      <vt:lpstr>DCV + SOF + RBV in Advanced Cirrhosis and Post-Liver Transplant ALLY-1: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3002</cp:revision>
  <cp:lastPrinted>2011-04-18T21:48:04Z</cp:lastPrinted>
  <dcterms:created xsi:type="dcterms:W3CDTF">2010-11-28T05:36:22Z</dcterms:created>
  <dcterms:modified xsi:type="dcterms:W3CDTF">2017-03-10T19:56:38Z</dcterms:modified>
</cp:coreProperties>
</file>