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335" r:id="rId6"/>
    <p:sldId id="338" r:id="rId7"/>
    <p:sldId id="337" r:id="rId8"/>
    <p:sldId id="264" r:id="rId9"/>
    <p:sldId id="265" r:id="rId10"/>
    <p:sldId id="277" r:id="rId11"/>
    <p:sldId id="305" r:id="rId12"/>
    <p:sldId id="276" r:id="rId13"/>
    <p:sldId id="278" r:id="rId14"/>
    <p:sldId id="279" r:id="rId15"/>
    <p:sldId id="295" r:id="rId16"/>
    <p:sldId id="296" r:id="rId17"/>
    <p:sldId id="282" r:id="rId18"/>
    <p:sldId id="289" r:id="rId19"/>
    <p:sldId id="294" r:id="rId20"/>
    <p:sldId id="308" r:id="rId21"/>
    <p:sldId id="318" r:id="rId22"/>
    <p:sldId id="309" r:id="rId23"/>
    <p:sldId id="310" r:id="rId24"/>
    <p:sldId id="311" r:id="rId25"/>
    <p:sldId id="312" r:id="rId26"/>
    <p:sldId id="297" r:id="rId27"/>
    <p:sldId id="313" r:id="rId28"/>
    <p:sldId id="314" r:id="rId29"/>
    <p:sldId id="319" r:id="rId30"/>
    <p:sldId id="320" r:id="rId31"/>
    <p:sldId id="306" r:id="rId32"/>
    <p:sldId id="317" r:id="rId33"/>
    <p:sldId id="321" r:id="rId34"/>
    <p:sldId id="322" r:id="rId35"/>
    <p:sldId id="298" r:id="rId36"/>
    <p:sldId id="299" r:id="rId37"/>
    <p:sldId id="300" r:id="rId38"/>
    <p:sldId id="301" r:id="rId39"/>
    <p:sldId id="327" r:id="rId40"/>
    <p:sldId id="302" r:id="rId41"/>
    <p:sldId id="303" r:id="rId42"/>
    <p:sldId id="304" r:id="rId43"/>
    <p:sldId id="339" r:id="rId44"/>
    <p:sldId id="340" r:id="rId45"/>
    <p:sldId id="330" r:id="rId46"/>
    <p:sldId id="331" r:id="rId47"/>
    <p:sldId id="333" r:id="rId48"/>
    <p:sldId id="334" r:id="rId49"/>
    <p:sldId id="269" r:id="rId50"/>
    <p:sldId id="266" r:id="rId51"/>
    <p:sldId id="267" r:id="rId52"/>
    <p:sldId id="268" r:id="rId53"/>
    <p:sldId id="270" r:id="rId54"/>
    <p:sldId id="271" r:id="rId55"/>
    <p:sldId id="274" r:id="rId56"/>
    <p:sldId id="275" r:id="rId57"/>
    <p:sldId id="341" r:id="rId58"/>
    <p:sldId id="261" r:id="rId59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315" autoAdjust="0"/>
    <p:restoredTop sz="99712" autoAdjust="0"/>
  </p:normalViewPr>
  <p:slideViewPr>
    <p:cSldViewPr>
      <p:cViewPr varScale="1">
        <p:scale>
          <a:sx n="122" d="100"/>
          <a:sy n="122" d="100"/>
        </p:scale>
        <p:origin x="19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.xlsm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3.xlsm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4.xlsm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5971382026867E-2"/>
          <c:y val="8.7217300758770003E-2"/>
          <c:w val="0.87948912968064896"/>
          <c:h val="0.86804135664419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rgbClr val="1F265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1F26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Weeks</c:v>
                </c:pt>
              </c:strCache>
            </c:strRef>
          </c:tx>
          <c:spPr>
            <a:solidFill>
              <a:srgbClr val="E46C0A"/>
            </a:solidFill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1F26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29752"/>
        <c:axId val="239730144"/>
      </c:barChart>
      <c:catAx>
        <c:axId val="23972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mpd="sng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239730144"/>
        <c:crosses val="autoZero"/>
        <c:auto val="1"/>
        <c:lblAlgn val="ctr"/>
        <c:lblOffset val="100"/>
        <c:noMultiLvlLbl val="0"/>
      </c:catAx>
      <c:valAx>
        <c:axId val="23973014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 cmpd="sng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rgbClr val="1F2650"/>
                </a:solidFill>
              </a:defRPr>
            </a:pPr>
            <a:endParaRPr lang="en-US"/>
          </a:p>
        </c:txPr>
        <c:crossAx val="239729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333C69"/>
          </a:solidFill>
          <a:latin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42325716256999"/>
          <c:y val="0.24379408778282299"/>
          <c:w val="0.84004945238300499"/>
          <c:h val="0.4725508530183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SMV+SOF 12 weeks</c:v>
                </c:pt>
              </c:strCache>
            </c:strRef>
          </c:tx>
          <c:spPr>
            <a:solidFill>
              <a:srgbClr val="1F2650"/>
            </a:solidFill>
            <a:ln w="25390"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396" b="0" smtClean="0"/>
                      <a:t>95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 sz="1396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</c:v>
                </c:pt>
                <c:pt idx="1">
                  <c:v>Treatment-experienced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SMV+SOF 8 weeks</c:v>
                </c:pt>
              </c:strCache>
            </c:strRef>
          </c:tx>
          <c:spPr>
            <a:solidFill>
              <a:srgbClr val="E46C0A"/>
            </a:solidFill>
            <a:ln w="25390">
              <a:noFill/>
            </a:ln>
            <a:effectLst/>
          </c:spPr>
          <c:invertIfNegative val="0"/>
          <c:dLbls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</c:v>
                </c:pt>
                <c:pt idx="1">
                  <c:v>Treatment-experienced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85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371256"/>
        <c:axId val="549371648"/>
      </c:barChart>
      <c:catAx>
        <c:axId val="54937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lnSpc>
                <a:spcPct val="70000"/>
              </a:lnSpc>
              <a:defRPr b="1" i="0">
                <a:solidFill>
                  <a:srgbClr val="1F2650"/>
                </a:solidFill>
              </a:defRPr>
            </a:pPr>
            <a:endParaRPr lang="en-US"/>
          </a:p>
        </c:txPr>
        <c:crossAx val="549371648"/>
        <c:crosses val="autoZero"/>
        <c:auto val="1"/>
        <c:lblAlgn val="ctr"/>
        <c:lblOffset val="100"/>
        <c:noMultiLvlLbl val="0"/>
      </c:catAx>
      <c:valAx>
        <c:axId val="54937164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1F265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en-US" sz="1380" b="1" i="0" u="none" strike="noStrike" baseline="0" dirty="0">
                    <a:solidFill>
                      <a:srgbClr val="1F2650"/>
                    </a:solidFill>
                    <a:latin typeface="Arial"/>
                    <a:ea typeface="Calibri"/>
                    <a:cs typeface="Arial"/>
                  </a:rPr>
                  <a:t>Proportion of </a:t>
                </a:r>
              </a:p>
              <a:p>
                <a:pPr>
                  <a:defRPr sz="1200" b="0" i="0" u="none" strike="noStrike" baseline="0">
                    <a:solidFill>
                      <a:srgbClr val="1F265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en-US" sz="1384" b="1" i="0" u="none" strike="noStrike" baseline="0" dirty="0">
                    <a:solidFill>
                      <a:srgbClr val="1F2650"/>
                    </a:solidFill>
                    <a:latin typeface="Arial"/>
                    <a:ea typeface="Arial"/>
                    <a:cs typeface="Arial"/>
                  </a:rPr>
                  <a:t>patients (%)</a:t>
                </a:r>
              </a:p>
            </c:rich>
          </c:tx>
          <c:layout>
            <c:manualLayout>
              <c:xMode val="edge"/>
              <c:yMode val="edge"/>
              <c:x val="2.2109769612131801E-2"/>
              <c:y val="0.26644094488189002"/>
            </c:manualLayout>
          </c:layout>
          <c:overlay val="0"/>
          <c:spPr>
            <a:noFill/>
            <a:ln w="2539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98">
                <a:solidFill>
                  <a:srgbClr val="1F2650"/>
                </a:solidFill>
              </a:defRPr>
            </a:pPr>
            <a:endParaRPr lang="en-US"/>
          </a:p>
        </c:txPr>
        <c:crossAx val="54937125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24638786818314401"/>
          <c:y val="3.4063376224313401E-2"/>
          <c:w val="0.52503797025371801"/>
          <c:h val="0.18604647589782999"/>
        </c:manualLayout>
      </c:layout>
      <c:overlay val="0"/>
      <c:spPr>
        <a:noFill/>
        <a:ln w="2539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846366532428"/>
          <c:y val="0.268125"/>
          <c:w val="0.80904502013584201"/>
          <c:h val="0.4725508530183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2650"/>
            </a:solidFill>
            <a:ln w="25406">
              <a:noFill/>
            </a:ln>
            <a:effectLst/>
          </c:spPr>
          <c:invertIfNegative val="0"/>
          <c:dLbls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1F26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 </c:v>
                </c:pt>
                <c:pt idx="2">
                  <c:v>GT1a</c:v>
                </c:pt>
                <c:pt idx="3">
                  <c:v>GT1b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</c:v>
                </c:pt>
                <c:pt idx="1">
                  <c:v>96</c:v>
                </c:pt>
                <c:pt idx="2">
                  <c:v>97</c:v>
                </c:pt>
                <c:pt idx="3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E46C0A"/>
            </a:solidFill>
            <a:ln w="25406">
              <a:noFill/>
            </a:ln>
            <a:effectLst/>
          </c:spPr>
          <c:invertIfNegative val="0"/>
          <c:dLbls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1F26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 </c:v>
                </c:pt>
                <c:pt idx="2">
                  <c:v>GT1a</c:v>
                </c:pt>
                <c:pt idx="3">
                  <c:v>GT1b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79</c:v>
                </c:pt>
                <c:pt idx="1">
                  <c:v>73</c:v>
                </c:pt>
                <c:pt idx="2">
                  <c:v>84</c:v>
                </c:pt>
                <c:pt idx="3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9372432"/>
        <c:axId val="549372824"/>
      </c:barChart>
      <c:catAx>
        <c:axId val="54937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lnSpc>
                <a:spcPct val="70000"/>
              </a:lnSpc>
              <a:defRPr b="1">
                <a:solidFill>
                  <a:srgbClr val="1F2650"/>
                </a:solidFill>
              </a:defRPr>
            </a:pPr>
            <a:endParaRPr lang="en-US"/>
          </a:p>
        </c:txPr>
        <c:crossAx val="549372824"/>
        <c:crosses val="autoZero"/>
        <c:auto val="1"/>
        <c:lblAlgn val="ctr"/>
        <c:lblOffset val="100"/>
        <c:noMultiLvlLbl val="0"/>
      </c:catAx>
      <c:valAx>
        <c:axId val="54937282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1F265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385" b="1" i="0" u="none" strike="noStrike" baseline="0">
                    <a:solidFill>
                      <a:srgbClr val="1F2650"/>
                    </a:solidFill>
                    <a:latin typeface="Arial"/>
                    <a:ea typeface="Arial"/>
                    <a:cs typeface="Arial"/>
                  </a:rPr>
                  <a:t>Proportion of </a:t>
                </a:r>
              </a:p>
              <a:p>
                <a:pPr>
                  <a:defRPr sz="1200" b="0" i="0" u="none" strike="noStrike" baseline="0">
                    <a:solidFill>
                      <a:srgbClr val="1F265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385" b="1" i="0" u="none" strike="noStrike" baseline="0">
                    <a:solidFill>
                      <a:srgbClr val="1F2650"/>
                    </a:solidFill>
                    <a:latin typeface="Arial"/>
                    <a:ea typeface="Arial"/>
                    <a:cs typeface="Arial"/>
                  </a:rPr>
                  <a:t>patients (%)</a:t>
                </a:r>
              </a:p>
            </c:rich>
          </c:tx>
          <c:layout>
            <c:manualLayout>
              <c:xMode val="edge"/>
              <c:yMode val="edge"/>
              <c:x val="2.19403904526159E-2"/>
              <c:y val="0.30192460455717401"/>
            </c:manualLayout>
          </c:layout>
          <c:overlay val="0"/>
          <c:spPr>
            <a:noFill/>
            <a:ln w="2538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69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198" baseline="0">
                <a:solidFill>
                  <a:srgbClr val="1F2650"/>
                </a:solidFill>
              </a:defRPr>
            </a:pPr>
            <a:endParaRPr lang="en-US"/>
          </a:p>
        </c:txPr>
        <c:crossAx val="549372432"/>
        <c:crosses val="autoZero"/>
        <c:crossBetween val="between"/>
        <c:majorUnit val="2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06827771171699"/>
          <c:y val="0.137265319868521"/>
          <c:w val="0.72917980492837897"/>
          <c:h val="0.59668419321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F2650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3.2098298638527198E-3"/>
                  <c:y val="1.2838815757086499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rgbClr val="1F2650"/>
                        </a:solidFill>
                      </a:defRPr>
                    </a:pPr>
                    <a:r>
                      <a:rPr lang="en-US" sz="2000" dirty="0" smtClean="0">
                        <a:solidFill>
                          <a:srgbClr val="1F2650"/>
                        </a:solidFill>
                      </a:rPr>
                      <a:t>88</a:t>
                    </a:r>
                  </a:p>
                </c:rich>
              </c:tx>
              <c:spPr>
                <a:noFill/>
                <a:ln w="25418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982986385266E-3"/>
                  <c:y val="1.196395342131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z="2000" dirty="0" smtClean="0">
                        <a:solidFill>
                          <a:srgbClr val="1F2650"/>
                        </a:solidFill>
                      </a:rPr>
                      <a:t>79</a:t>
                    </a:r>
                    <a:endParaRPr lang="en-US" dirty="0" smtClean="0">
                      <a:solidFill>
                        <a:srgbClr val="1F2650"/>
                      </a:solidFill>
                    </a:endParaRPr>
                  </a:p>
                </c:rich>
              </c:tx>
              <c:spPr>
                <a:noFill/>
                <a:ln w="25418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8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Treatment-_x000d_naive</c:v>
                </c:pt>
                <c:pt idx="1">
                  <c:v>Treatment-experienced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9374000"/>
        <c:axId val="549374392"/>
      </c:barChart>
      <c:catAx>
        <c:axId val="54937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b="1">
                <a:solidFill>
                  <a:srgbClr val="1F2650"/>
                </a:solidFill>
                <a:latin typeface="Arial"/>
                <a:cs typeface="Arial"/>
              </a:defRPr>
            </a:pPr>
            <a:endParaRPr lang="en-US"/>
          </a:p>
        </c:txPr>
        <c:crossAx val="549374392"/>
        <c:crosses val="autoZero"/>
        <c:auto val="1"/>
        <c:lblAlgn val="ctr"/>
        <c:lblOffset val="10"/>
        <c:tickLblSkip val="1"/>
        <c:noMultiLvlLbl val="0"/>
      </c:catAx>
      <c:valAx>
        <c:axId val="5493743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549374000"/>
        <c:crosses val="autoZero"/>
        <c:crossBetween val="between"/>
        <c:majorUnit val="20"/>
      </c:valAx>
      <c:spPr>
        <a:noFill/>
        <a:ln w="25418">
          <a:noFill/>
        </a:ln>
      </c:spPr>
    </c:plotArea>
    <c:plotVisOnly val="1"/>
    <c:dispBlanksAs val="gap"/>
    <c:showDLblsOverMax val="0"/>
  </c:chart>
  <c:txPr>
    <a:bodyPr/>
    <a:lstStyle/>
    <a:p>
      <a:pPr>
        <a:defRPr sz="1601">
          <a:solidFill>
            <a:srgbClr val="1F265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153182402981202E-2"/>
          <c:y val="4.2397059374885998E-2"/>
          <c:w val="0.89320219234081699"/>
          <c:h val="0.766452276202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RBV</c:v>
                </c:pt>
              </c:strCache>
            </c:strRef>
          </c:tx>
          <c:spPr>
            <a:solidFill>
              <a:srgbClr val="FF6600"/>
            </a:solidFill>
            <a:ln w="25416">
              <a:noFill/>
            </a:ln>
          </c:spPr>
          <c:invertIfNegative val="0"/>
          <c:dLbls>
            <c:dLbl>
              <c:idx val="0"/>
              <c:layout>
                <c:manualLayout>
                  <c:x val="-1.36587811854326E-17"/>
                  <c:y val="-1.9749218250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821316892979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9749218250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635124741730602E-17"/>
                  <c:y val="-3.103448582277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821316892979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927024948346099E-16"/>
                  <c:y val="-2.821316892979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3.3855802715750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1F26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Overall</c:v>
                </c:pt>
                <c:pt idx="1">
                  <c:v>Cirrhotic</c:v>
                </c:pt>
                <c:pt idx="2">
                  <c:v>Non-cirrhotic</c:v>
                </c:pt>
                <c:pt idx="3">
                  <c:v>Genotype 1a</c:v>
                </c:pt>
                <c:pt idx="4">
                  <c:v>Genotype 1b</c:v>
                </c:pt>
                <c:pt idx="5">
                  <c:v>Naïve</c:v>
                </c:pt>
                <c:pt idx="6">
                  <c:v>Experienced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85</c:v>
                </c:pt>
                <c:pt idx="2">
                  <c:v>93</c:v>
                </c:pt>
                <c:pt idx="3">
                  <c:v>88</c:v>
                </c:pt>
                <c:pt idx="4">
                  <c:v>90</c:v>
                </c:pt>
                <c:pt idx="5">
                  <c:v>94</c:v>
                </c:pt>
                <c:pt idx="6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RBV</c:v>
                </c:pt>
              </c:strCache>
            </c:strRef>
          </c:tx>
          <c:spPr>
            <a:solidFill>
              <a:srgbClr val="BDD7FF">
                <a:lumMod val="75000"/>
              </a:srgbClr>
            </a:solidFill>
            <a:ln w="25405">
              <a:noFill/>
            </a:ln>
          </c:spPr>
          <c:invertIfNegative val="0"/>
          <c:dLbls>
            <c:dLbl>
              <c:idx val="0"/>
              <c:layout>
                <c:manualLayout>
                  <c:x val="-2.7317562370865199E-17"/>
                  <c:y val="-3.3855802715750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1034485822771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692790135787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257053514383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900660697643E-3"/>
                  <c:y val="-1.9749218250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927024948346099E-16"/>
                  <c:y val="-3.103470797370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3.3855802715750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1F26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Overall</c:v>
                </c:pt>
                <c:pt idx="1">
                  <c:v>Cirrhotic</c:v>
                </c:pt>
                <c:pt idx="2">
                  <c:v>Non-cirrhotic</c:v>
                </c:pt>
                <c:pt idx="3">
                  <c:v>Genotype 1a</c:v>
                </c:pt>
                <c:pt idx="4">
                  <c:v>Genotype 1b</c:v>
                </c:pt>
                <c:pt idx="5">
                  <c:v>Naïve</c:v>
                </c:pt>
                <c:pt idx="6">
                  <c:v>Experienced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89</c:v>
                </c:pt>
                <c:pt idx="1">
                  <c:v>81</c:v>
                </c:pt>
                <c:pt idx="2">
                  <c:v>93</c:v>
                </c:pt>
                <c:pt idx="3">
                  <c:v>84</c:v>
                </c:pt>
                <c:pt idx="4">
                  <c:v>91</c:v>
                </c:pt>
                <c:pt idx="5">
                  <c:v>88</c:v>
                </c:pt>
                <c:pt idx="6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9375568"/>
        <c:axId val="549375960"/>
      </c:barChart>
      <c:catAx>
        <c:axId val="54937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>
                <a:solidFill>
                  <a:srgbClr val="1F2650"/>
                </a:solidFill>
              </a:defRPr>
            </a:pPr>
            <a:endParaRPr lang="en-US"/>
          </a:p>
        </c:txPr>
        <c:crossAx val="549375960"/>
        <c:crosses val="autoZero"/>
        <c:auto val="1"/>
        <c:lblAlgn val="ctr"/>
        <c:lblOffset val="100"/>
        <c:noMultiLvlLbl val="0"/>
      </c:catAx>
      <c:valAx>
        <c:axId val="549375960"/>
        <c:scaling>
          <c:orientation val="minMax"/>
          <c:min val="0"/>
        </c:scaling>
        <c:delete val="0"/>
        <c:axPos val="l"/>
        <c:majorGridlines>
          <c:spPr>
            <a:ln w="3177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1F2650"/>
                </a:solidFill>
              </a:defRPr>
            </a:pPr>
            <a:endParaRPr lang="en-US"/>
          </a:p>
        </c:txPr>
        <c:crossAx val="549375568"/>
        <c:crosses val="autoZero"/>
        <c:crossBetween val="between"/>
        <c:majorUnit val="20"/>
      </c:valAx>
      <c:spPr>
        <a:noFill/>
        <a:ln w="25416">
          <a:noFill/>
        </a:ln>
      </c:spPr>
    </c:plotArea>
    <c:legend>
      <c:legendPos val="b"/>
      <c:layout>
        <c:manualLayout>
          <c:xMode val="edge"/>
          <c:yMode val="edge"/>
          <c:x val="0.33352536022053902"/>
          <c:y val="0.90212496256756702"/>
          <c:w val="0.33294927955892201"/>
          <c:h val="7.2483185395619695E-2"/>
        </c:manualLayout>
      </c:layout>
      <c:overlay val="0"/>
      <c:spPr>
        <a:noFill/>
        <a:ln w="25416">
          <a:noFill/>
        </a:ln>
      </c:spPr>
      <c:txPr>
        <a:bodyPr/>
        <a:lstStyle/>
        <a:p>
          <a:pPr>
            <a:defRPr>
              <a:solidFill>
                <a:srgbClr val="1F265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8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Calibri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0.18911</cdr:x>
      <cdr:y>0.86273</cdr:y>
    </cdr:from>
    <cdr:to>
      <cdr:x>0.30477</cdr:x>
      <cdr:y>0.94166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0904" y="3994489"/>
          <a:ext cx="826246" cy="36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0" dirty="0" smtClean="0">
              <a:solidFill>
                <a:schemeClr val="bg1"/>
              </a:solidFill>
              <a:latin typeface="Arial"/>
              <a:cs typeface="Arial"/>
            </a:rPr>
            <a:t>20/21</a:t>
          </a:r>
          <a:endParaRPr lang="en-US" sz="1800" b="0" dirty="0">
            <a:solidFill>
              <a:schemeClr val="bg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0.33857</cdr:x>
      <cdr:y>0.85372</cdr:y>
    </cdr:from>
    <cdr:to>
      <cdr:x>0.47451</cdr:x>
      <cdr:y>0.95246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37474" y="3828823"/>
          <a:ext cx="938528" cy="442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chemeClr val="bg1"/>
              </a:solidFill>
              <a:latin typeface="Georgia" panose="02040502050405020303" pitchFamily="18" charset="0"/>
              <a:cs typeface="Arial"/>
            </a:rPr>
            <a:t>72/80</a:t>
          </a:r>
          <a:endParaRPr lang="en-US" sz="2000" b="0" dirty="0" smtClean="0">
            <a:solidFill>
              <a:schemeClr val="bg1"/>
            </a:solidFill>
            <a:latin typeface="Georgia" panose="02040502050405020303" pitchFamily="18" charset="0"/>
            <a:cs typeface="Arial"/>
          </a:endParaRPr>
        </a:p>
        <a:p xmlns:a="http://schemas.openxmlformats.org/drawingml/2006/main">
          <a:endParaRPr lang="en-US" sz="1800" b="0" dirty="0"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2C0E6-10CA-9540-895E-5196F6919EA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F768F-AC86-A243-B3A1-650A5A17F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2333F9-500B-46B4-8515-4030452201A5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24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2B06053-7610-AD43-96EB-0249AB6061E4}" type="slidenum">
              <a:rPr lang="en-US" sz="1200">
                <a:ea typeface="Geneva" charset="0"/>
                <a:cs typeface="Geneva" charset="0"/>
              </a:rPr>
              <a:pPr eaLnBrk="1" hangingPunct="1"/>
              <a:t>25</a:t>
            </a:fld>
            <a:endParaRPr lang="en-US" sz="1200"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04C1-56B5-43BA-8853-17362D11ECD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8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DAC257C-B223-5F48-96B2-7F92FEC7C262}" type="slidenum">
              <a:rPr lang="en-GB" sz="1200">
                <a:solidFill>
                  <a:prstClr val="black"/>
                </a:solidFill>
              </a:rPr>
              <a:pPr eaLnBrk="1" hangingPunct="1"/>
              <a:t>31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1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31286" indent="-281264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25055" indent="-225011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75077" indent="-225011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25099" indent="-225011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D248347-EB10-474B-B50A-5B23143F4DCE}" type="slidenum">
              <a:rPr lang="en-US" altLang="en-US" b="0" smtClean="0"/>
              <a:pPr eaLnBrk="1" hangingPunct="1">
                <a:defRPr/>
              </a:pPr>
              <a:t>32</a:t>
            </a:fld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8392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85678F-1B18-8449-BAEF-18E5EBD8F354}" type="slidenum">
              <a:rPr lang="en-US">
                <a:latin typeface="Calibri" charset="0"/>
              </a:rPr>
              <a:pPr eaLnBrk="1" hangingPunct="1"/>
              <a:t>36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DC78B4-38AC-FC47-BBCB-6BAD14CC2BD1}" type="slidenum">
              <a:rPr lang="en-US">
                <a:latin typeface="Calibri" charset="0"/>
              </a:rPr>
              <a:pPr eaLnBrk="1" hangingPunct="1"/>
              <a:t>37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64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CDEFDF-0116-E343-AA58-9F7C6866A9BE}" type="slidenum">
              <a:rPr lang="en-US">
                <a:latin typeface="Calibri" charset="0"/>
              </a:rPr>
              <a:pPr eaLnBrk="1" hangingPunct="1"/>
              <a:t>38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31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9AFAB6-4825-9E45-9C73-3E66C7EACBCD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40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75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2">
              <a:defRPr/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BC0971-976A-8A41-B160-77459246370D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41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0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470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567B74-3B7A-6D4A-A0F0-FF3E88FEC92F}" type="slidenum">
              <a:rPr lang="en-US">
                <a:latin typeface="Calibri" charset="0"/>
              </a:rPr>
              <a:pPr eaLnBrk="1" hangingPunct="1"/>
              <a:t>42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41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/>
              <a:t>DCV, </a:t>
            </a:r>
            <a:r>
              <a:rPr lang="en-US" altLang="en-US" i="1" smtClean="0">
                <a:solidFill>
                  <a:srgbClr val="000000"/>
                </a:solidFill>
              </a:rPr>
              <a:t>daclatasvir; </a:t>
            </a:r>
            <a:r>
              <a:rPr lang="en-US" altLang="en-US" i="1" smtClean="0"/>
              <a:t>GT, genotype; HCV, hepatitis C virus; QD, once daily; RBV, ribavirin; SOF, sofosbuvir.</a:t>
            </a:r>
            <a:endParaRPr lang="en-US" altLang="en-US" smtClean="0"/>
          </a:p>
          <a:p>
            <a:endParaRPr lang="en-US" altLang="en-US" i="1" smtClean="0"/>
          </a:p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31286" indent="-281264">
              <a:defRPr b="1">
                <a:solidFill>
                  <a:schemeClr val="tx1"/>
                </a:solidFill>
                <a:latin typeface="Arial" charset="0"/>
              </a:defRPr>
            </a:lvl2pPr>
            <a:lvl3pPr marL="1125055" indent="-225011">
              <a:defRPr b="1">
                <a:solidFill>
                  <a:schemeClr val="tx1"/>
                </a:solidFill>
                <a:latin typeface="Arial" charset="0"/>
              </a:defRPr>
            </a:lvl3pPr>
            <a:lvl4pPr marL="1575077" indent="-225011">
              <a:defRPr b="1">
                <a:solidFill>
                  <a:schemeClr val="tx1"/>
                </a:solidFill>
                <a:latin typeface="Arial" charset="0"/>
              </a:defRPr>
            </a:lvl4pPr>
            <a:lvl5pPr marL="2025099" indent="-225011">
              <a:defRPr b="1">
                <a:solidFill>
                  <a:schemeClr val="tx1"/>
                </a:solidFill>
                <a:latin typeface="Arial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D94BC0-02C0-4F88-9331-1E33E371CF4E}" type="slidenum">
              <a:rPr lang="en-US" altLang="en-US" b="0"/>
              <a:pPr/>
              <a:t>45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318102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/>
              <a:t>RAV, resistance associated variant; SVR, sustained virologic response.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31286" indent="-281264">
              <a:defRPr b="1">
                <a:solidFill>
                  <a:schemeClr val="tx1"/>
                </a:solidFill>
                <a:latin typeface="Arial" charset="0"/>
              </a:defRPr>
            </a:lvl2pPr>
            <a:lvl3pPr marL="1125055" indent="-225011">
              <a:defRPr b="1">
                <a:solidFill>
                  <a:schemeClr val="tx1"/>
                </a:solidFill>
                <a:latin typeface="Arial" charset="0"/>
              </a:defRPr>
            </a:lvl3pPr>
            <a:lvl4pPr marL="1575077" indent="-225011">
              <a:defRPr b="1">
                <a:solidFill>
                  <a:schemeClr val="tx1"/>
                </a:solidFill>
                <a:latin typeface="Arial" charset="0"/>
              </a:defRPr>
            </a:lvl4pPr>
            <a:lvl5pPr marL="2025099" indent="-225011">
              <a:defRPr b="1">
                <a:solidFill>
                  <a:schemeClr val="tx1"/>
                </a:solidFill>
                <a:latin typeface="Arial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FA9CC5-71C6-432B-8AB1-6A825804B57F}" type="slidenum">
              <a:rPr lang="en-US" altLang="en-US" b="0"/>
              <a:pPr/>
              <a:t>46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951299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/>
              <a:t>ART, antiretroviral therapy; GT, genotype; HCV, hepatitis C virus; HIV, human immunodeficiency virus; NNRTI, nonnucleoside reverse transcriptase inhibitor; PI, protease inhibitor; QD, once daily.</a:t>
            </a: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31286" indent="-281264">
              <a:defRPr b="1">
                <a:solidFill>
                  <a:schemeClr val="tx1"/>
                </a:solidFill>
                <a:latin typeface="Arial" charset="0"/>
              </a:defRPr>
            </a:lvl2pPr>
            <a:lvl3pPr marL="1125055" indent="-225011">
              <a:defRPr b="1">
                <a:solidFill>
                  <a:schemeClr val="tx1"/>
                </a:solidFill>
                <a:latin typeface="Arial" charset="0"/>
              </a:defRPr>
            </a:lvl3pPr>
            <a:lvl4pPr marL="1575077" indent="-225011">
              <a:defRPr b="1">
                <a:solidFill>
                  <a:schemeClr val="tx1"/>
                </a:solidFill>
                <a:latin typeface="Arial" charset="0"/>
              </a:defRPr>
            </a:lvl4pPr>
            <a:lvl5pPr marL="2025099" indent="-225011">
              <a:defRPr b="1">
                <a:solidFill>
                  <a:schemeClr val="tx1"/>
                </a:solidFill>
                <a:latin typeface="Arial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0889A8-5595-4D9C-93B4-380F0A0764B0}" type="slidenum">
              <a:rPr lang="en-US" altLang="en-US" b="0"/>
              <a:pPr/>
              <a:t>47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782168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smtClean="0"/>
              <a:t>ART, antiretroviral therapy; DCV, daclatasvir; HCV, hepatitis C virus; HIV, human immunodeficiency virus; RAV, resistance associated variant; SOF, sofosbuvir; SVR, sustained virologic response.</a:t>
            </a: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31286" indent="-281264">
              <a:defRPr b="1">
                <a:solidFill>
                  <a:schemeClr val="tx1"/>
                </a:solidFill>
                <a:latin typeface="Arial" charset="0"/>
              </a:defRPr>
            </a:lvl2pPr>
            <a:lvl3pPr marL="1125055" indent="-225011">
              <a:defRPr b="1">
                <a:solidFill>
                  <a:schemeClr val="tx1"/>
                </a:solidFill>
                <a:latin typeface="Arial" charset="0"/>
              </a:defRPr>
            </a:lvl3pPr>
            <a:lvl4pPr marL="1575077" indent="-225011">
              <a:defRPr b="1">
                <a:solidFill>
                  <a:schemeClr val="tx1"/>
                </a:solidFill>
                <a:latin typeface="Arial" charset="0"/>
              </a:defRPr>
            </a:lvl4pPr>
            <a:lvl5pPr marL="2025099" indent="-225011">
              <a:defRPr b="1">
                <a:solidFill>
                  <a:schemeClr val="tx1"/>
                </a:solidFill>
                <a:latin typeface="Arial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CE9A6E-59FB-481D-B9DF-A9D90EC06FA9}" type="slidenum">
              <a:rPr lang="en-US" altLang="en-US" b="0"/>
              <a:pPr/>
              <a:t>48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33331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DEB8CB-8BC8-D64E-B52A-3E4B6A0E0588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4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41B8EF-2466-614A-A5A7-7C6987F087B9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5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CE8826-4416-7B42-9FA3-B0063DE45DC7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17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6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E637-BF36-D04F-B788-64D30E6721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10E7AE-BDBB-4042-A9D7-9E870EA7AAF7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6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DD56C-6FE0-4980-9402-3835FFBD1E7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0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2B06053-7610-AD43-96EB-0249AB6061E4}" type="slidenum">
              <a:rPr lang="en-US" sz="1200">
                <a:ea typeface="Geneva" charset="0"/>
                <a:cs typeface="Geneva" charset="0"/>
              </a:rPr>
              <a:pPr eaLnBrk="1" hangingPunct="1"/>
              <a:t>24</a:t>
            </a:fld>
            <a:endParaRPr lang="en-US" sz="1200"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156937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 bwMode="gray">
          <a:xfrm>
            <a:off x="13716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 b="1" cap="none" spc="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gray">
          <a:xfrm>
            <a:off x="234696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417831" y="2209800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EW_IASUSAlogo-transparent-backgroun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5981699"/>
            <a:ext cx="1143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7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18C83620-211C-40E7-A668-7CE799962B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32367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3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56937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2400" y="147863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/ wid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156937" y="5975288"/>
            <a:ext cx="8833104" cy="72593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56937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2400" y="147863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56358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/ wide footer and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156937" y="6324600"/>
            <a:ext cx="8833104" cy="3766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56937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2400" y="147863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00803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152400" y="11430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0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32367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 w/ header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2400" y="147863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3978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12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152400" y="129467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32367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0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2400" y="147863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38316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ltGray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4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ltGray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87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096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32367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95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9789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18C83620-211C-40E7-A668-7CE799962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32367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68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ltGray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 bwMode="ltGray">
          <a:xfrm>
            <a:off x="152400" y="6389582"/>
            <a:ext cx="8839200" cy="2947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7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46304" y="640228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gray">
          <a:xfrm>
            <a:off x="152400" y="18288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gray">
          <a:xfrm>
            <a:off x="301752" y="228600"/>
            <a:ext cx="8534400" cy="1371600"/>
          </a:xfrm>
          <a:solidFill>
            <a:schemeClr val="bg2"/>
          </a:solidFill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381000" y="2209800"/>
            <a:ext cx="8458200" cy="3886200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buFont typeface="Arial" pitchFamily="34" charset="0"/>
              <a:buChar char="─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267200" y="168592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46050" y="640238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gray">
          <a:xfrm>
            <a:off x="152400" y="898787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267200" y="755912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52400" y="6092825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A9B3A791-45BB-4A2E-A5A8-91AB5930F01D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381000" y="1196752"/>
            <a:ext cx="8458200" cy="489924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buFont typeface="Arial" pitchFamily="34" charset="0"/>
              <a:buChar char="─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803A-E7B9-409C-8572-FD376D9CD8D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6"/>
          </p:nvPr>
        </p:nvSpPr>
        <p:spPr bwMode="gray">
          <a:xfrm>
            <a:off x="4267200" y="6324600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99F893-6E22-41A9-A274-FD1F57575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1625" y="160593"/>
            <a:ext cx="8534400" cy="648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46050" y="640238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gray">
          <a:xfrm>
            <a:off x="152400" y="898787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267200" y="755912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52400" y="6092825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A9B3A791-45BB-4A2E-A5A8-91AB5930F01D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381000" y="1196752"/>
            <a:ext cx="8458200" cy="489924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buFont typeface="Arial" pitchFamily="34" charset="0"/>
              <a:buChar char="─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803A-E7B9-409C-8572-FD376D9CD8D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6"/>
          </p:nvPr>
        </p:nvSpPr>
        <p:spPr bwMode="gray">
          <a:xfrm>
            <a:off x="4267200" y="6324600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99F893-6E22-41A9-A274-FD1F57575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4800" y="184640"/>
            <a:ext cx="8534400" cy="530352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52400" y="638903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8983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89582"/>
            <a:ext cx="8839200" cy="2947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- wid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56937" y="5975288"/>
            <a:ext cx="8833104" cy="72593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2400" y="147863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565847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89582"/>
            <a:ext cx="88392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9789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18C83620-211C-40E7-A668-7CE799962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 userDrawn="1"/>
        </p:nvSpPr>
        <p:spPr bwMode="auto">
          <a:xfrm>
            <a:off x="152400" y="129467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32367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402289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1600"/>
          </a:xfrm>
          <a:solidFill>
            <a:schemeClr val="bg2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81000" y="2057400"/>
            <a:ext cx="8458200" cy="4038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¡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8592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1600"/>
          </a:xfrm>
          <a:solidFill>
            <a:schemeClr val="bg2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81000" y="2057400"/>
            <a:ext cx="8458200" cy="4038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¡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8592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52400" y="63978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16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156937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gray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419600" y="2297294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45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Straight Connector 30"/>
          <p:cNvSpPr>
            <a:spLocks noChangeShapeType="1"/>
          </p:cNvSpPr>
          <p:nvPr userDrawn="1"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2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buClr>
                <a:schemeClr val="accent3"/>
              </a:buClr>
              <a:defRPr sz="2500"/>
            </a:lvl1pPr>
            <a:lvl2pPr>
              <a:buClr>
                <a:schemeClr val="accent3"/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3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buClr>
                <a:schemeClr val="accent3"/>
              </a:buClr>
              <a:defRPr sz="2500"/>
            </a:lvl1pPr>
            <a:lvl2pPr>
              <a:buClr>
                <a:schemeClr val="accent3"/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89582"/>
            <a:ext cx="8839200" cy="2947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8983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ltGray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89835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b="0" i="0" u="none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9985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4986C9F-0C03-4D77-AD8F-A767FF5D7500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152400" y="6389582"/>
            <a:ext cx="88392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44815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093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7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3" r:id="rId3"/>
    <p:sldLayoutId id="2147483691" r:id="rId4"/>
    <p:sldLayoutId id="2147483679" r:id="rId5"/>
    <p:sldLayoutId id="2147483702" r:id="rId6"/>
    <p:sldLayoutId id="2147483681" r:id="rId7"/>
    <p:sldLayoutId id="2147483692" r:id="rId8"/>
    <p:sldLayoutId id="2147483683" r:id="rId9"/>
    <p:sldLayoutId id="2147483684" r:id="rId10"/>
    <p:sldLayoutId id="2147483685" r:id="rId11"/>
    <p:sldLayoutId id="2147483694" r:id="rId12"/>
    <p:sldLayoutId id="2147483696" r:id="rId13"/>
    <p:sldLayoutId id="2147483697" r:id="rId14"/>
    <p:sldLayoutId id="2147483695" r:id="rId15"/>
    <p:sldLayoutId id="2147483690" r:id="rId16"/>
    <p:sldLayoutId id="2147483686" r:id="rId17"/>
    <p:sldLayoutId id="2147483687" r:id="rId18"/>
    <p:sldLayoutId id="2147483688" r:id="rId19"/>
    <p:sldLayoutId id="2147483689" r:id="rId20"/>
    <p:sldLayoutId id="2147483674" r:id="rId21"/>
    <p:sldLayoutId id="2147483700" r:id="rId22"/>
    <p:sldLayoutId id="2147483701" r:id="rId23"/>
  </p:sldLayoutIdLst>
  <p:txStyles>
    <p:titleStyle>
      <a:lvl1pPr algn="ctr" rtl="0" eaLnBrk="1" latinLnBrk="0" hangingPunct="1">
        <a:spcBef>
          <a:spcPct val="0"/>
        </a:spcBef>
        <a:buNone/>
        <a:defRPr kumimoji="0" sz="3300" b="1" i="0" u="none" kern="1200">
          <a:solidFill>
            <a:schemeClr val="accent3">
              <a:shade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86000"/>
          </a:xfrm>
        </p:spPr>
        <p:txBody>
          <a:bodyPr>
            <a:normAutofit/>
          </a:bodyPr>
          <a:lstStyle/>
          <a:p>
            <a:r>
              <a:rPr lang="en-US" cap="none" spc="0" dirty="0" smtClean="0">
                <a:solidFill>
                  <a:schemeClr val="bg2">
                    <a:lumMod val="25000"/>
                  </a:schemeClr>
                </a:solidFill>
              </a:rPr>
              <a:t>Hugo E. Vargas, MD</a:t>
            </a:r>
          </a:p>
          <a:p>
            <a:r>
              <a:rPr lang="en-US" dirty="0" smtClean="0"/>
              <a:t>Professor of Medicine</a:t>
            </a:r>
            <a:r>
              <a:rPr lang="en-US" cap="none" spc="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cap="none" spc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200" dirty="0" smtClean="0"/>
              <a:t>Medical, Director Office of Clinical Research</a:t>
            </a:r>
          </a:p>
          <a:p>
            <a:r>
              <a:rPr lang="en-US" cap="none" spc="0" dirty="0" smtClean="0">
                <a:solidFill>
                  <a:schemeClr val="bg2">
                    <a:lumMod val="25000"/>
                  </a:schemeClr>
                </a:solidFill>
              </a:rPr>
              <a:t>Mayo Clinic Arizona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Initial Treatment of HCV G1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/>
              <a:t>2016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50957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Regimen Basics:</a:t>
            </a:r>
            <a:br>
              <a:rPr lang="en-US" dirty="0" smtClean="0"/>
            </a:br>
            <a:r>
              <a:rPr lang="en-US" dirty="0" smtClean="0"/>
              <a:t>Initial Treatment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NEW_IASUSAlogo-transparent-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543800" y="5981700"/>
            <a:ext cx="1143000" cy="2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200" dirty="0" smtClean="0"/>
          </a:p>
          <a:p>
            <a:r>
              <a:rPr lang="en-GB" sz="3600" dirty="0" err="1" smtClean="0"/>
              <a:t>Ledipasvir</a:t>
            </a:r>
            <a:r>
              <a:rPr lang="en-GB" sz="3600" dirty="0" smtClean="0"/>
              <a:t> and Sofosbuvir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96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77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Banerjee AP&amp;T 2016 43:674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Ledipasvir</a:t>
            </a:r>
            <a:r>
              <a:rPr lang="en-US" dirty="0" smtClean="0"/>
              <a:t>/</a:t>
            </a:r>
            <a:r>
              <a:rPr lang="en-US" dirty="0" err="1" smtClean="0"/>
              <a:t>Sofosbuvir</a:t>
            </a:r>
            <a:r>
              <a:rPr lang="en-US" dirty="0" smtClean="0"/>
              <a:t> (LDV/SOF)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Ledipasvir</a:t>
            </a:r>
            <a:r>
              <a:rPr lang="en-US" dirty="0" smtClean="0"/>
              <a:t> (LDV) is an NS5A </a:t>
            </a:r>
            <a:r>
              <a:rPr lang="en-US" dirty="0" smtClean="0"/>
              <a:t>complex inhibitor</a:t>
            </a:r>
            <a:endParaRPr lang="en-US" dirty="0" smtClean="0"/>
          </a:p>
          <a:p>
            <a:r>
              <a:rPr lang="en-US" dirty="0" err="1" smtClean="0"/>
              <a:t>Sofosbuvir</a:t>
            </a:r>
            <a:r>
              <a:rPr lang="en-US" dirty="0" smtClean="0"/>
              <a:t> (SOF) is an NS5B nucleoside inhibitor</a:t>
            </a:r>
          </a:p>
          <a:p>
            <a:r>
              <a:rPr lang="en-US" dirty="0" smtClean="0"/>
              <a:t>Approved in US 2014 for treatment of HCV G1 disease</a:t>
            </a:r>
          </a:p>
          <a:p>
            <a:r>
              <a:rPr lang="en-US" dirty="0"/>
              <a:t>F</a:t>
            </a:r>
            <a:r>
              <a:rPr lang="en-US" dirty="0" smtClean="0"/>
              <a:t>ixed dose combination (FDC) as a single pill,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90mg LDV/400mg SOF</a:t>
            </a:r>
          </a:p>
          <a:p>
            <a:r>
              <a:rPr lang="en-US" dirty="0" smtClean="0"/>
              <a:t>Pivotal registration trials for this discussion were ION 1,2,3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Banerjee AP&amp;T 2016 43:674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Ledipasvir</a:t>
            </a:r>
            <a:r>
              <a:rPr lang="en-US" dirty="0" smtClean="0"/>
              <a:t>/</a:t>
            </a:r>
            <a:r>
              <a:rPr lang="en-US" dirty="0" err="1" smtClean="0"/>
              <a:t>Sofosbuvir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Special considerations:</a:t>
            </a:r>
          </a:p>
          <a:p>
            <a:pPr lvl="1"/>
            <a:r>
              <a:rPr lang="en-US" dirty="0" smtClean="0"/>
              <a:t>To be avoided in patients with GFR&lt;30mg/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Co-administration with </a:t>
            </a:r>
            <a:r>
              <a:rPr lang="en-US" dirty="0" err="1" smtClean="0"/>
              <a:t>amiodarone</a:t>
            </a:r>
            <a:r>
              <a:rPr lang="en-US" dirty="0" smtClean="0"/>
              <a:t> can cause life-threatening </a:t>
            </a:r>
            <a:r>
              <a:rPr lang="en-US" dirty="0" err="1" smtClean="0"/>
              <a:t>bradycardias</a:t>
            </a:r>
            <a:endParaRPr lang="en-US" dirty="0" smtClean="0"/>
          </a:p>
          <a:p>
            <a:pPr lvl="1"/>
            <a:r>
              <a:rPr lang="en-US" dirty="0" smtClean="0"/>
              <a:t>Has excellent profile in patients with compensated cirrhosis</a:t>
            </a:r>
          </a:p>
          <a:p>
            <a:pPr lvl="1"/>
            <a:r>
              <a:rPr lang="en-US" dirty="0" smtClean="0"/>
              <a:t>Avoid the use of PPI as LDV absorption is decreased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44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 Studies: Pivotal LDV/SOF studies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ION-1:  FDC for 12 or 24 weeks ± RBV in treatment naïve patients </a:t>
            </a:r>
            <a:r>
              <a:rPr lang="en-US" sz="2200" dirty="0" err="1" smtClean="0">
                <a:solidFill>
                  <a:srgbClr val="FF0000"/>
                </a:solidFill>
              </a:rPr>
              <a:t>Afdhal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et al.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n-US" sz="2200" dirty="0">
                <a:solidFill>
                  <a:srgbClr val="FF0000"/>
                </a:solidFill>
              </a:rPr>
              <a:t>NEJM </a:t>
            </a:r>
            <a:r>
              <a:rPr lang="en-US" sz="2200" dirty="0" smtClean="0">
                <a:solidFill>
                  <a:srgbClr val="FF0000"/>
                </a:solidFill>
              </a:rPr>
              <a:t>2014, 370:1889</a:t>
            </a:r>
          </a:p>
          <a:p>
            <a:r>
              <a:rPr lang="en-US" sz="3200" dirty="0"/>
              <a:t>ION-3 FDC for 8 weeks± RBV vs 12 weeks in treatment naïve </a:t>
            </a:r>
            <a:r>
              <a:rPr lang="en-US" sz="3200" dirty="0" smtClean="0"/>
              <a:t>patients </a:t>
            </a:r>
            <a:r>
              <a:rPr lang="en-US" sz="2200" dirty="0" err="1" smtClean="0">
                <a:solidFill>
                  <a:srgbClr val="FF0000"/>
                </a:solidFill>
              </a:rPr>
              <a:t>Kowdley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i="1" dirty="0">
                <a:solidFill>
                  <a:srgbClr val="FF0000"/>
                </a:solidFill>
              </a:rPr>
              <a:t>et al.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NEJM 2014, 370: 1879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3200" dirty="0" smtClean="0"/>
              <a:t>ION-2 FDC for 12 or 24 weeks ± RBV in treatment experienced patients (</a:t>
            </a:r>
            <a:r>
              <a:rPr lang="en-US" sz="3200" dirty="0" err="1" smtClean="0"/>
              <a:t>cirrhotics</a:t>
            </a:r>
            <a:r>
              <a:rPr lang="en-US" sz="3200" dirty="0" smtClean="0"/>
              <a:t> included)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Afdhal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et al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NEJM </a:t>
            </a:r>
            <a:r>
              <a:rPr lang="en-US" sz="2000" dirty="0" smtClean="0">
                <a:solidFill>
                  <a:srgbClr val="FF0000"/>
                </a:solidFill>
              </a:rPr>
              <a:t>2014, 370:1483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Study Design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GT 1 Treatment-Naïve (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ION-1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46435" name="Content Placeholder 21"/>
          <p:cNvSpPr>
            <a:spLocks noGrp="1"/>
          </p:cNvSpPr>
          <p:nvPr>
            <p:ph idx="1"/>
          </p:nvPr>
        </p:nvSpPr>
        <p:spPr>
          <a:xfrm>
            <a:off x="295275" y="4699000"/>
            <a:ext cx="8513763" cy="1457325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GT 1 HCV treatment-naïve patients in Europe and USA</a:t>
            </a:r>
          </a:p>
          <a:p>
            <a:pPr>
              <a:spcBef>
                <a:spcPts val="45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865 patients randomized 1:1:1:1 across four arms </a:t>
            </a:r>
          </a:p>
          <a:p>
            <a:pPr>
              <a:spcBef>
                <a:spcPts val="45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Stratified by HCV subtype (1a or 1b) and cirrhosis</a:t>
            </a:r>
          </a:p>
        </p:txBody>
      </p:sp>
      <p:cxnSp>
        <p:nvCxnSpPr>
          <p:cNvPr id="146436" name="Straight Arrow Connector 24"/>
          <p:cNvCxnSpPr>
            <a:cxnSpLocks noChangeShapeType="1"/>
          </p:cNvCxnSpPr>
          <p:nvPr/>
        </p:nvCxnSpPr>
        <p:spPr bwMode="auto">
          <a:xfrm>
            <a:off x="8982075" y="1333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6437" name="Rectangle 1"/>
          <p:cNvSpPr>
            <a:spLocks noChangeArrowheads="1"/>
          </p:cNvSpPr>
          <p:nvPr/>
        </p:nvSpPr>
        <p:spPr bwMode="auto">
          <a:xfrm>
            <a:off x="304800" y="-762000"/>
            <a:ext cx="952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25000"/>
              </a:spcAft>
              <a:buFontTx/>
              <a:buChar char="•"/>
            </a:pPr>
            <a:endParaRPr lang="en-US" sz="3600" b="1" baseline="-25000"/>
          </a:p>
        </p:txBody>
      </p:sp>
      <p:grpSp>
        <p:nvGrpSpPr>
          <p:cNvPr id="146438" name="Group 3"/>
          <p:cNvGrpSpPr>
            <a:grpSpLocks/>
          </p:cNvGrpSpPr>
          <p:nvPr/>
        </p:nvGrpSpPr>
        <p:grpSpPr bwMode="auto">
          <a:xfrm>
            <a:off x="471488" y="1414463"/>
            <a:ext cx="8296275" cy="3030537"/>
            <a:chOff x="1059527" y="1414849"/>
            <a:chExt cx="7349023" cy="2684059"/>
          </a:xfrm>
        </p:grpSpPr>
        <p:grpSp>
          <p:nvGrpSpPr>
            <p:cNvPr id="146440" name="Group 7"/>
            <p:cNvGrpSpPr>
              <a:grpSpLocks/>
            </p:cNvGrpSpPr>
            <p:nvPr/>
          </p:nvGrpSpPr>
          <p:grpSpPr bwMode="auto">
            <a:xfrm>
              <a:off x="1059527" y="1414849"/>
              <a:ext cx="7024947" cy="2684059"/>
              <a:chOff x="1599144" y="1231967"/>
              <a:chExt cx="7024947" cy="2684059"/>
            </a:xfrm>
          </p:grpSpPr>
          <p:sp>
            <p:nvSpPr>
              <p:cNvPr id="146444" name="Text Box 23"/>
              <p:cNvSpPr txBox="1">
                <a:spLocks noChangeArrowheads="1"/>
              </p:cNvSpPr>
              <p:nvPr/>
            </p:nvSpPr>
            <p:spPr bwMode="auto">
              <a:xfrm>
                <a:off x="1599144" y="1234489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0</a:t>
                </a:r>
              </a:p>
            </p:txBody>
          </p:sp>
          <p:sp>
            <p:nvSpPr>
              <p:cNvPr id="146445" name="Text Box 23"/>
              <p:cNvSpPr txBox="1">
                <a:spLocks noChangeArrowheads="1"/>
              </p:cNvSpPr>
              <p:nvPr/>
            </p:nvSpPr>
            <p:spPr bwMode="auto">
              <a:xfrm>
                <a:off x="3433266" y="1231967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12</a:t>
                </a:r>
              </a:p>
            </p:txBody>
          </p:sp>
          <p:sp>
            <p:nvSpPr>
              <p:cNvPr id="12" name="Freeform 66"/>
              <p:cNvSpPr>
                <a:spLocks/>
              </p:cNvSpPr>
              <p:nvPr/>
            </p:nvSpPr>
            <p:spPr bwMode="auto">
              <a:xfrm>
                <a:off x="2088516" y="1537069"/>
                <a:ext cx="2012333" cy="126540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3" name="Freeform 66"/>
              <p:cNvSpPr>
                <a:spLocks/>
              </p:cNvSpPr>
              <p:nvPr/>
            </p:nvSpPr>
            <p:spPr bwMode="auto">
              <a:xfrm>
                <a:off x="2088516" y="1537069"/>
                <a:ext cx="6035593" cy="126540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6448" name="Text Box 23"/>
              <p:cNvSpPr txBox="1">
                <a:spLocks noChangeArrowheads="1"/>
              </p:cNvSpPr>
              <p:nvPr/>
            </p:nvSpPr>
            <p:spPr bwMode="auto">
              <a:xfrm>
                <a:off x="7627141" y="1231967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36</a:t>
                </a:r>
              </a:p>
            </p:txBody>
          </p:sp>
          <p:sp>
            <p:nvSpPr>
              <p:cNvPr id="15" name="Freeform 66"/>
              <p:cNvSpPr>
                <a:spLocks/>
              </p:cNvSpPr>
              <p:nvPr/>
            </p:nvSpPr>
            <p:spPr bwMode="auto">
              <a:xfrm>
                <a:off x="2088516" y="1537069"/>
                <a:ext cx="4023259" cy="126540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6450" name="Text Box 23"/>
              <p:cNvSpPr txBox="1">
                <a:spLocks noChangeArrowheads="1"/>
              </p:cNvSpPr>
              <p:nvPr/>
            </p:nvSpPr>
            <p:spPr bwMode="auto">
              <a:xfrm>
                <a:off x="5619415" y="1231967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24</a:t>
                </a:r>
              </a:p>
            </p:txBody>
          </p:sp>
          <p:grpSp>
            <p:nvGrpSpPr>
              <p:cNvPr id="146451" name="Group 16"/>
              <p:cNvGrpSpPr>
                <a:grpSpLocks/>
              </p:cNvGrpSpPr>
              <p:nvPr/>
            </p:nvGrpSpPr>
            <p:grpSpPr bwMode="auto">
              <a:xfrm>
                <a:off x="2072219" y="1787359"/>
                <a:ext cx="4894751" cy="457200"/>
                <a:chOff x="2072219" y="1831427"/>
                <a:chExt cx="4894751" cy="457200"/>
              </a:xfrm>
            </p:grpSpPr>
            <p:sp>
              <p:nvSpPr>
                <p:cNvPr id="146461" name="AutoShape 8"/>
                <p:cNvSpPr>
                  <a:spLocks noChangeArrowheads="1"/>
                </p:cNvSpPr>
                <p:nvPr/>
              </p:nvSpPr>
              <p:spPr bwMode="auto">
                <a:xfrm>
                  <a:off x="2072219" y="1831427"/>
                  <a:ext cx="2011680" cy="457200"/>
                </a:xfrm>
                <a:prstGeom prst="rect">
                  <a:avLst/>
                </a:prstGeom>
                <a:solidFill>
                  <a:srgbClr val="EA7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r>
                    <a:rPr lang="en-US" b="1">
                      <a:solidFill>
                        <a:srgbClr val="FFFFFF"/>
                      </a:solidFill>
                    </a:rPr>
                    <a:t> </a:t>
                  </a:r>
                  <a:r>
                    <a:rPr lang="en-US" b="1">
                      <a:solidFill>
                        <a:schemeClr val="bg1"/>
                      </a:solidFill>
                    </a:rPr>
                    <a:t>LDV/SOF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052713" y="1918578"/>
                  <a:ext cx="914058" cy="274171"/>
                </a:xfrm>
                <a:prstGeom prst="rect">
                  <a:avLst/>
                </a:prstGeom>
                <a:noFill/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Arial"/>
                      <a:ea typeface="+mn-ea"/>
                      <a:cs typeface="+mn-cs"/>
                    </a:rPr>
                    <a:t>SVR12</a:t>
                  </a:r>
                </a:p>
              </p:txBody>
            </p:sp>
            <p:cxnSp>
              <p:nvCxnSpPr>
                <p:cNvPr id="146463" name="Straight Connector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0334" y="2060027"/>
                  <a:ext cx="20116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diamond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6452" name="Group 17"/>
              <p:cNvGrpSpPr>
                <a:grpSpLocks/>
              </p:cNvGrpSpPr>
              <p:nvPr/>
            </p:nvGrpSpPr>
            <p:grpSpPr bwMode="auto">
              <a:xfrm>
                <a:off x="2072219" y="2344515"/>
                <a:ext cx="4039795" cy="457200"/>
                <a:chOff x="2072219" y="2388583"/>
                <a:chExt cx="4039795" cy="457200"/>
              </a:xfrm>
            </p:grpSpPr>
            <p:sp>
              <p:nvSpPr>
                <p:cNvPr id="146459" name="AutoShape 8"/>
                <p:cNvSpPr>
                  <a:spLocks noChangeArrowheads="1"/>
                </p:cNvSpPr>
                <p:nvPr/>
              </p:nvSpPr>
              <p:spPr bwMode="auto">
                <a:xfrm>
                  <a:off x="2072219" y="2388583"/>
                  <a:ext cx="2011680" cy="457200"/>
                </a:xfrm>
                <a:prstGeom prst="rect">
                  <a:avLst/>
                </a:prstGeom>
                <a:solidFill>
                  <a:srgbClr val="4E4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r>
                    <a:rPr lang="en-US" b="1">
                      <a:solidFill>
                        <a:srgbClr val="FFFFFF"/>
                      </a:solidFill>
                    </a:rPr>
                    <a:t> LDV/SOF + RBV</a:t>
                  </a:r>
                </a:p>
              </p:txBody>
            </p:sp>
            <p:cxnSp>
              <p:nvCxnSpPr>
                <p:cNvPr id="146460" name="Straight Connector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0334" y="2617183"/>
                  <a:ext cx="20116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diamond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6453" name="Group 18"/>
              <p:cNvGrpSpPr>
                <a:grpSpLocks/>
              </p:cNvGrpSpPr>
              <p:nvPr/>
            </p:nvGrpSpPr>
            <p:grpSpPr bwMode="auto">
              <a:xfrm>
                <a:off x="2072219" y="2901671"/>
                <a:ext cx="6029441" cy="457200"/>
                <a:chOff x="2072219" y="2945739"/>
                <a:chExt cx="6029441" cy="457200"/>
              </a:xfrm>
            </p:grpSpPr>
            <p:sp>
              <p:nvSpPr>
                <p:cNvPr id="146457" name="AutoShape 8"/>
                <p:cNvSpPr>
                  <a:spLocks noChangeArrowheads="1"/>
                </p:cNvSpPr>
                <p:nvPr/>
              </p:nvSpPr>
              <p:spPr bwMode="auto">
                <a:xfrm>
                  <a:off x="2072219" y="2945739"/>
                  <a:ext cx="4023360" cy="457200"/>
                </a:xfrm>
                <a:prstGeom prst="rect">
                  <a:avLst/>
                </a:prstGeom>
                <a:solidFill>
                  <a:srgbClr val="EA71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r>
                    <a:rPr lang="en-US" b="1">
                      <a:solidFill>
                        <a:srgbClr val="FFFFFF"/>
                      </a:solidFill>
                    </a:rPr>
                    <a:t> LDV/SOF</a:t>
                  </a:r>
                </a:p>
              </p:txBody>
            </p:sp>
            <p:cxnSp>
              <p:nvCxnSpPr>
                <p:cNvPr id="146458" name="Straight Connector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89980" y="3174339"/>
                  <a:ext cx="20116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diamond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6454" name="Group 19"/>
              <p:cNvGrpSpPr>
                <a:grpSpLocks/>
              </p:cNvGrpSpPr>
              <p:nvPr/>
            </p:nvGrpSpPr>
            <p:grpSpPr bwMode="auto">
              <a:xfrm>
                <a:off x="2072219" y="3458826"/>
                <a:ext cx="6029441" cy="457200"/>
                <a:chOff x="2072219" y="3502894"/>
                <a:chExt cx="6029441" cy="457200"/>
              </a:xfrm>
            </p:grpSpPr>
            <p:sp>
              <p:nvSpPr>
                <p:cNvPr id="146455" name="AutoShape 8"/>
                <p:cNvSpPr>
                  <a:spLocks noChangeArrowheads="1"/>
                </p:cNvSpPr>
                <p:nvPr/>
              </p:nvSpPr>
              <p:spPr bwMode="auto">
                <a:xfrm>
                  <a:off x="2072219" y="3502894"/>
                  <a:ext cx="4023360" cy="457200"/>
                </a:xfrm>
                <a:prstGeom prst="rect">
                  <a:avLst/>
                </a:prstGeom>
                <a:solidFill>
                  <a:srgbClr val="4E4A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r>
                    <a:rPr lang="en-US" b="1">
                      <a:solidFill>
                        <a:srgbClr val="FFFFFF"/>
                      </a:solidFill>
                    </a:rPr>
                    <a:t> LDV/SOF + RBV</a:t>
                  </a:r>
                </a:p>
              </p:txBody>
            </p:sp>
            <p:cxnSp>
              <p:nvCxnSpPr>
                <p:cNvPr id="146456" name="Straight Connector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89980" y="3731494"/>
                  <a:ext cx="20116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diamond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5513096" y="2618387"/>
              <a:ext cx="914058" cy="27417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SVR12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94492" y="3165322"/>
              <a:ext cx="914058" cy="274171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SVR12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94492" y="3733347"/>
              <a:ext cx="914058" cy="274171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SVR12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" y="6400800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Afdhal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et al.</a:t>
            </a:r>
            <a:r>
              <a:rPr lang="en-US" dirty="0">
                <a:solidFill>
                  <a:schemeClr val="bg1"/>
                </a:solidFill>
              </a:rPr>
              <a:t>, NEJM 2014, 370:1889</a:t>
            </a:r>
          </a:p>
        </p:txBody>
      </p:sp>
    </p:spTree>
    <p:extLst>
      <p:ext uri="{BB962C8B-B14F-4D97-AF65-F5344CB8AC3E}">
        <p14:creationId xmlns:p14="http://schemas.microsoft.com/office/powerpoint/2010/main" val="92716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3"/>
          <p:cNvGraphicFramePr>
            <a:graphicFrameLocks/>
          </p:cNvGraphicFramePr>
          <p:nvPr/>
        </p:nvGraphicFramePr>
        <p:xfrm>
          <a:off x="892175" y="-317500"/>
          <a:ext cx="7653338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Worksheet" r:id="rId5" imgW="7657240" imgH="6309907" progId="Excel.Sheet.8">
                  <p:embed/>
                </p:oleObj>
              </mc:Choice>
              <mc:Fallback>
                <p:oleObj name="Worksheet" r:id="rId5" imgW="7657240" imgH="630990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-317500"/>
                        <a:ext cx="7653338" cy="630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9" name="TextBox 10"/>
          <p:cNvSpPr txBox="1">
            <a:spLocks noChangeArrowheads="1"/>
          </p:cNvSpPr>
          <p:nvPr/>
        </p:nvSpPr>
        <p:spPr bwMode="auto">
          <a:xfrm>
            <a:off x="3705225" y="4418013"/>
            <a:ext cx="822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FFFF"/>
                </a:solidFill>
                <a:latin typeface="+mn-lt"/>
                <a:cs typeface="Arial" charset="0"/>
              </a:rPr>
              <a:t>211/217</a:t>
            </a:r>
          </a:p>
        </p:txBody>
      </p:sp>
      <p:sp>
        <p:nvSpPr>
          <p:cNvPr id="147460" name="TextBox 12"/>
          <p:cNvSpPr txBox="1">
            <a:spLocks noChangeArrowheads="1"/>
          </p:cNvSpPr>
          <p:nvPr/>
        </p:nvSpPr>
        <p:spPr bwMode="auto">
          <a:xfrm>
            <a:off x="2840038" y="5208588"/>
            <a:ext cx="1233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cs typeface="Arial" charset="0"/>
              </a:rPr>
              <a:t>12 Weeks</a:t>
            </a:r>
          </a:p>
        </p:txBody>
      </p:sp>
      <p:sp>
        <p:nvSpPr>
          <p:cNvPr id="147461" name="TextBox 13"/>
          <p:cNvSpPr txBox="1">
            <a:spLocks noChangeArrowheads="1"/>
          </p:cNvSpPr>
          <p:nvPr/>
        </p:nvSpPr>
        <p:spPr bwMode="auto">
          <a:xfrm>
            <a:off x="6080125" y="5208588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  <a:cs typeface="Arial" charset="0"/>
              </a:rPr>
              <a:t>24 Weeks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919288" y="5180013"/>
            <a:ext cx="30368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99075" y="5181600"/>
            <a:ext cx="2965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13063" y="4797425"/>
            <a:ext cx="23860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LDV/SOF + RBV</a:t>
            </a:r>
          </a:p>
        </p:txBody>
      </p:sp>
      <p:sp>
        <p:nvSpPr>
          <p:cNvPr id="147465" name="TextBox 11"/>
          <p:cNvSpPr txBox="1">
            <a:spLocks noChangeArrowheads="1"/>
          </p:cNvSpPr>
          <p:nvPr/>
        </p:nvSpPr>
        <p:spPr bwMode="auto">
          <a:xfrm>
            <a:off x="1919288" y="4418013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211/214</a:t>
            </a:r>
          </a:p>
        </p:txBody>
      </p:sp>
      <p:sp>
        <p:nvSpPr>
          <p:cNvPr id="147466" name="TextBox 11"/>
          <p:cNvSpPr txBox="1">
            <a:spLocks noChangeArrowheads="1"/>
          </p:cNvSpPr>
          <p:nvPr/>
        </p:nvSpPr>
        <p:spPr bwMode="auto">
          <a:xfrm>
            <a:off x="5237163" y="4429125"/>
            <a:ext cx="1071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212/217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164307" y="3032919"/>
            <a:ext cx="1339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SVR12 (%)</a:t>
            </a:r>
          </a:p>
        </p:txBody>
      </p:sp>
      <p:sp>
        <p:nvSpPr>
          <p:cNvPr id="147468" name="TextBox 11"/>
          <p:cNvSpPr txBox="1">
            <a:spLocks noChangeArrowheads="1"/>
          </p:cNvSpPr>
          <p:nvPr/>
        </p:nvSpPr>
        <p:spPr bwMode="auto">
          <a:xfrm>
            <a:off x="6902450" y="4421188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cs typeface="Arial" charset="0"/>
              </a:rPr>
              <a:t>215/217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61100" y="4800600"/>
            <a:ext cx="23860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LDV/SOF + RBV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4038" y="4797425"/>
            <a:ext cx="1228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LDV/SOF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97475" y="4800600"/>
            <a:ext cx="12287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LDV/SOF</a:t>
            </a:r>
          </a:p>
        </p:txBody>
      </p:sp>
      <p:sp>
        <p:nvSpPr>
          <p:cNvPr id="147472" name="TextBox 19"/>
          <p:cNvSpPr txBox="1">
            <a:spLocks noChangeArrowheads="1"/>
          </p:cNvSpPr>
          <p:nvPr/>
        </p:nvSpPr>
        <p:spPr bwMode="auto">
          <a:xfrm>
            <a:off x="88900" y="6395300"/>
            <a:ext cx="88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Afdhal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et al.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NEJM 2014, 370:1889</a:t>
            </a:r>
          </a:p>
        </p:txBody>
      </p:sp>
      <p:sp>
        <p:nvSpPr>
          <p:cNvPr id="14747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Results: SVR12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GT 1 Treatment-Naïve (</a:t>
            </a:r>
            <a:r>
              <a:rPr lang="en-US" sz="2000" dirty="0">
                <a:solidFill>
                  <a:srgbClr val="FF5A76"/>
                </a:solidFill>
                <a:latin typeface="Arial" charset="0"/>
                <a:ea typeface="ＭＳ Ｐゴシック" charset="0"/>
                <a:cs typeface="ＭＳ Ｐゴシック" charset="0"/>
              </a:rPr>
              <a:t>ION-1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47474" name="Content Placeholder 3"/>
          <p:cNvSpPr>
            <a:spLocks noGrp="1"/>
          </p:cNvSpPr>
          <p:nvPr>
            <p:ph idx="1"/>
          </p:nvPr>
        </p:nvSpPr>
        <p:spPr>
          <a:xfrm>
            <a:off x="284163" y="5730875"/>
            <a:ext cx="8513762" cy="365126"/>
          </a:xfrm>
        </p:spPr>
        <p:txBody>
          <a:bodyPr>
            <a:normAutofit fontScale="47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Error bars represent 95% confidence intervals.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00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Content Placeholder 21"/>
          <p:cNvSpPr>
            <a:spLocks noGrp="1"/>
          </p:cNvSpPr>
          <p:nvPr>
            <p:ph idx="1"/>
          </p:nvPr>
        </p:nvSpPr>
        <p:spPr>
          <a:xfrm>
            <a:off x="295275" y="4648200"/>
            <a:ext cx="8513763" cy="1477963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GT 1 treatment-naïve patients </a:t>
            </a:r>
            <a:r>
              <a:rPr lang="en-US" sz="2000" b="1" u="sng" dirty="0">
                <a:latin typeface="Arial" charset="0"/>
                <a:ea typeface="ＭＳ Ｐゴシック" charset="0"/>
                <a:cs typeface="ＭＳ Ｐゴシック" charset="0"/>
              </a:rPr>
              <a:t>without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cirrhosis</a:t>
            </a:r>
          </a:p>
          <a:p>
            <a:pPr>
              <a:spcBef>
                <a:spcPts val="450"/>
              </a:spcBef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647 patients randomized 1:1:1 across three arms</a:t>
            </a:r>
          </a:p>
          <a:p>
            <a:pPr>
              <a:spcBef>
                <a:spcPts val="450"/>
              </a:spcBef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Stratified by HCV subtype (1a or 1b)</a:t>
            </a:r>
          </a:p>
        </p:txBody>
      </p:sp>
      <p:grpSp>
        <p:nvGrpSpPr>
          <p:cNvPr id="149507" name="Group 2"/>
          <p:cNvGrpSpPr>
            <a:grpSpLocks/>
          </p:cNvGrpSpPr>
          <p:nvPr/>
        </p:nvGrpSpPr>
        <p:grpSpPr bwMode="auto">
          <a:xfrm>
            <a:off x="-90488" y="1436688"/>
            <a:ext cx="9426576" cy="3063875"/>
            <a:chOff x="1338263" y="1448223"/>
            <a:chExt cx="6965627" cy="2263122"/>
          </a:xfrm>
        </p:grpSpPr>
        <p:grpSp>
          <p:nvGrpSpPr>
            <p:cNvPr id="149510" name="Group 27"/>
            <p:cNvGrpSpPr>
              <a:grpSpLocks/>
            </p:cNvGrpSpPr>
            <p:nvPr/>
          </p:nvGrpSpPr>
          <p:grpSpPr bwMode="auto">
            <a:xfrm>
              <a:off x="1338263" y="1448223"/>
              <a:ext cx="6476301" cy="2263122"/>
              <a:chOff x="2347913" y="1448223"/>
              <a:chExt cx="6476301" cy="2263122"/>
            </a:xfrm>
          </p:grpSpPr>
          <p:sp>
            <p:nvSpPr>
              <p:cNvPr id="149512" name="AutoShape 8"/>
              <p:cNvSpPr>
                <a:spLocks noChangeArrowheads="1"/>
              </p:cNvSpPr>
              <p:nvPr/>
            </p:nvSpPr>
            <p:spPr bwMode="auto">
              <a:xfrm>
                <a:off x="2820988" y="3254145"/>
                <a:ext cx="2743200" cy="457200"/>
              </a:xfrm>
              <a:prstGeom prst="rect">
                <a:avLst/>
              </a:prstGeom>
              <a:solidFill>
                <a:srgbClr val="EA7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b="1">
                    <a:solidFill>
                      <a:srgbClr val="FFFFFF"/>
                    </a:solidFill>
                  </a:rPr>
                  <a:t> LDV/SOF</a:t>
                </a:r>
              </a:p>
            </p:txBody>
          </p:sp>
          <p:sp>
            <p:nvSpPr>
              <p:cNvPr id="149513" name="AutoShape 8"/>
              <p:cNvSpPr>
                <a:spLocks noChangeArrowheads="1"/>
              </p:cNvSpPr>
              <p:nvPr/>
            </p:nvSpPr>
            <p:spPr bwMode="auto">
              <a:xfrm>
                <a:off x="2820988" y="2031770"/>
                <a:ext cx="1828800" cy="457200"/>
              </a:xfrm>
              <a:prstGeom prst="rect">
                <a:avLst/>
              </a:prstGeom>
              <a:solidFill>
                <a:srgbClr val="EA7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b="1">
                    <a:solidFill>
                      <a:srgbClr val="FFFFFF"/>
                    </a:solidFill>
                  </a:rPr>
                  <a:t> </a:t>
                </a:r>
                <a:r>
                  <a:rPr lang="en-US" sz="1600" b="1">
                    <a:solidFill>
                      <a:schemeClr val="bg1"/>
                    </a:solidFill>
                  </a:rPr>
                  <a:t>LDV/SOF</a:t>
                </a:r>
              </a:p>
            </p:txBody>
          </p:sp>
          <p:sp>
            <p:nvSpPr>
              <p:cNvPr id="149514" name="AutoShape 8"/>
              <p:cNvSpPr>
                <a:spLocks noChangeArrowheads="1"/>
              </p:cNvSpPr>
              <p:nvPr/>
            </p:nvSpPr>
            <p:spPr bwMode="auto">
              <a:xfrm>
                <a:off x="2820988" y="2642957"/>
                <a:ext cx="1828800" cy="457200"/>
              </a:xfrm>
              <a:prstGeom prst="rect">
                <a:avLst/>
              </a:prstGeom>
              <a:solidFill>
                <a:srgbClr val="4E4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b="1">
                    <a:solidFill>
                      <a:srgbClr val="FFFFFF"/>
                    </a:solidFill>
                  </a:rPr>
                  <a:t> LDV/SOF + RBV</a:t>
                </a:r>
              </a:p>
            </p:txBody>
          </p:sp>
          <p:sp>
            <p:nvSpPr>
              <p:cNvPr id="149515" name="Text Box 23"/>
              <p:cNvSpPr txBox="1">
                <a:spLocks noChangeArrowheads="1"/>
              </p:cNvSpPr>
              <p:nvPr/>
            </p:nvSpPr>
            <p:spPr bwMode="auto">
              <a:xfrm>
                <a:off x="2347913" y="1450745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0</a:t>
                </a:r>
              </a:p>
            </p:txBody>
          </p:sp>
          <p:sp>
            <p:nvSpPr>
              <p:cNvPr id="38" name="Freeform 66"/>
              <p:cNvSpPr>
                <a:spLocks/>
              </p:cNvSpPr>
              <p:nvPr/>
            </p:nvSpPr>
            <p:spPr bwMode="auto">
              <a:xfrm>
                <a:off x="2837079" y="1753100"/>
                <a:ext cx="2743786" cy="126641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9517" name="Text Box 23"/>
              <p:cNvSpPr txBox="1">
                <a:spLocks noChangeArrowheads="1"/>
              </p:cNvSpPr>
              <p:nvPr/>
            </p:nvSpPr>
            <p:spPr bwMode="auto">
              <a:xfrm>
                <a:off x="4182035" y="1448223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8</a:t>
                </a:r>
              </a:p>
            </p:txBody>
          </p:sp>
          <p:sp>
            <p:nvSpPr>
              <p:cNvPr id="149518" name="Text Box 23"/>
              <p:cNvSpPr txBox="1">
                <a:spLocks noChangeArrowheads="1"/>
              </p:cNvSpPr>
              <p:nvPr/>
            </p:nvSpPr>
            <p:spPr bwMode="auto">
              <a:xfrm>
                <a:off x="5105400" y="1448223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12</a:t>
                </a:r>
              </a:p>
            </p:txBody>
          </p:sp>
          <p:sp>
            <p:nvSpPr>
              <p:cNvPr id="41" name="Freeform 66"/>
              <p:cNvSpPr>
                <a:spLocks/>
              </p:cNvSpPr>
              <p:nvPr/>
            </p:nvSpPr>
            <p:spPr bwMode="auto">
              <a:xfrm>
                <a:off x="2837079" y="1753100"/>
                <a:ext cx="1828800" cy="126641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44" name="Freeform 66"/>
              <p:cNvSpPr>
                <a:spLocks/>
              </p:cNvSpPr>
              <p:nvPr/>
            </p:nvSpPr>
            <p:spPr bwMode="auto">
              <a:xfrm>
                <a:off x="2837079" y="1753100"/>
                <a:ext cx="5486399" cy="126641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9521" name="Text Box 23"/>
              <p:cNvSpPr txBox="1">
                <a:spLocks noChangeArrowheads="1"/>
              </p:cNvSpPr>
              <p:nvPr/>
            </p:nvSpPr>
            <p:spPr bwMode="auto">
              <a:xfrm>
                <a:off x="7827264" y="1448223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24</a:t>
                </a:r>
              </a:p>
            </p:txBody>
          </p:sp>
          <p:cxnSp>
            <p:nvCxnSpPr>
              <p:cNvPr id="149522" name="Straight Connector 45"/>
              <p:cNvCxnSpPr>
                <a:cxnSpLocks noChangeShapeType="1"/>
              </p:cNvCxnSpPr>
              <p:nvPr/>
            </p:nvCxnSpPr>
            <p:spPr bwMode="auto">
              <a:xfrm flipV="1">
                <a:off x="4649788" y="2259529"/>
                <a:ext cx="2743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Diamond 46"/>
              <p:cNvSpPr/>
              <p:nvPr/>
            </p:nvSpPr>
            <p:spPr bwMode="auto">
              <a:xfrm>
                <a:off x="7352185" y="2188135"/>
                <a:ext cx="137248" cy="137195"/>
              </a:xfrm>
              <a:prstGeom prst="diamond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Aft>
                    <a:spcPct val="25000"/>
                  </a:spcAft>
                  <a:buFontTx/>
                  <a:buChar char="•"/>
                  <a:defRPr/>
                </a:pPr>
                <a:endParaRPr lang="en-US" sz="3600" b="1" baseline="-250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8" name="Freeform 66"/>
              <p:cNvSpPr>
                <a:spLocks/>
              </p:cNvSpPr>
              <p:nvPr/>
            </p:nvSpPr>
            <p:spPr bwMode="auto">
              <a:xfrm>
                <a:off x="2837079" y="1753100"/>
                <a:ext cx="4572585" cy="126641"/>
              </a:xfrm>
              <a:custGeom>
                <a:avLst/>
                <a:gdLst>
                  <a:gd name="T0" fmla="*/ 316236 w 2663825"/>
                  <a:gd name="T1" fmla="*/ 0 h 127000"/>
                  <a:gd name="T2" fmla="*/ 316236 w 2663825"/>
                  <a:gd name="T3" fmla="*/ 127000 h 127000"/>
                  <a:gd name="T4" fmla="*/ 0 w 2663825"/>
                  <a:gd name="T5" fmla="*/ 127000 h 127000"/>
                  <a:gd name="T6" fmla="*/ 0 w 2663825"/>
                  <a:gd name="T7" fmla="*/ 3175 h 127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3825"/>
                  <a:gd name="T13" fmla="*/ 0 h 127000"/>
                  <a:gd name="T14" fmla="*/ 2663825 w 2663825"/>
                  <a:gd name="T15" fmla="*/ 127000 h 127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3825" h="127000">
                    <a:moveTo>
                      <a:pt x="2663825" y="0"/>
                    </a:moveTo>
                    <a:lnTo>
                      <a:pt x="2663825" y="127000"/>
                    </a:lnTo>
                    <a:lnTo>
                      <a:pt x="0" y="127000"/>
                    </a:lnTo>
                    <a:lnTo>
                      <a:pt x="0" y="3175"/>
                    </a:lnTo>
                  </a:path>
                </a:pathLst>
              </a:custGeom>
              <a:noFill/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49525" name="Text Box 23"/>
              <p:cNvSpPr txBox="1">
                <a:spLocks noChangeArrowheads="1"/>
              </p:cNvSpPr>
              <p:nvPr/>
            </p:nvSpPr>
            <p:spPr bwMode="auto">
              <a:xfrm>
                <a:off x="6908038" y="1448223"/>
                <a:ext cx="996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8AFFF"/>
                  </a:buClr>
                  <a:buFont typeface="Arial" charset="0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7F7F7F"/>
                    </a:solidFill>
                    <a:cs typeface="Arial" charset="0"/>
                  </a:rPr>
                  <a:t>Wk 20</a:t>
                </a:r>
              </a:p>
            </p:txBody>
          </p:sp>
          <p:cxnSp>
            <p:nvCxnSpPr>
              <p:cNvPr id="149526" name="Straight Connector 49"/>
              <p:cNvCxnSpPr>
                <a:cxnSpLocks noChangeShapeType="1"/>
              </p:cNvCxnSpPr>
              <p:nvPr/>
            </p:nvCxnSpPr>
            <p:spPr bwMode="auto">
              <a:xfrm flipV="1">
                <a:off x="4648200" y="2875225"/>
                <a:ext cx="2743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Diamond 50"/>
              <p:cNvSpPr/>
              <p:nvPr/>
            </p:nvSpPr>
            <p:spPr bwMode="auto">
              <a:xfrm>
                <a:off x="7349838" y="2803751"/>
                <a:ext cx="137248" cy="137194"/>
              </a:xfrm>
              <a:prstGeom prst="diamond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Aft>
                    <a:spcPct val="25000"/>
                  </a:spcAft>
                  <a:buFontTx/>
                  <a:buChar char="•"/>
                  <a:defRPr/>
                </a:pPr>
                <a:endParaRPr lang="en-US" sz="3600" b="1" baseline="-250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149528" name="Group 51"/>
              <p:cNvGrpSpPr>
                <a:grpSpLocks/>
              </p:cNvGrpSpPr>
              <p:nvPr/>
            </p:nvGrpSpPr>
            <p:grpSpPr bwMode="auto">
              <a:xfrm>
                <a:off x="5558092" y="3414165"/>
                <a:ext cx="2839148" cy="137160"/>
                <a:chOff x="5695252" y="3223260"/>
                <a:chExt cx="2839148" cy="137160"/>
              </a:xfrm>
            </p:grpSpPr>
            <p:cxnSp>
              <p:nvCxnSpPr>
                <p:cNvPr id="149531" name="Straight Connector 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95252" y="3294619"/>
                  <a:ext cx="2743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Diamond 55"/>
                <p:cNvSpPr/>
                <p:nvPr/>
              </p:nvSpPr>
              <p:spPr bwMode="auto">
                <a:xfrm>
                  <a:off x="8397293" y="3223771"/>
                  <a:ext cx="137248" cy="137195"/>
                </a:xfrm>
                <a:prstGeom prst="diamond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spcAft>
                      <a:spcPct val="25000"/>
                    </a:spcAft>
                    <a:buFontTx/>
                    <a:buChar char="•"/>
                    <a:defRPr/>
                  </a:pPr>
                  <a:endParaRPr lang="en-US" sz="3600" b="1" baseline="-25000">
                    <a:solidFill>
                      <a:srgbClr val="000000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7475355" y="2116606"/>
                <a:ext cx="914986" cy="274389"/>
              </a:xfrm>
              <a:prstGeom prst="rect">
                <a:avLst/>
              </a:prstGeom>
              <a:noFill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SVR12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475355" y="2733395"/>
                <a:ext cx="914986" cy="274389"/>
              </a:xfrm>
              <a:prstGeom prst="rect">
                <a:avLst/>
              </a:prstGeom>
              <a:noFill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rPr>
                  <a:t>SVR12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388904" y="3345493"/>
              <a:ext cx="914986" cy="274389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SVR12</a:t>
              </a:r>
            </a:p>
          </p:txBody>
        </p:sp>
      </p:grpSp>
      <p:sp>
        <p:nvSpPr>
          <p:cNvPr id="1495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Study Design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GT 1 Treatment-Naïve (</a:t>
            </a:r>
            <a:r>
              <a:rPr lang="en-US" sz="2000" dirty="0">
                <a:solidFill>
                  <a:srgbClr val="FF5A76"/>
                </a:solidFill>
                <a:latin typeface="Arial" charset="0"/>
                <a:ea typeface="ＭＳ Ｐゴシック" charset="0"/>
                <a:cs typeface="ＭＳ Ｐゴシック" charset="0"/>
              </a:rPr>
              <a:t>ION-3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292" y="6400800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Kowdley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et al.</a:t>
            </a:r>
            <a:r>
              <a:rPr lang="en-US" dirty="0">
                <a:solidFill>
                  <a:schemeClr val="bg1"/>
                </a:solidFill>
              </a:rPr>
              <a:t>, NEJM 2014, 370: 1879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3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983190"/>
              </p:ext>
            </p:extLst>
          </p:nvPr>
        </p:nvGraphicFramePr>
        <p:xfrm>
          <a:off x="1196975" y="522381"/>
          <a:ext cx="6750050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Worksheet" r:id="rId5" imgW="6748857" imgH="6309907" progId="Excel.Sheet.8">
                  <p:embed/>
                </p:oleObj>
              </mc:Choice>
              <mc:Fallback>
                <p:oleObj name="Worksheet" r:id="rId5" imgW="6748857" imgH="630990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22381"/>
                        <a:ext cx="6750050" cy="6308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2" name="TextBox 12"/>
          <p:cNvSpPr txBox="1">
            <a:spLocks noChangeArrowheads="1"/>
          </p:cNvSpPr>
          <p:nvPr/>
        </p:nvSpPr>
        <p:spPr bwMode="auto">
          <a:xfrm>
            <a:off x="3162300" y="5867400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8 Weeks</a:t>
            </a:r>
          </a:p>
        </p:txBody>
      </p:sp>
      <p:sp>
        <p:nvSpPr>
          <p:cNvPr id="150533" name="TextBox 13"/>
          <p:cNvSpPr txBox="1">
            <a:spLocks noChangeArrowheads="1"/>
          </p:cNvSpPr>
          <p:nvPr/>
        </p:nvSpPr>
        <p:spPr bwMode="auto">
          <a:xfrm>
            <a:off x="6107039" y="5867400"/>
            <a:ext cx="1233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12 Weeks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209800" y="5867400"/>
            <a:ext cx="3567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28701" y="5562600"/>
            <a:ext cx="1228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sng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LDV/SOF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21203" y="5560525"/>
            <a:ext cx="1228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LDV/SOF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57600" y="5562600"/>
            <a:ext cx="2386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LDV/SOF + RBV</a:t>
            </a:r>
          </a:p>
        </p:txBody>
      </p:sp>
      <p:sp>
        <p:nvSpPr>
          <p:cNvPr id="150539" name="TextBox 11"/>
          <p:cNvSpPr txBox="1">
            <a:spLocks noChangeArrowheads="1"/>
          </p:cNvSpPr>
          <p:nvPr/>
        </p:nvSpPr>
        <p:spPr bwMode="auto">
          <a:xfrm>
            <a:off x="4267200" y="5029200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ail" charset="0"/>
                <a:cs typeface="Arail" charset="0"/>
              </a:rPr>
              <a:t>201/216</a:t>
            </a:r>
          </a:p>
        </p:txBody>
      </p:sp>
      <p:sp>
        <p:nvSpPr>
          <p:cNvPr id="150540" name="TextBox 11"/>
          <p:cNvSpPr txBox="1">
            <a:spLocks noChangeArrowheads="1"/>
          </p:cNvSpPr>
          <p:nvPr/>
        </p:nvSpPr>
        <p:spPr bwMode="auto">
          <a:xfrm>
            <a:off x="2286000" y="5029200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ail" charset="0"/>
                <a:cs typeface="Arail" charset="0"/>
              </a:rPr>
              <a:t>202/215</a:t>
            </a:r>
          </a:p>
        </p:txBody>
      </p:sp>
      <p:sp>
        <p:nvSpPr>
          <p:cNvPr id="150541" name="TextBox 11"/>
          <p:cNvSpPr txBox="1">
            <a:spLocks noChangeArrowheads="1"/>
          </p:cNvSpPr>
          <p:nvPr/>
        </p:nvSpPr>
        <p:spPr bwMode="auto">
          <a:xfrm>
            <a:off x="6248400" y="5029200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ail" charset="0"/>
                <a:cs typeface="Arail" charset="0"/>
              </a:rPr>
              <a:t>206/216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354014" y="3608387"/>
            <a:ext cx="13382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SVR12 (%)</a:t>
            </a:r>
          </a:p>
        </p:txBody>
      </p:sp>
      <p:sp>
        <p:nvSpPr>
          <p:cNvPr id="150543" name="TextBox 2"/>
          <p:cNvSpPr txBox="1">
            <a:spLocks noChangeArrowheads="1"/>
          </p:cNvSpPr>
          <p:nvPr/>
        </p:nvSpPr>
        <p:spPr bwMode="auto">
          <a:xfrm>
            <a:off x="2959100" y="1558925"/>
            <a:ext cx="73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/>
          </a:p>
        </p:txBody>
      </p:sp>
      <p:grpSp>
        <p:nvGrpSpPr>
          <p:cNvPr id="150544" name="Group 7"/>
          <p:cNvGrpSpPr>
            <a:grpSpLocks/>
          </p:cNvGrpSpPr>
          <p:nvPr/>
        </p:nvGrpSpPr>
        <p:grpSpPr bwMode="auto">
          <a:xfrm>
            <a:off x="2819400" y="1981200"/>
            <a:ext cx="1873250" cy="320675"/>
            <a:chOff x="2991964" y="1673443"/>
            <a:chExt cx="1874520" cy="320040"/>
          </a:xfrm>
        </p:grpSpPr>
        <p:cxnSp>
          <p:nvCxnSpPr>
            <p:cNvPr id="150557" name="Straight Connector 4"/>
            <p:cNvCxnSpPr>
              <a:cxnSpLocks noChangeShapeType="1"/>
            </p:cNvCxnSpPr>
            <p:nvPr/>
          </p:nvCxnSpPr>
          <p:spPr bwMode="auto">
            <a:xfrm>
              <a:off x="2995940" y="1673443"/>
              <a:ext cx="0" cy="32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58" name="Straight Connector 22"/>
            <p:cNvCxnSpPr>
              <a:cxnSpLocks noChangeShapeType="1"/>
            </p:cNvCxnSpPr>
            <p:nvPr/>
          </p:nvCxnSpPr>
          <p:spPr bwMode="auto">
            <a:xfrm>
              <a:off x="4861078" y="1673443"/>
              <a:ext cx="0" cy="32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59" name="Straight Connector 23"/>
            <p:cNvCxnSpPr>
              <a:cxnSpLocks noChangeShapeType="1"/>
            </p:cNvCxnSpPr>
            <p:nvPr/>
          </p:nvCxnSpPr>
          <p:spPr bwMode="auto">
            <a:xfrm rot="-5400000">
              <a:off x="3929224" y="740314"/>
              <a:ext cx="0" cy="1874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0545" name="Group 26"/>
          <p:cNvGrpSpPr>
            <a:grpSpLocks/>
          </p:cNvGrpSpPr>
          <p:nvPr/>
        </p:nvGrpSpPr>
        <p:grpSpPr bwMode="auto">
          <a:xfrm>
            <a:off x="4800600" y="1981200"/>
            <a:ext cx="1981200" cy="320675"/>
            <a:chOff x="2991964" y="1673443"/>
            <a:chExt cx="1874520" cy="320040"/>
          </a:xfrm>
        </p:grpSpPr>
        <p:cxnSp>
          <p:nvCxnSpPr>
            <p:cNvPr id="150554" name="Straight Connector 31"/>
            <p:cNvCxnSpPr>
              <a:cxnSpLocks noChangeShapeType="1"/>
            </p:cNvCxnSpPr>
            <p:nvPr/>
          </p:nvCxnSpPr>
          <p:spPr bwMode="auto">
            <a:xfrm>
              <a:off x="2995940" y="1673443"/>
              <a:ext cx="0" cy="32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55" name="Straight Connector 42"/>
            <p:cNvCxnSpPr>
              <a:cxnSpLocks noChangeShapeType="1"/>
            </p:cNvCxnSpPr>
            <p:nvPr/>
          </p:nvCxnSpPr>
          <p:spPr bwMode="auto">
            <a:xfrm>
              <a:off x="4861078" y="1673443"/>
              <a:ext cx="0" cy="320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56" name="Straight Connector 43"/>
            <p:cNvCxnSpPr>
              <a:cxnSpLocks noChangeShapeType="1"/>
            </p:cNvCxnSpPr>
            <p:nvPr/>
          </p:nvCxnSpPr>
          <p:spPr bwMode="auto">
            <a:xfrm rot="-5400000">
              <a:off x="3929224" y="740314"/>
              <a:ext cx="0" cy="1874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0549" name="TextBox 9"/>
          <p:cNvSpPr txBox="1">
            <a:spLocks noChangeArrowheads="1"/>
          </p:cNvSpPr>
          <p:nvPr/>
        </p:nvSpPr>
        <p:spPr bwMode="auto">
          <a:xfrm>
            <a:off x="4271963" y="971550"/>
            <a:ext cx="1228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150550" name="TextBox 10"/>
          <p:cNvSpPr txBox="1">
            <a:spLocks noChangeArrowheads="1"/>
          </p:cNvSpPr>
          <p:nvPr/>
        </p:nvSpPr>
        <p:spPr bwMode="auto">
          <a:xfrm>
            <a:off x="4114800" y="1371600"/>
            <a:ext cx="12049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p=0.52</a:t>
            </a:r>
          </a:p>
        </p:txBody>
      </p:sp>
      <p:sp>
        <p:nvSpPr>
          <p:cNvPr id="150551" name="TextBox 46"/>
          <p:cNvSpPr txBox="1">
            <a:spLocks noChangeArrowheads="1"/>
          </p:cNvSpPr>
          <p:nvPr/>
        </p:nvSpPr>
        <p:spPr bwMode="auto">
          <a:xfrm>
            <a:off x="123031" y="6389649"/>
            <a:ext cx="4173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Kowdley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et al.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NEJM 2014, 370: 1879</a:t>
            </a:r>
          </a:p>
        </p:txBody>
      </p:sp>
      <p:sp>
        <p:nvSpPr>
          <p:cNvPr id="150552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26375" cy="9144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Results: Non-Inferiority Comparison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GT 1 Treatment-Naïve (</a:t>
            </a:r>
            <a:r>
              <a:rPr lang="en-US" sz="2000" dirty="0">
                <a:solidFill>
                  <a:srgbClr val="FF5A76"/>
                </a:solidFill>
                <a:latin typeface="Arial" charset="0"/>
                <a:ea typeface="ＭＳ Ｐゴシック" charset="0"/>
                <a:cs typeface="ＭＳ Ｐゴシック" charset="0"/>
              </a:rPr>
              <a:t>ION-3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50553" name="Content Placeholder 5"/>
          <p:cNvSpPr>
            <a:spLocks noGrp="1"/>
          </p:cNvSpPr>
          <p:nvPr>
            <p:ph idx="1"/>
          </p:nvPr>
        </p:nvSpPr>
        <p:spPr>
          <a:xfrm>
            <a:off x="202406" y="6051550"/>
            <a:ext cx="4800600" cy="31750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800" dirty="0" smtClean="0">
                <a:latin typeface="Arial" charset="0"/>
                <a:ea typeface="ＭＳ Ｐゴシック" charset="0"/>
                <a:cs typeface="ＭＳ Ｐゴシック" charset="0"/>
              </a:rPr>
              <a:t>Error </a:t>
            </a:r>
            <a:r>
              <a:rPr lang="en-US" sz="800" dirty="0">
                <a:latin typeface="Arial" charset="0"/>
                <a:ea typeface="ＭＳ Ｐゴシック" charset="0"/>
                <a:cs typeface="ＭＳ Ｐゴシック" charset="0"/>
              </a:rPr>
              <a:t>bars represent 95% confidence intervals</a:t>
            </a:r>
            <a:r>
              <a:rPr lang="en-US" sz="16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1676400"/>
            <a:ext cx="39624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81800" y="1676400"/>
            <a:ext cx="0" cy="22860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1676400"/>
            <a:ext cx="0" cy="22860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49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3625" cy="5068888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SOF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/LDV effective across G1 patients</a:t>
            </a:r>
          </a:p>
          <a:p>
            <a:pPr lvl="1"/>
            <a:r>
              <a:rPr lang="en-US" sz="3200" dirty="0">
                <a:latin typeface="Arial" charset="0"/>
                <a:ea typeface="ＭＳ Ｐゴシック" charset="0"/>
              </a:rPr>
              <a:t>Treatment naive</a:t>
            </a:r>
          </a:p>
          <a:p>
            <a:pPr lvl="2"/>
            <a:r>
              <a:rPr lang="en-US" sz="3200" dirty="0">
                <a:latin typeface="Arial" charset="0"/>
                <a:ea typeface="ＭＳ Ｐゴシック" charset="0"/>
              </a:rPr>
              <a:t>No additional benefit to 24 weeks – 12 weeks adequate</a:t>
            </a:r>
          </a:p>
          <a:p>
            <a:pPr lvl="2"/>
            <a:r>
              <a:rPr lang="en-US" sz="3200" dirty="0">
                <a:latin typeface="Arial" charset="0"/>
                <a:ea typeface="ＭＳ Ｐゴシック" charset="0"/>
              </a:rPr>
              <a:t>8 weeks adequate for non-cirrhotic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patients (with titers ≤ 6M IU/mL) </a:t>
            </a:r>
            <a:endParaRPr lang="en-US" sz="3200" dirty="0">
              <a:latin typeface="Arial" charset="0"/>
              <a:ea typeface="ＭＳ Ｐゴシック" charset="0"/>
            </a:endParaRPr>
          </a:p>
          <a:p>
            <a:pPr lvl="2"/>
            <a:r>
              <a:rPr lang="en-US" sz="3200" dirty="0">
                <a:latin typeface="Arial" charset="0"/>
                <a:ea typeface="ＭＳ Ｐゴシック" charset="0"/>
              </a:rPr>
              <a:t>RBV of no benefit</a:t>
            </a:r>
          </a:p>
          <a:p>
            <a:pPr lvl="2"/>
            <a:r>
              <a:rPr lang="en-US" sz="3200" dirty="0">
                <a:latin typeface="Arial" charset="0"/>
                <a:ea typeface="ＭＳ Ｐゴシック" charset="0"/>
              </a:rPr>
              <a:t>No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significant breakthrough </a:t>
            </a:r>
            <a:r>
              <a:rPr lang="en-US" sz="3200" dirty="0">
                <a:latin typeface="Arial" charset="0"/>
                <a:ea typeface="ＭＳ Ｐゴシック" charset="0"/>
              </a:rPr>
              <a:t>and relapse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rare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158724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26375" cy="990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Conclusions Across Phase 3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SOF/LDV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994070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96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Disclosure Information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bg2">
                    <a:lumMod val="25000"/>
                  </a:schemeClr>
                </a:solidFill>
              </a:rPr>
              <a:t>Dr. Vargas receives research grant support paid directly to his institution from:</a:t>
            </a:r>
          </a:p>
          <a:p>
            <a:pPr lvl="1"/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Gilead</a:t>
            </a:r>
          </a:p>
          <a:p>
            <a:pPr lvl="1"/>
            <a:r>
              <a:rPr lang="en-US" sz="1900" cap="none" dirty="0" smtClean="0">
                <a:solidFill>
                  <a:schemeClr val="bg2">
                    <a:lumMod val="25000"/>
                  </a:schemeClr>
                </a:solidFill>
              </a:rPr>
              <a:t>Bristol Myers</a:t>
            </a:r>
          </a:p>
          <a:p>
            <a:pPr lvl="1"/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Merck</a:t>
            </a:r>
          </a:p>
          <a:p>
            <a:pPr lvl="1"/>
            <a:r>
              <a:rPr lang="en-US" sz="1900" cap="none" dirty="0" smtClean="0">
                <a:solidFill>
                  <a:schemeClr val="bg2">
                    <a:lumMod val="25000"/>
                  </a:schemeClr>
                </a:solidFill>
              </a:rPr>
              <a:t>AbbVie</a:t>
            </a:r>
          </a:p>
          <a:p>
            <a:pPr lvl="1"/>
            <a:endParaRPr lang="en-US" sz="19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cap="none" dirty="0" smtClean="0">
                <a:solidFill>
                  <a:schemeClr val="bg2">
                    <a:lumMod val="25000"/>
                  </a:schemeClr>
                </a:solidFill>
              </a:rPr>
              <a:t>He also serves in the ABIM test writing committee. No discussion of ABIM test materials will take place</a:t>
            </a:r>
          </a:p>
          <a:p>
            <a:pPr lvl="1"/>
            <a:endParaRPr lang="en-US" sz="1900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gray">
          <a:xfrm>
            <a:off x="301752" y="228600"/>
            <a:ext cx="8534400" cy="758952"/>
          </a:xfrm>
          <a:prstGeom prst="rect">
            <a:avLst/>
          </a:prstGeom>
          <a:solidFill>
            <a:schemeClr val="bg2"/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Information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 descr="NEW_IASUSAlogo-transparent-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981699"/>
            <a:ext cx="11430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70"/>
            <a:ext cx="8153400" cy="2129887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/>
              <a:t>Simeprevir</a:t>
            </a:r>
            <a:r>
              <a:rPr lang="en-US" b="1" dirty="0" smtClean="0"/>
              <a:t> and </a:t>
            </a:r>
            <a:r>
              <a:rPr lang="en-US" b="1" dirty="0" err="1"/>
              <a:t>S</a:t>
            </a:r>
            <a:r>
              <a:rPr lang="en-US" b="1" dirty="0" err="1" smtClean="0"/>
              <a:t>ofosbuvir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34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Simeprevir</a:t>
            </a:r>
            <a:r>
              <a:rPr lang="en-US" dirty="0" smtClean="0"/>
              <a:t> and </a:t>
            </a:r>
            <a:r>
              <a:rPr lang="en-US" dirty="0" err="1" smtClean="0"/>
              <a:t>Sofosbuvir</a:t>
            </a:r>
            <a:r>
              <a:rPr lang="en-US" dirty="0" smtClean="0"/>
              <a:t> (SMV/SOF)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Approved separately for overlapping indications</a:t>
            </a:r>
          </a:p>
          <a:p>
            <a:r>
              <a:rPr lang="en-US" dirty="0" err="1" smtClean="0"/>
              <a:t>Simeprevir</a:t>
            </a:r>
            <a:r>
              <a:rPr lang="en-US" dirty="0" smtClean="0"/>
              <a:t> is a second wave, first generation NS3/4a Protease Inhibitor </a:t>
            </a:r>
          </a:p>
          <a:p>
            <a:r>
              <a:rPr lang="en-US" dirty="0" smtClean="0"/>
              <a:t>Sofosbuvir is a nucleotide polymerase inhibitor</a:t>
            </a:r>
          </a:p>
          <a:p>
            <a:r>
              <a:rPr lang="en-US" dirty="0" smtClean="0"/>
              <a:t>The combination was tested as proof of concept IFN free regimen for G1 in the Phase II COSMOS study</a:t>
            </a:r>
          </a:p>
          <a:p>
            <a:r>
              <a:rPr lang="en-US" dirty="0" smtClean="0"/>
              <a:t>Treatment outside clinical trials very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SMV/SOF +/- RBV: SVR12 in TN and NR (COSMOS)</a:t>
            </a:r>
            <a:endParaRPr lang="en-GB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74609" y="2227385"/>
            <a:ext cx="2326640" cy="343629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Pooled 12 and 24 week </a:t>
            </a:r>
            <a:r>
              <a:rPr lang="en-US" sz="2400" dirty="0">
                <a:latin typeface="+mn-lt"/>
              </a:rPr>
              <a:t>treatment </a:t>
            </a:r>
            <a:r>
              <a:rPr lang="en-US" sz="2400" dirty="0" smtClean="0">
                <a:latin typeface="+mn-lt"/>
              </a:rPr>
              <a:t>arms</a:t>
            </a:r>
          </a:p>
          <a:p>
            <a:r>
              <a:rPr lang="en-US" sz="2400" dirty="0" smtClean="0">
                <a:latin typeface="+mn-lt"/>
              </a:rPr>
              <a:t>Pooled </a:t>
            </a:r>
            <a:r>
              <a:rPr lang="en-US" sz="2400" dirty="0">
                <a:latin typeface="+mn-lt"/>
              </a:rPr>
              <a:t>+/- </a:t>
            </a:r>
            <a:r>
              <a:rPr lang="en-US" sz="2400" dirty="0" smtClean="0">
                <a:latin typeface="+mn-lt"/>
              </a:rPr>
              <a:t>RBV arms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40012571"/>
              </p:ext>
            </p:extLst>
          </p:nvPr>
        </p:nvGraphicFramePr>
        <p:xfrm>
          <a:off x="838200" y="1600200"/>
          <a:ext cx="6903983" cy="448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TextBox 71"/>
          <p:cNvSpPr txBox="1"/>
          <p:nvPr/>
        </p:nvSpPr>
        <p:spPr>
          <a:xfrm rot="16200000">
            <a:off x="-864294" y="3919228"/>
            <a:ext cx="308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1F2650"/>
                </a:solidFill>
                <a:latin typeface="Arial"/>
                <a:cs typeface="Arial"/>
              </a:rPr>
              <a:t>SVR12 (%)</a:t>
            </a:r>
            <a:endParaRPr lang="en-GB" sz="2000" b="1" dirty="0">
              <a:solidFill>
                <a:srgbClr val="1F265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4822" y="5486400"/>
            <a:ext cx="8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cs typeface="Arial"/>
              </a:rPr>
              <a:t>82/87</a:t>
            </a:r>
            <a:endParaRPr lang="en-US" sz="2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4443" y="6074435"/>
            <a:ext cx="118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2650"/>
                </a:solidFill>
                <a:cs typeface="Arial"/>
              </a:rPr>
              <a:t>F0-F2</a:t>
            </a:r>
            <a:endParaRPr lang="en-US" sz="2000" dirty="0">
              <a:solidFill>
                <a:srgbClr val="1F2650"/>
              </a:solidFill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001" y="6074435"/>
            <a:ext cx="121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2650"/>
                </a:solidFill>
                <a:cs typeface="Arial"/>
              </a:rPr>
              <a:t>F3-F4</a:t>
            </a:r>
            <a:endParaRPr lang="en-US" sz="2000" dirty="0">
              <a:solidFill>
                <a:srgbClr val="1F2650"/>
              </a:solidFill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6339245"/>
            <a:ext cx="851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pl-PL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Lawitz </a:t>
            </a:r>
            <a:r>
              <a:rPr lang="pl-PL" sz="1800" i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et </a:t>
            </a:r>
            <a:r>
              <a:rPr lang="pl-PL" sz="1800" i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al</a:t>
            </a:r>
            <a:r>
              <a:rPr lang="pl-PL" sz="1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., </a:t>
            </a:r>
            <a:r>
              <a:rPr lang="pl-PL" sz="1800" i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Lancet 2014</a:t>
            </a:r>
            <a:r>
              <a:rPr lang="pl-PL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, 384:1756 </a:t>
            </a:r>
            <a:endParaRPr lang="pl-PL" sz="1800" dirty="0">
              <a:solidFill>
                <a:schemeClr val="bg1"/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7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SMV/SOF COSMOS: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/>
              <a:t>FDA approved the combination in November 2014 based on this study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RBV did not improve SVR12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RBV may not be necessary (small numbers: 2/3 patients received RBV) 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Non-</a:t>
            </a:r>
            <a:r>
              <a:rPr lang="en-US" sz="3000" dirty="0" err="1" smtClean="0"/>
              <a:t>cirrhotics</a:t>
            </a:r>
            <a:r>
              <a:rPr lang="en-US" sz="3000" dirty="0" smtClean="0"/>
              <a:t>:  12 </a:t>
            </a:r>
            <a:r>
              <a:rPr lang="en-US" sz="3000" dirty="0"/>
              <a:t>w</a:t>
            </a:r>
            <a:r>
              <a:rPr lang="en-US" sz="3000" dirty="0" smtClean="0"/>
              <a:t>eek </a:t>
            </a:r>
            <a:r>
              <a:rPr lang="en-US" sz="3000" dirty="0"/>
              <a:t>t</a:t>
            </a:r>
            <a:r>
              <a:rPr lang="en-US" sz="3000" dirty="0" smtClean="0"/>
              <a:t>reatment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Cirrhotics:  24 </a:t>
            </a:r>
            <a:r>
              <a:rPr lang="en-US" sz="3000" dirty="0"/>
              <a:t>w</a:t>
            </a:r>
            <a:r>
              <a:rPr lang="en-US" sz="3000" dirty="0" smtClean="0"/>
              <a:t>eek </a:t>
            </a:r>
            <a:r>
              <a:rPr lang="en-US" sz="3000" dirty="0"/>
              <a:t>t</a:t>
            </a:r>
            <a:r>
              <a:rPr lang="en-US" sz="3000" dirty="0" smtClean="0"/>
              <a:t>reatment (naïve or experienced)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Phase 3 results recently published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384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ea typeface="ＭＳ Ｐゴシック" pitchFamily="34" charset="-128"/>
                <a:cs typeface="Arial"/>
              </a:rPr>
              <a:t>Lawitz</a:t>
            </a:r>
            <a:r>
              <a:rPr lang="pl-PL" dirty="0">
                <a:solidFill>
                  <a:schemeClr val="bg1"/>
                </a:solidFill>
                <a:ea typeface="ＭＳ Ｐゴシック" pitchFamily="34" charset="-128"/>
                <a:cs typeface="Arial"/>
              </a:rPr>
              <a:t> </a:t>
            </a:r>
            <a:r>
              <a:rPr lang="pl-PL" i="1" dirty="0">
                <a:solidFill>
                  <a:schemeClr val="bg1"/>
                </a:solidFill>
                <a:ea typeface="ＭＳ Ｐゴシック" pitchFamily="34" charset="-128"/>
                <a:cs typeface="Arial"/>
              </a:rPr>
              <a:t>et al</a:t>
            </a:r>
            <a:r>
              <a:rPr lang="pl-PL" dirty="0">
                <a:solidFill>
                  <a:schemeClr val="bg1"/>
                </a:solidFill>
                <a:ea typeface="ＭＳ Ｐゴシック" pitchFamily="34" charset="-128"/>
                <a:cs typeface="Arial"/>
              </a:rPr>
              <a:t>., Lancet</a:t>
            </a:r>
            <a:r>
              <a:rPr lang="pl-PL" i="1" dirty="0">
                <a:solidFill>
                  <a:schemeClr val="bg1"/>
                </a:solidFill>
                <a:ea typeface="ＭＳ Ｐゴシック" pitchFamily="34" charset="-128"/>
                <a:cs typeface="Arial"/>
              </a:rPr>
              <a:t> 2014</a:t>
            </a:r>
            <a:r>
              <a:rPr lang="pl-PL" dirty="0">
                <a:solidFill>
                  <a:schemeClr val="bg1"/>
                </a:solidFill>
                <a:ea typeface="ＭＳ Ｐゴシック" pitchFamily="34" charset="-128"/>
                <a:cs typeface="Arial"/>
              </a:rPr>
              <a:t>, 384:1756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62965"/>
              </p:ext>
            </p:extLst>
          </p:nvPr>
        </p:nvGraphicFramePr>
        <p:xfrm>
          <a:off x="279469" y="1054100"/>
          <a:ext cx="8577263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397188"/>
              </p:ext>
            </p:extLst>
          </p:nvPr>
        </p:nvGraphicFramePr>
        <p:xfrm>
          <a:off x="279400" y="3236384"/>
          <a:ext cx="892810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779" name="TextBox 13"/>
          <p:cNvSpPr txBox="1">
            <a:spLocks noChangeArrowheads="1"/>
          </p:cNvSpPr>
          <p:nvPr/>
        </p:nvSpPr>
        <p:spPr bwMode="auto">
          <a:xfrm>
            <a:off x="2187575" y="3134830"/>
            <a:ext cx="903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112/115</a:t>
            </a:r>
          </a:p>
        </p:txBody>
      </p:sp>
      <p:sp>
        <p:nvSpPr>
          <p:cNvPr id="75780" name="TextBox 14"/>
          <p:cNvSpPr txBox="1">
            <a:spLocks noChangeArrowheads="1"/>
          </p:cNvSpPr>
          <p:nvPr/>
        </p:nvSpPr>
        <p:spPr bwMode="auto">
          <a:xfrm>
            <a:off x="3205163" y="3134830"/>
            <a:ext cx="900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88/103</a:t>
            </a:r>
          </a:p>
        </p:txBody>
      </p:sp>
      <p:sp>
        <p:nvSpPr>
          <p:cNvPr id="75781" name="TextBox 15"/>
          <p:cNvSpPr txBox="1">
            <a:spLocks noChangeArrowheads="1"/>
          </p:cNvSpPr>
          <p:nvPr/>
        </p:nvSpPr>
        <p:spPr bwMode="auto">
          <a:xfrm>
            <a:off x="5894388" y="3088264"/>
            <a:ext cx="735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38/40</a:t>
            </a:r>
          </a:p>
        </p:txBody>
      </p:sp>
      <p:sp>
        <p:nvSpPr>
          <p:cNvPr id="75782" name="TextBox 16"/>
          <p:cNvSpPr txBox="1">
            <a:spLocks noChangeArrowheads="1"/>
          </p:cNvSpPr>
          <p:nvPr/>
        </p:nvSpPr>
        <p:spPr bwMode="auto">
          <a:xfrm>
            <a:off x="6923632" y="3088264"/>
            <a:ext cx="676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+mn-lt"/>
                <a:cs typeface="Arial" charset="0"/>
              </a:rPr>
              <a:t>40/52</a:t>
            </a:r>
          </a:p>
        </p:txBody>
      </p:sp>
      <p:sp>
        <p:nvSpPr>
          <p:cNvPr id="75783" name="TextBox 25"/>
          <p:cNvSpPr txBox="1">
            <a:spLocks noChangeArrowheads="1"/>
          </p:cNvSpPr>
          <p:nvPr/>
        </p:nvSpPr>
        <p:spPr bwMode="auto">
          <a:xfrm>
            <a:off x="1524016" y="5693834"/>
            <a:ext cx="722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chemeClr val="bg1"/>
                </a:solidFill>
                <a:latin typeface="+mn-lt"/>
                <a:cs typeface="Arial" charset="0"/>
              </a:rPr>
              <a:t>112/116</a:t>
            </a:r>
          </a:p>
        </p:txBody>
      </p:sp>
      <p:sp>
        <p:nvSpPr>
          <p:cNvPr id="75784" name="TextBox 29"/>
          <p:cNvSpPr txBox="1">
            <a:spLocks noChangeArrowheads="1"/>
          </p:cNvSpPr>
          <p:nvPr/>
        </p:nvSpPr>
        <p:spPr bwMode="auto">
          <a:xfrm>
            <a:off x="2265364" y="5693879"/>
            <a:ext cx="6635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FFFFFF"/>
                </a:solidFill>
                <a:latin typeface="+mn-lt"/>
                <a:cs typeface="Arial" charset="0"/>
              </a:rPr>
              <a:t>92/116</a:t>
            </a:r>
          </a:p>
        </p:txBody>
      </p:sp>
      <p:sp>
        <p:nvSpPr>
          <p:cNvPr id="75785" name="TextBox 30"/>
          <p:cNvSpPr txBox="1">
            <a:spLocks noChangeArrowheads="1"/>
          </p:cNvSpPr>
          <p:nvPr/>
        </p:nvSpPr>
        <p:spPr bwMode="auto">
          <a:xfrm>
            <a:off x="3384580" y="5687530"/>
            <a:ext cx="601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44/46</a:t>
            </a:r>
          </a:p>
        </p:txBody>
      </p:sp>
      <p:sp>
        <p:nvSpPr>
          <p:cNvPr id="75786" name="TextBox 31"/>
          <p:cNvSpPr txBox="1">
            <a:spLocks noChangeArrowheads="1"/>
          </p:cNvSpPr>
          <p:nvPr/>
        </p:nvSpPr>
        <p:spPr bwMode="auto">
          <a:xfrm>
            <a:off x="4106971" y="5683297"/>
            <a:ext cx="6014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FFFFFF"/>
                </a:solidFill>
                <a:latin typeface="+mn-lt"/>
                <a:cs typeface="Arial" charset="0"/>
              </a:rPr>
              <a:t>36/49</a:t>
            </a:r>
          </a:p>
        </p:txBody>
      </p:sp>
      <p:sp>
        <p:nvSpPr>
          <p:cNvPr id="75787" name="TextBox 32"/>
          <p:cNvSpPr txBox="1">
            <a:spLocks noChangeArrowheads="1"/>
          </p:cNvSpPr>
          <p:nvPr/>
        </p:nvSpPr>
        <p:spPr bwMode="auto">
          <a:xfrm>
            <a:off x="5178542" y="5683297"/>
            <a:ext cx="6564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bg1"/>
                </a:solidFill>
                <a:latin typeface="+mn-lt"/>
                <a:cs typeface="Arial" charset="0"/>
              </a:rPr>
              <a:t>68/70</a:t>
            </a:r>
            <a:endParaRPr lang="en-US" sz="12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75788" name="TextBox 33"/>
          <p:cNvSpPr txBox="1">
            <a:spLocks noChangeArrowheads="1"/>
          </p:cNvSpPr>
          <p:nvPr/>
        </p:nvSpPr>
        <p:spPr bwMode="auto">
          <a:xfrm>
            <a:off x="5861079" y="5683297"/>
            <a:ext cx="701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FFFFFF"/>
                </a:solidFill>
                <a:latin typeface="+mn-lt"/>
                <a:cs typeface="Arial" charset="0"/>
              </a:rPr>
              <a:t>56/67</a:t>
            </a:r>
          </a:p>
        </p:txBody>
      </p:sp>
      <p:sp>
        <p:nvSpPr>
          <p:cNvPr id="75789" name="TextBox 34"/>
          <p:cNvSpPr txBox="1">
            <a:spLocks noChangeArrowheads="1"/>
          </p:cNvSpPr>
          <p:nvPr/>
        </p:nvSpPr>
        <p:spPr bwMode="auto">
          <a:xfrm>
            <a:off x="6965950" y="5683297"/>
            <a:ext cx="642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38/39</a:t>
            </a:r>
          </a:p>
        </p:txBody>
      </p:sp>
      <p:sp>
        <p:nvSpPr>
          <p:cNvPr id="75790" name="TextBox 35"/>
          <p:cNvSpPr txBox="1">
            <a:spLocks noChangeArrowheads="1"/>
          </p:cNvSpPr>
          <p:nvPr/>
        </p:nvSpPr>
        <p:spPr bwMode="auto">
          <a:xfrm>
            <a:off x="7648575" y="5685413"/>
            <a:ext cx="73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FFFFFF"/>
                </a:solidFill>
                <a:latin typeface="+mn-lt"/>
                <a:cs typeface="Arial" charset="0"/>
              </a:rPr>
              <a:t>36/39</a:t>
            </a:r>
          </a:p>
        </p:txBody>
      </p:sp>
      <p:sp>
        <p:nvSpPr>
          <p:cNvPr id="75791" name="TextBox 2"/>
          <p:cNvSpPr txBox="1">
            <a:spLocks noChangeArrowheads="1"/>
          </p:cNvSpPr>
          <p:nvPr/>
        </p:nvSpPr>
        <p:spPr bwMode="auto">
          <a:xfrm>
            <a:off x="4191000" y="6096000"/>
            <a:ext cx="726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1F2650"/>
                </a:solidFill>
                <a:latin typeface="Arial" charset="0"/>
                <a:cs typeface="Arial" charset="0"/>
              </a:rPr>
              <a:t>Q80k+</a:t>
            </a:r>
            <a:endParaRPr lang="en-US" sz="1400" b="1" dirty="0">
              <a:solidFill>
                <a:srgbClr val="1F2650"/>
              </a:solidFill>
              <a:latin typeface="Arial" charset="0"/>
              <a:cs typeface="Arial" charset="0"/>
            </a:endParaRPr>
          </a:p>
        </p:txBody>
      </p:sp>
      <p:sp>
        <p:nvSpPr>
          <p:cNvPr id="75792" name="TextBox 24"/>
          <p:cNvSpPr txBox="1">
            <a:spLocks noChangeArrowheads="1"/>
          </p:cNvSpPr>
          <p:nvPr/>
        </p:nvSpPr>
        <p:spPr bwMode="auto">
          <a:xfrm>
            <a:off x="6096000" y="6096000"/>
            <a:ext cx="681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1F2650"/>
                </a:solidFill>
                <a:latin typeface="Arial" charset="0"/>
                <a:cs typeface="Arial" charset="0"/>
              </a:rPr>
              <a:t>Q80k-</a:t>
            </a:r>
            <a:endParaRPr lang="en-US" sz="1400" b="1" dirty="0">
              <a:solidFill>
                <a:srgbClr val="1F2650"/>
              </a:solidFill>
              <a:latin typeface="Arial" charset="0"/>
              <a:cs typeface="Arial" charset="0"/>
            </a:endParaRPr>
          </a:p>
        </p:txBody>
      </p:sp>
      <p:sp>
        <p:nvSpPr>
          <p:cNvPr id="75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MS PGothic" charset="0"/>
              </a:rPr>
              <a:t>SMV</a:t>
            </a:r>
            <a:r>
              <a:rPr lang="en-US" sz="2800" dirty="0">
                <a:latin typeface="Arial" charset="0"/>
                <a:ea typeface="MS PGothic" charset="0"/>
              </a:rPr>
              <a:t>/SOF in GT 1 Non-</a:t>
            </a:r>
            <a:r>
              <a:rPr lang="en-US" sz="2800" dirty="0" err="1">
                <a:latin typeface="Arial" charset="0"/>
                <a:ea typeface="MS PGothic" charset="0"/>
              </a:rPr>
              <a:t>cirrhotics</a:t>
            </a:r>
            <a:r>
              <a:rPr lang="en-US" sz="2800" dirty="0">
                <a:latin typeface="Arial" charset="0"/>
                <a:ea typeface="MS PGothic" charset="0"/>
              </a:rPr>
              <a:t> </a:t>
            </a:r>
            <a:r>
              <a:rPr lang="en-US" sz="2800" dirty="0" smtClean="0">
                <a:latin typeface="Arial" charset="0"/>
                <a:ea typeface="MS PGothic" charset="0"/>
              </a:rPr>
              <a:t> </a:t>
            </a:r>
            <a:r>
              <a:rPr lang="en-US" sz="2800" dirty="0">
                <a:latin typeface="Arial" charset="0"/>
                <a:ea typeface="MS PGothic" charset="0"/>
              </a:rPr>
              <a:t>(OPTIMIST-1)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400" y="6324600"/>
            <a:ext cx="4262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pl-PL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Kwo </a:t>
            </a:r>
            <a:r>
              <a:rPr lang="pl-PL" sz="1800" i="1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et al.</a:t>
            </a:r>
            <a:r>
              <a:rPr lang="pl-PL" sz="1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, </a:t>
            </a:r>
            <a:r>
              <a:rPr lang="pl-PL" sz="180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Hepatology</a:t>
            </a:r>
            <a:r>
              <a:rPr lang="pl-PL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 2016 </a:t>
            </a:r>
            <a:r>
              <a:rPr lang="nl-NL" sz="1800" dirty="0" err="1">
                <a:solidFill>
                  <a:schemeClr val="bg1"/>
                </a:solidFill>
                <a:latin typeface="+mn-lt"/>
                <a:cs typeface="Arial"/>
              </a:rPr>
              <a:t>epublish</a:t>
            </a:r>
            <a:endParaRPr lang="nl-NL" sz="1800" dirty="0">
              <a:solidFill>
                <a:schemeClr val="bg1"/>
              </a:solidFill>
              <a:latin typeface="+mn-lt"/>
              <a:cs typeface="Arial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 </a:t>
            </a:r>
            <a:endParaRPr lang="pl-PL" sz="1800" dirty="0">
              <a:solidFill>
                <a:schemeClr val="bg1"/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931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40293" y="1727716"/>
            <a:ext cx="33729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GB" b="1" dirty="0">
                <a:solidFill>
                  <a:srgbClr val="1F2650"/>
                </a:solidFill>
                <a:latin typeface="Arial"/>
                <a:ea typeface="MS PGothic" charset="0"/>
                <a:cs typeface="Arial"/>
              </a:rPr>
              <a:t>SVR12: SMV + SOF 12 weeks</a:t>
            </a:r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1264217" y="1790763"/>
            <a:ext cx="6502296" cy="4478737"/>
            <a:chOff x="-33164" y="1360775"/>
            <a:chExt cx="4019335" cy="2199366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3782594"/>
                </p:ext>
              </p:extLst>
            </p:nvPr>
          </p:nvGraphicFramePr>
          <p:xfrm>
            <a:off x="-33164" y="1360775"/>
            <a:ext cx="4019335" cy="21993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1439729" y="2702646"/>
              <a:ext cx="277718" cy="10579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GB" sz="1400" dirty="0">
                  <a:solidFill>
                    <a:schemeClr val="bg1"/>
                  </a:solidFill>
                  <a:latin typeface="Arial"/>
                  <a:ea typeface="MS PGothic" charset="0"/>
                  <a:cs typeface="Arial"/>
                </a:rPr>
                <a:t>44/50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1443" y="2702646"/>
              <a:ext cx="277718" cy="10579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MS PGothic" charset="0"/>
                  <a:cs typeface="Arial"/>
                </a:rPr>
                <a:t>42/53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 rot="16200000">
            <a:off x="465064" y="3555702"/>
            <a:ext cx="2703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rgbClr val="1F2650"/>
                </a:solidFill>
                <a:latin typeface="Arial"/>
                <a:ea typeface="MS PGothic" charset="0"/>
                <a:cs typeface="Arial"/>
              </a:rPr>
              <a:t>Proportion of patients (%)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486230" y="5715000"/>
            <a:ext cx="688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1F2650"/>
                </a:solidFill>
                <a:latin typeface="Arial" charset="0"/>
                <a:cs typeface="Arial" charset="0"/>
              </a:rPr>
              <a:t>Implication: SMV+SOF  for 12 </a:t>
            </a:r>
            <a:r>
              <a:rPr lang="en-US" sz="1800" i="1" dirty="0" err="1" smtClean="0">
                <a:solidFill>
                  <a:srgbClr val="1F2650"/>
                </a:solidFill>
                <a:latin typeface="Arial" charset="0"/>
                <a:cs typeface="Arial" charset="0"/>
              </a:rPr>
              <a:t>weeksinsufficient</a:t>
            </a:r>
            <a:r>
              <a:rPr lang="en-US" sz="1800" i="1" dirty="0" smtClean="0">
                <a:solidFill>
                  <a:srgbClr val="1F2650"/>
                </a:solidFill>
                <a:latin typeface="Arial" charset="0"/>
                <a:cs typeface="Arial" charset="0"/>
              </a:rPr>
              <a:t> for GT1 </a:t>
            </a:r>
            <a:r>
              <a:rPr lang="en-US" sz="1800" i="1" dirty="0" err="1" smtClean="0">
                <a:solidFill>
                  <a:srgbClr val="1F2650"/>
                </a:solidFill>
                <a:latin typeface="Arial" charset="0"/>
                <a:cs typeface="Arial" charset="0"/>
              </a:rPr>
              <a:t>cirrhotics</a:t>
            </a:r>
            <a:endParaRPr lang="en-US" sz="1800" i="1" dirty="0" smtClean="0">
              <a:solidFill>
                <a:srgbClr val="1F265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MS PGothic" charset="0"/>
              </a:rPr>
              <a:t>OPTIMIST-2: SVR12</a:t>
            </a:r>
            <a:r>
              <a:rPr lang="en-US" sz="3600" dirty="0" smtClean="0">
                <a:latin typeface="Arial" charset="0"/>
                <a:ea typeface="MS PGothic" charset="0"/>
              </a:rPr>
              <a:t/>
            </a:r>
            <a:br>
              <a:rPr lang="en-US" sz="3600" dirty="0" smtClean="0">
                <a:latin typeface="Arial" charset="0"/>
                <a:ea typeface="MS PGothic" charset="0"/>
              </a:rPr>
            </a:br>
            <a:r>
              <a:rPr lang="en-US" sz="2400" i="1" dirty="0" smtClean="0">
                <a:latin typeface="Arial" charset="0"/>
                <a:ea typeface="MS PGothic" charset="0"/>
              </a:rPr>
              <a:t>SMV+SOF for 12 Weeks in </a:t>
            </a:r>
            <a:r>
              <a:rPr lang="en-US" sz="2400" i="1" dirty="0" err="1" smtClean="0">
                <a:latin typeface="Arial" charset="0"/>
                <a:ea typeface="MS PGothic" charset="0"/>
              </a:rPr>
              <a:t>Cirrhotics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5492" y="6368770"/>
            <a:ext cx="851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nl-NL" sz="1800" dirty="0">
                <a:solidFill>
                  <a:schemeClr val="bg1"/>
                </a:solidFill>
                <a:latin typeface="+mn-lt"/>
                <a:cs typeface="Arial"/>
              </a:rPr>
              <a:t>Lawitz E, </a:t>
            </a:r>
            <a:r>
              <a:rPr lang="nl-NL" sz="1800" i="1" dirty="0">
                <a:solidFill>
                  <a:schemeClr val="bg1"/>
                </a:solidFill>
                <a:latin typeface="+mn-lt"/>
                <a:cs typeface="Arial"/>
              </a:rPr>
              <a:t>et al</a:t>
            </a:r>
            <a:r>
              <a:rPr lang="nl-NL" sz="1800" dirty="0">
                <a:solidFill>
                  <a:schemeClr val="bg1"/>
                </a:solidFill>
                <a:latin typeface="+mn-lt"/>
                <a:cs typeface="Arial"/>
              </a:rPr>
              <a:t>. </a:t>
            </a:r>
            <a:r>
              <a:rPr lang="nl-NL" sz="1800" dirty="0" smtClean="0">
                <a:solidFill>
                  <a:schemeClr val="bg1"/>
                </a:solidFill>
                <a:latin typeface="+mn-lt"/>
                <a:cs typeface="Arial"/>
              </a:rPr>
              <a:t>Hepatology 2016  epublish</a:t>
            </a:r>
            <a:endParaRPr lang="nl-NL" sz="180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089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73515575"/>
              </p:ext>
            </p:extLst>
          </p:nvPr>
        </p:nvGraphicFramePr>
        <p:xfrm>
          <a:off x="310444" y="1342771"/>
          <a:ext cx="8523112" cy="450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813" y="0"/>
            <a:ext cx="7826375" cy="76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Adjusted </a:t>
            </a:r>
            <a:r>
              <a:rPr lang="en-US" sz="2400" dirty="0"/>
              <a:t>SVR4 for SOF/SMV±</a:t>
            </a:r>
            <a:r>
              <a:rPr lang="en-US" sz="2400" dirty="0" smtClean="0"/>
              <a:t>RBV (HCV TARGET)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6413500"/>
            <a:ext cx="7988300" cy="3937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47975" y="6214814"/>
            <a:ext cx="8829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pl-PL" sz="1000" dirty="0">
              <a:solidFill>
                <a:srgbClr val="1F2650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Sulkowski</a:t>
            </a:r>
            <a:r>
              <a:rPr lang="pl-PL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, </a:t>
            </a:r>
            <a:r>
              <a:rPr lang="pl-PL" sz="18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et al.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/>
              </a:rPr>
              <a:t>Gastroenterology 2016, 150:419</a:t>
            </a:r>
            <a:endParaRPr lang="pl-PL" sz="1800" dirty="0">
              <a:solidFill>
                <a:schemeClr val="bg1"/>
              </a:solidFill>
              <a:latin typeface="+mn-lt"/>
              <a:ea typeface="ＭＳ Ｐゴシック" pitchFamily="34" charset="-128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35392" y="32512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2650"/>
                </a:solidFill>
                <a:latin typeface="Arial"/>
                <a:ea typeface="+mn-ea"/>
                <a:cs typeface="Arial"/>
              </a:rPr>
              <a:t>SVR12 (%)</a:t>
            </a:r>
            <a:endParaRPr lang="en-US" dirty="0">
              <a:solidFill>
                <a:srgbClr val="1F265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</a:rPr>
              <a:t>Simeprevir</a:t>
            </a:r>
            <a:r>
              <a:rPr lang="en-US" dirty="0" smtClean="0">
                <a:latin typeface="Arial" charset="0"/>
                <a:ea typeface="ＭＳ Ｐゴシック" charset="0"/>
              </a:rPr>
              <a:t>/Sofosbuvir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2000" b="1" dirty="0" smtClean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</a:rPr>
              <a:t>Special Considerations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>
                <a:latin typeface="Arial" charset="0"/>
                <a:ea typeface="ＭＳ Ｐゴシック" charset="0"/>
              </a:rPr>
              <a:t>Screening GT 1a patients for the presence of Q80K polymorphism important if cirrhotic or considering re-treatment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/>
              <a:t>No dosage adjustment of SMV required in patients with mild, moderate or severe renal impairment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err="1" smtClean="0"/>
              <a:t>Drug:drug</a:t>
            </a:r>
            <a:r>
              <a:rPr lang="en-US" sz="2000" dirty="0" smtClean="0"/>
              <a:t> interactions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400" dirty="0" smtClean="0"/>
              <a:t>Co-administration of SMV with drugs that are moderate/strong inducers or inhibitors of CYP3A may significantly affect the plasma concentrations of SMV.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400" dirty="0" smtClean="0"/>
              <a:t>Co-administration of </a:t>
            </a:r>
            <a:r>
              <a:rPr lang="en-US" sz="1400" dirty="0" err="1" smtClean="0"/>
              <a:t>amiodarone</a:t>
            </a:r>
            <a:r>
              <a:rPr lang="en-US" sz="1400" dirty="0" smtClean="0"/>
              <a:t> with </a:t>
            </a:r>
            <a:r>
              <a:rPr lang="en-US" sz="1400" dirty="0" err="1" smtClean="0"/>
              <a:t>sofosbuvir</a:t>
            </a:r>
            <a:r>
              <a:rPr lang="en-US" sz="1400" dirty="0" smtClean="0"/>
              <a:t> in combination with SMV may result in serious symptomatic bradycardia and is not recommended</a:t>
            </a:r>
            <a:endParaRPr lang="en-US" sz="160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324600"/>
            <a:ext cx="310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Banerjee AP&amp;T 2016 43:674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3200" dirty="0" smtClean="0"/>
          </a:p>
          <a:p>
            <a:r>
              <a:rPr lang="en-GB" sz="3200" dirty="0" smtClean="0"/>
              <a:t> </a:t>
            </a:r>
            <a:r>
              <a:rPr lang="en-GB" sz="4000" dirty="0" err="1" smtClean="0"/>
              <a:t>Elbasvir</a:t>
            </a:r>
            <a:r>
              <a:rPr lang="en-GB" sz="4000" dirty="0" smtClean="0"/>
              <a:t> and </a:t>
            </a:r>
            <a:r>
              <a:rPr lang="en-GB" sz="4000" dirty="0" err="1" smtClean="0"/>
              <a:t>Grazoprevir</a:t>
            </a:r>
            <a:r>
              <a:rPr lang="en-GB" sz="4000" dirty="0" smtClean="0"/>
              <a:t> 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07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Elbasvir</a:t>
            </a:r>
            <a:r>
              <a:rPr lang="en-US" dirty="0" smtClean="0"/>
              <a:t>/</a:t>
            </a:r>
            <a:r>
              <a:rPr lang="en-US" dirty="0" err="1" smtClean="0"/>
              <a:t>Grazoprevir</a:t>
            </a:r>
            <a:r>
              <a:rPr lang="en-US" dirty="0" smtClean="0"/>
              <a:t> (EBV/GZR)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Grazoprevir</a:t>
            </a:r>
            <a:r>
              <a:rPr lang="en-US" dirty="0" smtClean="0"/>
              <a:t> Second generation NS3/4a protease inhibitor</a:t>
            </a:r>
          </a:p>
          <a:p>
            <a:r>
              <a:rPr lang="en-US" dirty="0" err="1" smtClean="0"/>
              <a:t>Elbasvir</a:t>
            </a:r>
            <a:r>
              <a:rPr lang="en-US" dirty="0" smtClean="0"/>
              <a:t> Second generation NS5A complex inhibitor</a:t>
            </a:r>
          </a:p>
          <a:p>
            <a:r>
              <a:rPr lang="en-US" dirty="0" smtClean="0"/>
              <a:t>As will all PI inhibitors, drug-drug interactions should be closely scrutinized and package insert should be closely followed</a:t>
            </a:r>
          </a:p>
          <a:p>
            <a:r>
              <a:rPr lang="en-US" dirty="0" smtClean="0"/>
              <a:t>The use of this regimen should be considered in G1a patients after reviewing for the presence of NS5A specific RAV’s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Whom and when to treat </a:t>
            </a:r>
          </a:p>
          <a:p>
            <a:r>
              <a:rPr lang="en-US" sz="2400" dirty="0" smtClean="0"/>
              <a:t>Viral Genotype 1a initial treatment</a:t>
            </a:r>
          </a:p>
          <a:p>
            <a:pPr lvl="1"/>
            <a:r>
              <a:rPr lang="en-US" sz="1900" dirty="0"/>
              <a:t>Non-Cirrhotic</a:t>
            </a:r>
          </a:p>
          <a:p>
            <a:pPr lvl="2"/>
            <a:r>
              <a:rPr lang="en-US" sz="1700" dirty="0"/>
              <a:t>Recommended</a:t>
            </a:r>
          </a:p>
          <a:p>
            <a:pPr lvl="2"/>
            <a:r>
              <a:rPr lang="en-US" sz="1700" dirty="0"/>
              <a:t>Alternatives</a:t>
            </a:r>
          </a:p>
          <a:p>
            <a:pPr lvl="1"/>
            <a:r>
              <a:rPr lang="en-US" sz="1900" dirty="0" smtClean="0"/>
              <a:t>Compensated Cirrhotic</a:t>
            </a:r>
            <a:endParaRPr lang="en-US" sz="1900" dirty="0"/>
          </a:p>
          <a:p>
            <a:pPr lvl="2"/>
            <a:r>
              <a:rPr lang="en-US" sz="1700" dirty="0"/>
              <a:t>Recommended</a:t>
            </a:r>
          </a:p>
          <a:p>
            <a:pPr lvl="2"/>
            <a:r>
              <a:rPr lang="en-US" sz="1700" dirty="0" smtClean="0"/>
              <a:t>Alternatives</a:t>
            </a:r>
            <a:endParaRPr lang="en-US" sz="2400" dirty="0" smtClean="0"/>
          </a:p>
          <a:p>
            <a:r>
              <a:rPr lang="en-US" sz="2400" dirty="0" smtClean="0"/>
              <a:t>Viral Genotype 1b initial treatment</a:t>
            </a:r>
          </a:p>
          <a:p>
            <a:pPr lvl="1"/>
            <a:r>
              <a:rPr lang="en-US" sz="1900" dirty="0"/>
              <a:t>Non-Cirrhotic</a:t>
            </a:r>
          </a:p>
          <a:p>
            <a:pPr lvl="2"/>
            <a:r>
              <a:rPr lang="en-US" sz="1700" dirty="0"/>
              <a:t>Recommended</a:t>
            </a:r>
          </a:p>
          <a:p>
            <a:pPr lvl="2"/>
            <a:r>
              <a:rPr lang="en-US" sz="1700" dirty="0"/>
              <a:t>Alternatives</a:t>
            </a:r>
          </a:p>
          <a:p>
            <a:pPr lvl="1"/>
            <a:r>
              <a:rPr lang="en-US" sz="1900" dirty="0" smtClean="0"/>
              <a:t>Compensated Cirrhotic</a:t>
            </a:r>
            <a:endParaRPr lang="en-US" sz="1900" dirty="0"/>
          </a:p>
          <a:p>
            <a:pPr lvl="2"/>
            <a:r>
              <a:rPr lang="en-US" sz="1700" dirty="0"/>
              <a:t>Recommended</a:t>
            </a:r>
          </a:p>
          <a:p>
            <a:pPr lvl="2"/>
            <a:r>
              <a:rPr lang="en-US" sz="1700" dirty="0" smtClean="0"/>
              <a:t>Alternatives</a:t>
            </a:r>
            <a:endParaRPr lang="en-US" sz="2400" dirty="0" smtClean="0"/>
          </a:p>
          <a:p>
            <a:r>
              <a:rPr lang="en-US" sz="2400" dirty="0" smtClean="0"/>
              <a:t>Cautions/Controversies</a:t>
            </a:r>
            <a:endParaRPr lang="en-US" sz="2400" dirty="0" smtClean="0"/>
          </a:p>
        </p:txBody>
      </p:sp>
      <p:pic>
        <p:nvPicPr>
          <p:cNvPr id="5" name="Picture 4" descr="NEW_IASUSAlogo-transparent-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981700"/>
            <a:ext cx="1143000" cy="26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Elbasvir</a:t>
            </a:r>
            <a:r>
              <a:rPr lang="en-US" dirty="0" smtClean="0"/>
              <a:t>/</a:t>
            </a:r>
            <a:r>
              <a:rPr lang="en-US" dirty="0" err="1" smtClean="0"/>
              <a:t>Grazoprevir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RAV testing at population level (detecting mutations in &gt;10-25% of the </a:t>
            </a:r>
            <a:r>
              <a:rPr lang="en-US" dirty="0" err="1" smtClean="0"/>
              <a:t>quasispecies</a:t>
            </a:r>
            <a:r>
              <a:rPr lang="en-US" dirty="0" smtClean="0"/>
              <a:t>) is felt to be adequate at this time</a:t>
            </a:r>
          </a:p>
          <a:p>
            <a:r>
              <a:rPr lang="en-US" dirty="0" smtClean="0"/>
              <a:t>RAV testing to genotypes other than 1 not widely available</a:t>
            </a:r>
          </a:p>
          <a:p>
            <a:r>
              <a:rPr lang="en-US" dirty="0" smtClean="0"/>
              <a:t>NS5A mutations that are impactful to EBV are:</a:t>
            </a:r>
          </a:p>
          <a:p>
            <a:pPr lvl="1"/>
            <a:r>
              <a:rPr lang="en-US" dirty="0" smtClean="0"/>
              <a:t>M28A/G/T</a:t>
            </a:r>
          </a:p>
          <a:p>
            <a:pPr lvl="1"/>
            <a:r>
              <a:rPr lang="en-US" dirty="0" smtClean="0"/>
              <a:t>Q30D/E/H/G/K/L/R </a:t>
            </a:r>
          </a:p>
          <a:p>
            <a:pPr lvl="1"/>
            <a:r>
              <a:rPr lang="en-US" dirty="0" smtClean="0"/>
              <a:t>L31F/M/V</a:t>
            </a:r>
          </a:p>
          <a:p>
            <a:pPr lvl="1"/>
            <a:r>
              <a:rPr lang="en-US" dirty="0" smtClean="0"/>
              <a:t>Y93C/H/N/S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>
                <a:latin typeface="Arial" charset="0"/>
              </a:rPr>
              <a:t>SVR12: Grazoprevir/Elbasvir (GZR/EBR) for 12 Weeks in GT 1 Treatment-Naïve Patients (C-EDGE)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</a:rPr>
              <a:t>67% of failures due to relapse</a:t>
            </a:r>
          </a:p>
          <a:p>
            <a:r>
              <a:rPr lang="en-US" sz="2000">
                <a:latin typeface="Arial" charset="0"/>
              </a:rPr>
              <a:t>Most common adverse events were headache, fatigue, nausea and arthralgia (no difference from placebo arm)</a:t>
            </a:r>
          </a:p>
        </p:txBody>
      </p:sp>
      <p:graphicFrame>
        <p:nvGraphicFramePr>
          <p:cNvPr id="4505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050498"/>
              </p:ext>
            </p:extLst>
          </p:nvPr>
        </p:nvGraphicFramePr>
        <p:xfrm>
          <a:off x="304800" y="2971800"/>
          <a:ext cx="82677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5" imgW="8267700" imgH="2755900" progId="Excel.Sheet.8">
                  <p:embed/>
                </p:oleObj>
              </mc:Choice>
              <mc:Fallback>
                <p:oleObj name="Worksheet" r:id="rId5" imgW="8267700" imgH="27559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82677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151504" y="6329982"/>
            <a:ext cx="457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Zeuzem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  <a:latin typeface="+mn-lt"/>
                <a:cs typeface="Arial" charset="0"/>
              </a:rPr>
              <a:t>et al., 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Ann Intern Med 2014, 163: 1</a:t>
            </a:r>
          </a:p>
        </p:txBody>
      </p:sp>
    </p:spTree>
    <p:extLst>
      <p:ext uri="{BB962C8B-B14F-4D97-AF65-F5344CB8AC3E}">
        <p14:creationId xmlns:p14="http://schemas.microsoft.com/office/powerpoint/2010/main" val="1485223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77825" y="238125"/>
            <a:ext cx="8442325" cy="981075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Elbasvir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Grazoprevir</a:t>
            </a:r>
            <a:r>
              <a:rPr lang="en-US" altLang="en-US" dirty="0" smtClean="0"/>
              <a:t> in Compensated Cirrhosis: SVR12</a:t>
            </a:r>
          </a:p>
        </p:txBody>
      </p:sp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304800" y="6324600"/>
            <a:ext cx="443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  <a:latin typeface="+mn-lt"/>
              </a:rPr>
              <a:t>Jacobson IM, et al. AASLD 2015</a:t>
            </a:r>
            <a:r>
              <a:rPr lang="en-US" altLang="en-US" sz="1800" b="0" dirty="0" smtClean="0">
                <a:solidFill>
                  <a:schemeClr val="bg1"/>
                </a:solidFill>
                <a:latin typeface="+mn-lt"/>
              </a:rPr>
              <a:t>. Abstract </a:t>
            </a:r>
            <a:endParaRPr lang="en-US" alt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892" name="TextBox 91"/>
          <p:cNvSpPr txBox="1">
            <a:spLocks noChangeArrowheads="1"/>
          </p:cNvSpPr>
          <p:nvPr/>
        </p:nvSpPr>
        <p:spPr bwMode="auto">
          <a:xfrm rot="-5400000">
            <a:off x="157163" y="2463800"/>
            <a:ext cx="1628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SVR12 (%)</a:t>
            </a:r>
          </a:p>
        </p:txBody>
      </p:sp>
      <p:sp>
        <p:nvSpPr>
          <p:cNvPr id="37893" name="TextBox 91"/>
          <p:cNvSpPr txBox="1">
            <a:spLocks noChangeArrowheads="1"/>
          </p:cNvSpPr>
          <p:nvPr/>
        </p:nvSpPr>
        <p:spPr bwMode="auto">
          <a:xfrm rot="-5400000">
            <a:off x="-392112" y="4799013"/>
            <a:ext cx="1647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600">
                <a:solidFill>
                  <a:schemeClr val="tx1"/>
                </a:solidFill>
                <a:ea typeface="ＭＳ Ｐゴシック" pitchFamily="34" charset="-128"/>
              </a:rPr>
              <a:t>SVR12 (%)</a:t>
            </a:r>
          </a:p>
        </p:txBody>
      </p:sp>
      <p:grpSp>
        <p:nvGrpSpPr>
          <p:cNvPr id="37894" name="Group 7"/>
          <p:cNvGrpSpPr>
            <a:grpSpLocks/>
          </p:cNvGrpSpPr>
          <p:nvPr/>
        </p:nvGrpSpPr>
        <p:grpSpPr bwMode="auto">
          <a:xfrm>
            <a:off x="1527175" y="3419475"/>
            <a:ext cx="2243138" cy="63500"/>
            <a:chOff x="5433545" y="3414998"/>
            <a:chExt cx="2243138" cy="64008"/>
          </a:xfrm>
        </p:grpSpPr>
        <p:cxnSp>
          <p:nvCxnSpPr>
            <p:cNvPr id="37990" name="Straight Connector 6"/>
            <p:cNvCxnSpPr>
              <a:cxnSpLocks noChangeShapeType="1"/>
            </p:cNvCxnSpPr>
            <p:nvPr/>
          </p:nvCxnSpPr>
          <p:spPr bwMode="auto">
            <a:xfrm>
              <a:off x="5433545" y="3414998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91" name="Straight Connector 18"/>
            <p:cNvCxnSpPr>
              <a:cxnSpLocks noChangeShapeType="1"/>
            </p:cNvCxnSpPr>
            <p:nvPr/>
          </p:nvCxnSpPr>
          <p:spPr bwMode="auto">
            <a:xfrm>
              <a:off x="6533683" y="3414998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92" name="Straight Connector 19"/>
            <p:cNvCxnSpPr>
              <a:cxnSpLocks noChangeShapeType="1"/>
            </p:cNvCxnSpPr>
            <p:nvPr/>
          </p:nvCxnSpPr>
          <p:spPr bwMode="auto">
            <a:xfrm>
              <a:off x="7676683" y="3414998"/>
              <a:ext cx="0" cy="640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1703388" y="1863725"/>
            <a:ext cx="741362" cy="15414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bg2"/>
              </a:solidFill>
            </a:endParaRPr>
          </a:p>
        </p:txBody>
      </p:sp>
      <p:sp>
        <p:nvSpPr>
          <p:cNvPr id="37896" name="Rectangle 22"/>
          <p:cNvSpPr>
            <a:spLocks noChangeArrowheads="1"/>
          </p:cNvSpPr>
          <p:nvPr/>
        </p:nvSpPr>
        <p:spPr bwMode="auto">
          <a:xfrm>
            <a:off x="2803525" y="1985963"/>
            <a:ext cx="741363" cy="1419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bg2"/>
              </a:solidFill>
            </a:endParaRPr>
          </a:p>
        </p:txBody>
      </p:sp>
      <p:grpSp>
        <p:nvGrpSpPr>
          <p:cNvPr id="37897" name="Group 23"/>
          <p:cNvGrpSpPr>
            <a:grpSpLocks/>
          </p:cNvGrpSpPr>
          <p:nvPr/>
        </p:nvGrpSpPr>
        <p:grpSpPr bwMode="auto">
          <a:xfrm>
            <a:off x="2036763" y="1835150"/>
            <a:ext cx="74612" cy="109538"/>
            <a:chOff x="3940969" y="3032840"/>
            <a:chExt cx="73819" cy="126206"/>
          </a:xfrm>
        </p:grpSpPr>
        <p:cxnSp>
          <p:nvCxnSpPr>
            <p:cNvPr id="37987" name="Straight Connector 24"/>
            <p:cNvCxnSpPr>
              <a:cxnSpLocks noChangeShapeType="1"/>
            </p:cNvCxnSpPr>
            <p:nvPr/>
          </p:nvCxnSpPr>
          <p:spPr bwMode="auto">
            <a:xfrm>
              <a:off x="3940969" y="3032840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88" name="Straight Connector 25"/>
            <p:cNvCxnSpPr>
              <a:cxnSpLocks noChangeShapeType="1"/>
            </p:cNvCxnSpPr>
            <p:nvPr/>
          </p:nvCxnSpPr>
          <p:spPr bwMode="auto">
            <a:xfrm>
              <a:off x="3977878" y="3032840"/>
              <a:ext cx="0" cy="1223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89" name="Straight Connector 26"/>
            <p:cNvCxnSpPr>
              <a:cxnSpLocks noChangeShapeType="1"/>
            </p:cNvCxnSpPr>
            <p:nvPr/>
          </p:nvCxnSpPr>
          <p:spPr bwMode="auto">
            <a:xfrm>
              <a:off x="3940969" y="3159046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898" name="Group 27"/>
          <p:cNvGrpSpPr>
            <a:grpSpLocks/>
          </p:cNvGrpSpPr>
          <p:nvPr/>
        </p:nvGrpSpPr>
        <p:grpSpPr bwMode="auto">
          <a:xfrm>
            <a:off x="3136900" y="1874838"/>
            <a:ext cx="74613" cy="358775"/>
            <a:chOff x="3940969" y="3032840"/>
            <a:chExt cx="73819" cy="126206"/>
          </a:xfrm>
        </p:grpSpPr>
        <p:cxnSp>
          <p:nvCxnSpPr>
            <p:cNvPr id="37984" name="Straight Connector 28"/>
            <p:cNvCxnSpPr>
              <a:cxnSpLocks noChangeShapeType="1"/>
            </p:cNvCxnSpPr>
            <p:nvPr/>
          </p:nvCxnSpPr>
          <p:spPr bwMode="auto">
            <a:xfrm>
              <a:off x="3940969" y="3032840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85" name="Straight Connector 29"/>
            <p:cNvCxnSpPr>
              <a:cxnSpLocks noChangeShapeType="1"/>
            </p:cNvCxnSpPr>
            <p:nvPr/>
          </p:nvCxnSpPr>
          <p:spPr bwMode="auto">
            <a:xfrm>
              <a:off x="3977878" y="3032840"/>
              <a:ext cx="0" cy="1223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86" name="Straight Connector 30"/>
            <p:cNvCxnSpPr>
              <a:cxnSpLocks noChangeShapeType="1"/>
            </p:cNvCxnSpPr>
            <p:nvPr/>
          </p:nvCxnSpPr>
          <p:spPr bwMode="auto">
            <a:xfrm>
              <a:off x="3940969" y="3159046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7899" name="Straight Connector 39"/>
          <p:cNvCxnSpPr>
            <a:cxnSpLocks noChangeShapeType="1"/>
          </p:cNvCxnSpPr>
          <p:nvPr/>
        </p:nvCxnSpPr>
        <p:spPr bwMode="auto">
          <a:xfrm>
            <a:off x="982663" y="57880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Straight Connector 40"/>
          <p:cNvCxnSpPr>
            <a:cxnSpLocks noChangeShapeType="1"/>
          </p:cNvCxnSpPr>
          <p:nvPr/>
        </p:nvCxnSpPr>
        <p:spPr bwMode="auto">
          <a:xfrm>
            <a:off x="1833563" y="57880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41"/>
          <p:cNvCxnSpPr>
            <a:cxnSpLocks noChangeShapeType="1"/>
          </p:cNvCxnSpPr>
          <p:nvPr/>
        </p:nvCxnSpPr>
        <p:spPr bwMode="auto">
          <a:xfrm>
            <a:off x="2619375" y="57880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Straight Connector 80"/>
          <p:cNvCxnSpPr>
            <a:cxnSpLocks noChangeShapeType="1"/>
          </p:cNvCxnSpPr>
          <p:nvPr/>
        </p:nvCxnSpPr>
        <p:spPr bwMode="auto">
          <a:xfrm>
            <a:off x="3465513" y="57880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Straight Connector 81"/>
          <p:cNvCxnSpPr>
            <a:cxnSpLocks noChangeShapeType="1"/>
          </p:cNvCxnSpPr>
          <p:nvPr/>
        </p:nvCxnSpPr>
        <p:spPr bwMode="auto">
          <a:xfrm>
            <a:off x="4192588" y="57880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4" name="Rectangle 42"/>
          <p:cNvSpPr>
            <a:spLocks noChangeArrowheads="1"/>
          </p:cNvSpPr>
          <p:nvPr/>
        </p:nvSpPr>
        <p:spPr bwMode="auto">
          <a:xfrm>
            <a:off x="1158875" y="4402138"/>
            <a:ext cx="547688" cy="13716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bg2"/>
              </a:solidFill>
            </a:endParaRPr>
          </a:p>
        </p:txBody>
      </p:sp>
      <p:sp>
        <p:nvSpPr>
          <p:cNvPr id="37905" name="Rectangle 43"/>
          <p:cNvSpPr>
            <a:spLocks noChangeArrowheads="1"/>
          </p:cNvSpPr>
          <p:nvPr/>
        </p:nvSpPr>
        <p:spPr bwMode="auto">
          <a:xfrm>
            <a:off x="1919288" y="4367213"/>
            <a:ext cx="549275" cy="14065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bg2"/>
              </a:solidFill>
            </a:endParaRPr>
          </a:p>
        </p:txBody>
      </p:sp>
      <p:sp>
        <p:nvSpPr>
          <p:cNvPr id="37906" name="Rectangle 44"/>
          <p:cNvSpPr>
            <a:spLocks noChangeArrowheads="1"/>
          </p:cNvSpPr>
          <p:nvPr/>
        </p:nvSpPr>
        <p:spPr bwMode="auto">
          <a:xfrm>
            <a:off x="2809875" y="4330700"/>
            <a:ext cx="549275" cy="14430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bg2"/>
              </a:solidFill>
            </a:endParaRPr>
          </a:p>
        </p:txBody>
      </p:sp>
      <p:sp>
        <p:nvSpPr>
          <p:cNvPr id="37907" name="Rectangle 45"/>
          <p:cNvSpPr>
            <a:spLocks noChangeArrowheads="1"/>
          </p:cNvSpPr>
          <p:nvPr/>
        </p:nvSpPr>
        <p:spPr bwMode="auto">
          <a:xfrm>
            <a:off x="3565525" y="4205288"/>
            <a:ext cx="549275" cy="155416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>
              <a:solidFill>
                <a:schemeClr val="bg2"/>
              </a:solidFill>
            </a:endParaRPr>
          </a:p>
        </p:txBody>
      </p:sp>
      <p:grpSp>
        <p:nvGrpSpPr>
          <p:cNvPr id="37908" name="Group 46"/>
          <p:cNvGrpSpPr>
            <a:grpSpLocks/>
          </p:cNvGrpSpPr>
          <p:nvPr/>
        </p:nvGrpSpPr>
        <p:grpSpPr bwMode="auto">
          <a:xfrm>
            <a:off x="1382713" y="4291013"/>
            <a:ext cx="74612" cy="293687"/>
            <a:chOff x="3940969" y="3032840"/>
            <a:chExt cx="73819" cy="126206"/>
          </a:xfrm>
        </p:grpSpPr>
        <p:cxnSp>
          <p:nvCxnSpPr>
            <p:cNvPr id="37981" name="Straight Connector 47"/>
            <p:cNvCxnSpPr>
              <a:cxnSpLocks noChangeShapeType="1"/>
            </p:cNvCxnSpPr>
            <p:nvPr/>
          </p:nvCxnSpPr>
          <p:spPr bwMode="auto">
            <a:xfrm>
              <a:off x="3940969" y="3032840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82" name="Straight Connector 48"/>
            <p:cNvCxnSpPr>
              <a:cxnSpLocks noChangeShapeType="1"/>
            </p:cNvCxnSpPr>
            <p:nvPr/>
          </p:nvCxnSpPr>
          <p:spPr bwMode="auto">
            <a:xfrm>
              <a:off x="3977878" y="3032840"/>
              <a:ext cx="0" cy="1223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83" name="Straight Connector 49"/>
            <p:cNvCxnSpPr>
              <a:cxnSpLocks noChangeShapeType="1"/>
            </p:cNvCxnSpPr>
            <p:nvPr/>
          </p:nvCxnSpPr>
          <p:spPr bwMode="auto">
            <a:xfrm>
              <a:off x="3940969" y="3159046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909" name="Group 50"/>
          <p:cNvGrpSpPr>
            <a:grpSpLocks/>
          </p:cNvGrpSpPr>
          <p:nvPr/>
        </p:nvGrpSpPr>
        <p:grpSpPr bwMode="auto">
          <a:xfrm>
            <a:off x="2157413" y="4286250"/>
            <a:ext cx="74612" cy="212725"/>
            <a:chOff x="3940969" y="3032840"/>
            <a:chExt cx="73819" cy="126206"/>
          </a:xfrm>
        </p:grpSpPr>
        <p:cxnSp>
          <p:nvCxnSpPr>
            <p:cNvPr id="37978" name="Straight Connector 51"/>
            <p:cNvCxnSpPr>
              <a:cxnSpLocks noChangeShapeType="1"/>
            </p:cNvCxnSpPr>
            <p:nvPr/>
          </p:nvCxnSpPr>
          <p:spPr bwMode="auto">
            <a:xfrm>
              <a:off x="3940969" y="3032840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9" name="Straight Connector 52"/>
            <p:cNvCxnSpPr>
              <a:cxnSpLocks noChangeShapeType="1"/>
            </p:cNvCxnSpPr>
            <p:nvPr/>
          </p:nvCxnSpPr>
          <p:spPr bwMode="auto">
            <a:xfrm>
              <a:off x="3977878" y="3032840"/>
              <a:ext cx="0" cy="1223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80" name="Straight Connector 53"/>
            <p:cNvCxnSpPr>
              <a:cxnSpLocks noChangeShapeType="1"/>
            </p:cNvCxnSpPr>
            <p:nvPr/>
          </p:nvCxnSpPr>
          <p:spPr bwMode="auto">
            <a:xfrm>
              <a:off x="3940969" y="3159046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910" name="Group 54"/>
          <p:cNvGrpSpPr>
            <a:grpSpLocks/>
          </p:cNvGrpSpPr>
          <p:nvPr/>
        </p:nvGrpSpPr>
        <p:grpSpPr bwMode="auto">
          <a:xfrm>
            <a:off x="3035300" y="4270375"/>
            <a:ext cx="73025" cy="211138"/>
            <a:chOff x="3940969" y="3032840"/>
            <a:chExt cx="73819" cy="126206"/>
          </a:xfrm>
        </p:grpSpPr>
        <p:cxnSp>
          <p:nvCxnSpPr>
            <p:cNvPr id="37975" name="Straight Connector 55"/>
            <p:cNvCxnSpPr>
              <a:cxnSpLocks noChangeShapeType="1"/>
            </p:cNvCxnSpPr>
            <p:nvPr/>
          </p:nvCxnSpPr>
          <p:spPr bwMode="auto">
            <a:xfrm>
              <a:off x="3940969" y="3032840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6" name="Straight Connector 56"/>
            <p:cNvCxnSpPr>
              <a:cxnSpLocks noChangeShapeType="1"/>
            </p:cNvCxnSpPr>
            <p:nvPr/>
          </p:nvCxnSpPr>
          <p:spPr bwMode="auto">
            <a:xfrm>
              <a:off x="3977878" y="3032840"/>
              <a:ext cx="0" cy="1223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7" name="Straight Connector 57"/>
            <p:cNvCxnSpPr>
              <a:cxnSpLocks noChangeShapeType="1"/>
            </p:cNvCxnSpPr>
            <p:nvPr/>
          </p:nvCxnSpPr>
          <p:spPr bwMode="auto">
            <a:xfrm>
              <a:off x="3940969" y="3159046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911" name="Group 58"/>
          <p:cNvGrpSpPr>
            <a:grpSpLocks/>
          </p:cNvGrpSpPr>
          <p:nvPr/>
        </p:nvGrpSpPr>
        <p:grpSpPr bwMode="auto">
          <a:xfrm>
            <a:off x="3814763" y="4191000"/>
            <a:ext cx="73025" cy="101600"/>
            <a:chOff x="3940969" y="3032840"/>
            <a:chExt cx="73819" cy="126206"/>
          </a:xfrm>
        </p:grpSpPr>
        <p:cxnSp>
          <p:nvCxnSpPr>
            <p:cNvPr id="37972" name="Straight Connector 59"/>
            <p:cNvCxnSpPr>
              <a:cxnSpLocks noChangeShapeType="1"/>
            </p:cNvCxnSpPr>
            <p:nvPr/>
          </p:nvCxnSpPr>
          <p:spPr bwMode="auto">
            <a:xfrm>
              <a:off x="3940969" y="3032840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3" name="Straight Connector 60"/>
            <p:cNvCxnSpPr>
              <a:cxnSpLocks noChangeShapeType="1"/>
            </p:cNvCxnSpPr>
            <p:nvPr/>
          </p:nvCxnSpPr>
          <p:spPr bwMode="auto">
            <a:xfrm>
              <a:off x="3977878" y="3032840"/>
              <a:ext cx="0" cy="12231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74" name="Straight Connector 61"/>
            <p:cNvCxnSpPr>
              <a:cxnSpLocks noChangeShapeType="1"/>
            </p:cNvCxnSpPr>
            <p:nvPr/>
          </p:nvCxnSpPr>
          <p:spPr bwMode="auto">
            <a:xfrm>
              <a:off x="3940969" y="3159046"/>
              <a:ext cx="7381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912" name="Freeform 1"/>
          <p:cNvSpPr>
            <a:spLocks/>
          </p:cNvSpPr>
          <p:nvPr/>
        </p:nvSpPr>
        <p:spPr bwMode="auto">
          <a:xfrm>
            <a:off x="1527175" y="1835150"/>
            <a:ext cx="2266950" cy="1570038"/>
          </a:xfrm>
          <a:custGeom>
            <a:avLst/>
            <a:gdLst>
              <a:gd name="T0" fmla="*/ 0 w 3255898"/>
              <a:gd name="T1" fmla="*/ 0 h 1569808"/>
              <a:gd name="T2" fmla="*/ 0 w 3255898"/>
              <a:gd name="T3" fmla="*/ 1573258 h 1569808"/>
              <a:gd name="T4" fmla="*/ 9929 w 3255898"/>
              <a:gd name="T5" fmla="*/ 1573258 h 1569808"/>
              <a:gd name="T6" fmla="*/ 0 60000 65536"/>
              <a:gd name="T7" fmla="*/ 0 60000 65536"/>
              <a:gd name="T8" fmla="*/ 0 60000 65536"/>
              <a:gd name="T9" fmla="*/ 0 w 3255898"/>
              <a:gd name="T10" fmla="*/ 0 h 1569808"/>
              <a:gd name="T11" fmla="*/ 3255898 w 3255898"/>
              <a:gd name="T12" fmla="*/ 1569808 h 15698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898" h="1569808">
                <a:moveTo>
                  <a:pt x="0" y="0"/>
                </a:moveTo>
                <a:lnTo>
                  <a:pt x="0" y="1569808"/>
                </a:lnTo>
                <a:lnTo>
                  <a:pt x="3255898" y="1569808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7913" name="Freeform 31"/>
          <p:cNvSpPr>
            <a:spLocks/>
          </p:cNvSpPr>
          <p:nvPr/>
        </p:nvSpPr>
        <p:spPr bwMode="auto">
          <a:xfrm>
            <a:off x="982663" y="4203700"/>
            <a:ext cx="3200400" cy="1570038"/>
          </a:xfrm>
          <a:custGeom>
            <a:avLst/>
            <a:gdLst>
              <a:gd name="T0" fmla="*/ 0 w 3255898"/>
              <a:gd name="T1" fmla="*/ 0 h 1569808"/>
              <a:gd name="T2" fmla="*/ 0 w 3255898"/>
              <a:gd name="T3" fmla="*/ 1573254 h 1569808"/>
              <a:gd name="T4" fmla="*/ 3871108 w 3255898"/>
              <a:gd name="T5" fmla="*/ 1573254 h 1569808"/>
              <a:gd name="T6" fmla="*/ 0 60000 65536"/>
              <a:gd name="T7" fmla="*/ 0 60000 65536"/>
              <a:gd name="T8" fmla="*/ 0 60000 65536"/>
              <a:gd name="T9" fmla="*/ 0 w 3255898"/>
              <a:gd name="T10" fmla="*/ 0 h 1569808"/>
              <a:gd name="T11" fmla="*/ 3255898 w 3255898"/>
              <a:gd name="T12" fmla="*/ 1569808 h 15698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898" h="1569808">
                <a:moveTo>
                  <a:pt x="0" y="0"/>
                </a:moveTo>
                <a:lnTo>
                  <a:pt x="0" y="1569808"/>
                </a:lnTo>
                <a:lnTo>
                  <a:pt x="3255898" y="1569808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7914" name="TextBox 72"/>
          <p:cNvSpPr txBox="1">
            <a:spLocks noChangeArrowheads="1"/>
          </p:cNvSpPr>
          <p:nvPr/>
        </p:nvSpPr>
        <p:spPr bwMode="auto">
          <a:xfrm>
            <a:off x="1703388" y="1546225"/>
            <a:ext cx="741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37915" name="TextBox 73"/>
          <p:cNvSpPr txBox="1">
            <a:spLocks noChangeArrowheads="1"/>
          </p:cNvSpPr>
          <p:nvPr/>
        </p:nvSpPr>
        <p:spPr bwMode="auto">
          <a:xfrm>
            <a:off x="2803525" y="1611313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916" name="TextBox 74"/>
          <p:cNvSpPr txBox="1">
            <a:spLocks noChangeArrowheads="1"/>
          </p:cNvSpPr>
          <p:nvPr/>
        </p:nvSpPr>
        <p:spPr bwMode="auto">
          <a:xfrm>
            <a:off x="1049338" y="4017963"/>
            <a:ext cx="741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89</a:t>
            </a:r>
          </a:p>
        </p:txBody>
      </p:sp>
      <p:sp>
        <p:nvSpPr>
          <p:cNvPr id="37917" name="TextBox 75"/>
          <p:cNvSpPr txBox="1">
            <a:spLocks noChangeArrowheads="1"/>
          </p:cNvSpPr>
          <p:nvPr/>
        </p:nvSpPr>
        <p:spPr bwMode="auto">
          <a:xfrm>
            <a:off x="1831975" y="4017963"/>
            <a:ext cx="73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37918" name="TextBox 76"/>
          <p:cNvSpPr txBox="1">
            <a:spLocks noChangeArrowheads="1"/>
          </p:cNvSpPr>
          <p:nvPr/>
        </p:nvSpPr>
        <p:spPr bwMode="auto">
          <a:xfrm>
            <a:off x="2703513" y="3995738"/>
            <a:ext cx="741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37919" name="TextBox 77"/>
          <p:cNvSpPr txBox="1">
            <a:spLocks noChangeArrowheads="1"/>
          </p:cNvSpPr>
          <p:nvPr/>
        </p:nvSpPr>
        <p:spPr bwMode="auto">
          <a:xfrm>
            <a:off x="3465513" y="3895725"/>
            <a:ext cx="73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37920" name="TextBox 78"/>
          <p:cNvSpPr txBox="1">
            <a:spLocks noChangeArrowheads="1"/>
          </p:cNvSpPr>
          <p:nvPr/>
        </p:nvSpPr>
        <p:spPr bwMode="auto">
          <a:xfrm>
            <a:off x="1530350" y="3408363"/>
            <a:ext cx="1096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No RBV</a:t>
            </a:r>
          </a:p>
        </p:txBody>
      </p:sp>
      <p:sp>
        <p:nvSpPr>
          <p:cNvPr id="37921" name="TextBox 79"/>
          <p:cNvSpPr txBox="1">
            <a:spLocks noChangeArrowheads="1"/>
          </p:cNvSpPr>
          <p:nvPr/>
        </p:nvSpPr>
        <p:spPr bwMode="auto">
          <a:xfrm>
            <a:off x="2660650" y="3408363"/>
            <a:ext cx="1096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RBV</a:t>
            </a:r>
          </a:p>
        </p:txBody>
      </p:sp>
      <p:sp>
        <p:nvSpPr>
          <p:cNvPr id="37922" name="TextBox 24"/>
          <p:cNvSpPr txBox="1">
            <a:spLocks noChangeArrowheads="1"/>
          </p:cNvSpPr>
          <p:nvPr/>
        </p:nvSpPr>
        <p:spPr bwMode="auto">
          <a:xfrm>
            <a:off x="1062038" y="5281613"/>
            <a:ext cx="74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48/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54</a:t>
            </a:r>
          </a:p>
        </p:txBody>
      </p:sp>
      <p:sp>
        <p:nvSpPr>
          <p:cNvPr id="37923" name="TextBox 24"/>
          <p:cNvSpPr txBox="1">
            <a:spLocks noChangeArrowheads="1"/>
          </p:cNvSpPr>
          <p:nvPr/>
        </p:nvSpPr>
        <p:spPr bwMode="auto">
          <a:xfrm>
            <a:off x="1851025" y="5281613"/>
            <a:ext cx="74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74/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81</a:t>
            </a:r>
          </a:p>
        </p:txBody>
      </p:sp>
      <p:sp>
        <p:nvSpPr>
          <p:cNvPr id="37924" name="TextBox 24"/>
          <p:cNvSpPr txBox="1">
            <a:spLocks noChangeArrowheads="1"/>
          </p:cNvSpPr>
          <p:nvPr/>
        </p:nvSpPr>
        <p:spPr bwMode="auto">
          <a:xfrm>
            <a:off x="2700338" y="5281613"/>
            <a:ext cx="74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46/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49</a:t>
            </a:r>
          </a:p>
        </p:txBody>
      </p:sp>
      <p:sp>
        <p:nvSpPr>
          <p:cNvPr id="37925" name="TextBox 24"/>
          <p:cNvSpPr txBox="1">
            <a:spLocks noChangeArrowheads="1"/>
          </p:cNvSpPr>
          <p:nvPr/>
        </p:nvSpPr>
        <p:spPr bwMode="auto">
          <a:xfrm>
            <a:off x="3470275" y="5281613"/>
            <a:ext cx="74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49/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49</a:t>
            </a:r>
          </a:p>
        </p:txBody>
      </p:sp>
      <p:sp>
        <p:nvSpPr>
          <p:cNvPr id="37926" name="TextBox 24"/>
          <p:cNvSpPr txBox="1">
            <a:spLocks noChangeArrowheads="1"/>
          </p:cNvSpPr>
          <p:nvPr/>
        </p:nvSpPr>
        <p:spPr bwMode="auto">
          <a:xfrm>
            <a:off x="1703388" y="2873375"/>
            <a:ext cx="74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135/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138</a:t>
            </a:r>
          </a:p>
        </p:txBody>
      </p:sp>
      <p:sp>
        <p:nvSpPr>
          <p:cNvPr id="37927" name="TextBox 24"/>
          <p:cNvSpPr txBox="1">
            <a:spLocks noChangeArrowheads="1"/>
          </p:cNvSpPr>
          <p:nvPr/>
        </p:nvSpPr>
        <p:spPr bwMode="auto">
          <a:xfrm>
            <a:off x="2797175" y="2873375"/>
            <a:ext cx="74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28/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31</a:t>
            </a:r>
          </a:p>
        </p:txBody>
      </p:sp>
      <p:sp>
        <p:nvSpPr>
          <p:cNvPr id="37928" name="TextBox 88"/>
          <p:cNvSpPr txBox="1">
            <a:spLocks noChangeArrowheads="1"/>
          </p:cNvSpPr>
          <p:nvPr/>
        </p:nvSpPr>
        <p:spPr bwMode="auto">
          <a:xfrm>
            <a:off x="930275" y="5780088"/>
            <a:ext cx="98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No RBV</a:t>
            </a:r>
          </a:p>
        </p:txBody>
      </p:sp>
      <p:sp>
        <p:nvSpPr>
          <p:cNvPr id="37929" name="TextBox 89"/>
          <p:cNvSpPr txBox="1">
            <a:spLocks noChangeArrowheads="1"/>
          </p:cNvSpPr>
          <p:nvPr/>
        </p:nvSpPr>
        <p:spPr bwMode="auto">
          <a:xfrm>
            <a:off x="1763713" y="5780088"/>
            <a:ext cx="868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RBV</a:t>
            </a:r>
          </a:p>
        </p:txBody>
      </p:sp>
      <p:sp>
        <p:nvSpPr>
          <p:cNvPr id="37930" name="TextBox 90"/>
          <p:cNvSpPr txBox="1">
            <a:spLocks noChangeArrowheads="1"/>
          </p:cNvSpPr>
          <p:nvPr/>
        </p:nvSpPr>
        <p:spPr bwMode="auto">
          <a:xfrm>
            <a:off x="2595563" y="5780088"/>
            <a:ext cx="98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No RBV</a:t>
            </a:r>
          </a:p>
        </p:txBody>
      </p:sp>
      <p:sp>
        <p:nvSpPr>
          <p:cNvPr id="37931" name="TextBox 91"/>
          <p:cNvSpPr txBox="1">
            <a:spLocks noChangeArrowheads="1"/>
          </p:cNvSpPr>
          <p:nvPr/>
        </p:nvSpPr>
        <p:spPr bwMode="auto">
          <a:xfrm>
            <a:off x="3430588" y="5780088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RBV</a:t>
            </a:r>
          </a:p>
        </p:txBody>
      </p:sp>
      <p:cxnSp>
        <p:nvCxnSpPr>
          <p:cNvPr id="37932" name="Straight Connector 10"/>
          <p:cNvCxnSpPr>
            <a:cxnSpLocks noChangeShapeType="1"/>
          </p:cNvCxnSpPr>
          <p:nvPr/>
        </p:nvCxnSpPr>
        <p:spPr bwMode="auto">
          <a:xfrm>
            <a:off x="1146175" y="6076950"/>
            <a:ext cx="12795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33" name="TextBox 95"/>
          <p:cNvSpPr txBox="1">
            <a:spLocks noChangeArrowheads="1"/>
          </p:cNvSpPr>
          <p:nvPr/>
        </p:nvSpPr>
        <p:spPr bwMode="auto">
          <a:xfrm>
            <a:off x="884238" y="6091238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12 wks</a:t>
            </a:r>
          </a:p>
        </p:txBody>
      </p:sp>
      <p:sp>
        <p:nvSpPr>
          <p:cNvPr id="37934" name="TextBox 96"/>
          <p:cNvSpPr txBox="1">
            <a:spLocks noChangeArrowheads="1"/>
          </p:cNvSpPr>
          <p:nvPr/>
        </p:nvSpPr>
        <p:spPr bwMode="auto">
          <a:xfrm>
            <a:off x="2557463" y="6076950"/>
            <a:ext cx="173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16 or 18 wks</a:t>
            </a:r>
          </a:p>
        </p:txBody>
      </p:sp>
      <p:cxnSp>
        <p:nvCxnSpPr>
          <p:cNvPr id="37935" name="Straight Connector 100"/>
          <p:cNvCxnSpPr>
            <a:cxnSpLocks noChangeShapeType="1"/>
          </p:cNvCxnSpPr>
          <p:nvPr/>
        </p:nvCxnSpPr>
        <p:spPr bwMode="auto">
          <a:xfrm>
            <a:off x="2846388" y="6076950"/>
            <a:ext cx="10985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TextBox 20"/>
          <p:cNvSpPr txBox="1">
            <a:spLocks noChangeArrowheads="1"/>
          </p:cNvSpPr>
          <p:nvPr/>
        </p:nvSpPr>
        <p:spPr bwMode="auto">
          <a:xfrm>
            <a:off x="990600" y="1336675"/>
            <a:ext cx="32543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00" dirty="0" smtClean="0">
                <a:solidFill>
                  <a:sysClr val="windowText" lastClr="000000"/>
                </a:solidFill>
                <a:cs typeface="+mn-cs"/>
              </a:rPr>
              <a:t>Treatment Naive Pts; 12 </a:t>
            </a:r>
            <a:r>
              <a:rPr lang="en-US" altLang="en-US" sz="1400" dirty="0" err="1" smtClean="0">
                <a:solidFill>
                  <a:sysClr val="windowText" lastClr="000000"/>
                </a:solidFill>
                <a:cs typeface="+mn-cs"/>
              </a:rPr>
              <a:t>Wks</a:t>
            </a:r>
            <a:r>
              <a:rPr lang="en-US" altLang="en-US" sz="1400" dirty="0" smtClean="0">
                <a:solidFill>
                  <a:sysClr val="windowText" lastClr="000000"/>
                </a:solidFill>
                <a:cs typeface="+mn-cs"/>
              </a:rPr>
              <a:t> </a:t>
            </a:r>
            <a:endParaRPr lang="en-US" altLang="en-US" sz="1400" dirty="0" smtClean="0">
              <a:solidFill>
                <a:schemeClr val="accent3"/>
              </a:solidFill>
              <a:cs typeface="+mn-cs"/>
            </a:endParaRPr>
          </a:p>
        </p:txBody>
      </p:sp>
      <p:sp>
        <p:nvSpPr>
          <p:cNvPr id="37971" name="Rectangle 8"/>
          <p:cNvSpPr>
            <a:spLocks noChangeArrowheads="1"/>
          </p:cNvSpPr>
          <p:nvPr/>
        </p:nvSpPr>
        <p:spPr bwMode="auto">
          <a:xfrm>
            <a:off x="6291263" y="6351238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0" dirty="0">
              <a:solidFill>
                <a:schemeClr val="bg2"/>
              </a:solidFill>
            </a:endParaRPr>
          </a:p>
        </p:txBody>
      </p:sp>
      <p:sp>
        <p:nvSpPr>
          <p:cNvPr id="37938" name="TextBox 1"/>
          <p:cNvSpPr txBox="1">
            <a:spLocks noChangeArrowheads="1"/>
          </p:cNvSpPr>
          <p:nvPr/>
        </p:nvSpPr>
        <p:spPr bwMode="auto">
          <a:xfrm>
            <a:off x="920750" y="3103563"/>
            <a:ext cx="6175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n/N =</a:t>
            </a:r>
          </a:p>
        </p:txBody>
      </p:sp>
      <p:sp>
        <p:nvSpPr>
          <p:cNvPr id="37939" name="TextBox 1"/>
          <p:cNvSpPr txBox="1">
            <a:spLocks noChangeArrowheads="1"/>
          </p:cNvSpPr>
          <p:nvPr/>
        </p:nvSpPr>
        <p:spPr bwMode="auto">
          <a:xfrm>
            <a:off x="352425" y="5464175"/>
            <a:ext cx="6175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n/N =</a:t>
            </a:r>
          </a:p>
        </p:txBody>
      </p:sp>
      <p:grpSp>
        <p:nvGrpSpPr>
          <p:cNvPr id="37940" name="Group 105"/>
          <p:cNvGrpSpPr>
            <a:grpSpLocks/>
          </p:cNvGrpSpPr>
          <p:nvPr/>
        </p:nvGrpSpPr>
        <p:grpSpPr bwMode="auto">
          <a:xfrm>
            <a:off x="952500" y="1706563"/>
            <a:ext cx="576263" cy="1870075"/>
            <a:chOff x="855663" y="2615221"/>
            <a:chExt cx="576262" cy="2989057"/>
          </a:xfrm>
        </p:grpSpPr>
        <p:sp>
          <p:nvSpPr>
            <p:cNvPr id="37957" name="TextBox 24"/>
            <p:cNvSpPr txBox="1">
              <a:spLocks noChangeArrowheads="1"/>
            </p:cNvSpPr>
            <p:nvPr/>
          </p:nvSpPr>
          <p:spPr bwMode="auto">
            <a:xfrm>
              <a:off x="855663" y="3129502"/>
              <a:ext cx="558800" cy="49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80</a:t>
              </a:r>
            </a:p>
          </p:txBody>
        </p:sp>
        <p:grpSp>
          <p:nvGrpSpPr>
            <p:cNvPr id="37958" name="Group 5"/>
            <p:cNvGrpSpPr>
              <a:grpSpLocks/>
            </p:cNvGrpSpPr>
            <p:nvPr/>
          </p:nvGrpSpPr>
          <p:grpSpPr bwMode="auto">
            <a:xfrm>
              <a:off x="1366838" y="2843611"/>
              <a:ext cx="65087" cy="2495550"/>
              <a:chOff x="1859756" y="3108326"/>
              <a:chExt cx="64008" cy="2494452"/>
            </a:xfrm>
          </p:grpSpPr>
          <p:cxnSp>
            <p:nvCxnSpPr>
              <p:cNvPr id="37964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859756" y="310832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65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1859756" y="360362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66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1859756" y="4106069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67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1859756" y="4610894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68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859756" y="511333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69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859756" y="560277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59" name="TextBox 24"/>
            <p:cNvSpPr txBox="1">
              <a:spLocks noChangeArrowheads="1"/>
            </p:cNvSpPr>
            <p:nvPr/>
          </p:nvSpPr>
          <p:spPr bwMode="auto">
            <a:xfrm>
              <a:off x="855663" y="2615221"/>
              <a:ext cx="558800" cy="49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37960" name="TextBox 24"/>
            <p:cNvSpPr txBox="1">
              <a:spLocks noChangeArrowheads="1"/>
            </p:cNvSpPr>
            <p:nvPr/>
          </p:nvSpPr>
          <p:spPr bwMode="auto">
            <a:xfrm>
              <a:off x="855663" y="3601130"/>
              <a:ext cx="558800" cy="49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37961" name="TextBox 24"/>
            <p:cNvSpPr txBox="1">
              <a:spLocks noChangeArrowheads="1"/>
            </p:cNvSpPr>
            <p:nvPr/>
          </p:nvSpPr>
          <p:spPr bwMode="auto">
            <a:xfrm>
              <a:off x="855663" y="4124935"/>
              <a:ext cx="558800" cy="49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7962" name="TextBox 24"/>
            <p:cNvSpPr txBox="1">
              <a:spLocks noChangeArrowheads="1"/>
            </p:cNvSpPr>
            <p:nvPr/>
          </p:nvSpPr>
          <p:spPr bwMode="auto">
            <a:xfrm>
              <a:off x="855663" y="4604431"/>
              <a:ext cx="558800" cy="49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7963" name="TextBox 24"/>
            <p:cNvSpPr txBox="1">
              <a:spLocks noChangeArrowheads="1"/>
            </p:cNvSpPr>
            <p:nvPr/>
          </p:nvSpPr>
          <p:spPr bwMode="auto">
            <a:xfrm>
              <a:off x="855663" y="5112359"/>
              <a:ext cx="558800" cy="49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37941" name="Group 121"/>
          <p:cNvGrpSpPr>
            <a:grpSpLocks/>
          </p:cNvGrpSpPr>
          <p:nvPr/>
        </p:nvGrpSpPr>
        <p:grpSpPr bwMode="auto">
          <a:xfrm>
            <a:off x="407988" y="4076700"/>
            <a:ext cx="576262" cy="1851025"/>
            <a:chOff x="855663" y="2634193"/>
            <a:chExt cx="576262" cy="2958811"/>
          </a:xfrm>
        </p:grpSpPr>
        <p:sp>
          <p:nvSpPr>
            <p:cNvPr id="37944" name="TextBox 24"/>
            <p:cNvSpPr txBox="1">
              <a:spLocks noChangeArrowheads="1"/>
            </p:cNvSpPr>
            <p:nvPr/>
          </p:nvSpPr>
          <p:spPr bwMode="auto">
            <a:xfrm>
              <a:off x="855663" y="3110506"/>
              <a:ext cx="558800" cy="4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80</a:t>
              </a:r>
            </a:p>
          </p:txBody>
        </p:sp>
        <p:grpSp>
          <p:nvGrpSpPr>
            <p:cNvPr id="37945" name="Group 5"/>
            <p:cNvGrpSpPr>
              <a:grpSpLocks/>
            </p:cNvGrpSpPr>
            <p:nvPr/>
          </p:nvGrpSpPr>
          <p:grpSpPr bwMode="auto">
            <a:xfrm>
              <a:off x="1366838" y="2843611"/>
              <a:ext cx="65087" cy="2495550"/>
              <a:chOff x="1859756" y="3108326"/>
              <a:chExt cx="64008" cy="2494452"/>
            </a:xfrm>
          </p:grpSpPr>
          <p:cxnSp>
            <p:nvCxnSpPr>
              <p:cNvPr id="37951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859756" y="310832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52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1859756" y="3603626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53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1859756" y="4106069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54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1859756" y="4610894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55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859756" y="511333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56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859756" y="560277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46" name="TextBox 24"/>
            <p:cNvSpPr txBox="1">
              <a:spLocks noChangeArrowheads="1"/>
            </p:cNvSpPr>
            <p:nvPr/>
          </p:nvSpPr>
          <p:spPr bwMode="auto">
            <a:xfrm>
              <a:off x="855663" y="2634193"/>
              <a:ext cx="558800" cy="49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37947" name="TextBox 24"/>
            <p:cNvSpPr txBox="1">
              <a:spLocks noChangeArrowheads="1"/>
            </p:cNvSpPr>
            <p:nvPr/>
          </p:nvSpPr>
          <p:spPr bwMode="auto">
            <a:xfrm>
              <a:off x="855663" y="3601112"/>
              <a:ext cx="558800" cy="4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37948" name="TextBox 24"/>
            <p:cNvSpPr txBox="1">
              <a:spLocks noChangeArrowheads="1"/>
            </p:cNvSpPr>
            <p:nvPr/>
          </p:nvSpPr>
          <p:spPr bwMode="auto">
            <a:xfrm>
              <a:off x="855663" y="4105937"/>
              <a:ext cx="558800" cy="4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7949" name="TextBox 24"/>
            <p:cNvSpPr txBox="1">
              <a:spLocks noChangeArrowheads="1"/>
            </p:cNvSpPr>
            <p:nvPr/>
          </p:nvSpPr>
          <p:spPr bwMode="auto">
            <a:xfrm>
              <a:off x="855663" y="4604412"/>
              <a:ext cx="558800" cy="4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7950" name="TextBox 24"/>
            <p:cNvSpPr txBox="1">
              <a:spLocks noChangeArrowheads="1"/>
            </p:cNvSpPr>
            <p:nvPr/>
          </p:nvSpPr>
          <p:spPr bwMode="auto">
            <a:xfrm>
              <a:off x="855663" y="5093360"/>
              <a:ext cx="558800" cy="4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itchFamily="2" charset="2"/>
                <a:buChar char="§"/>
                <a:defRPr sz="2600">
                  <a:solidFill>
                    <a:srgbClr val="FEFDDE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400">
                  <a:solidFill>
                    <a:srgbClr val="FEFDD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200">
                  <a:solidFill>
                    <a:srgbClr val="FEFDDE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 sz="2000">
                  <a:solidFill>
                    <a:srgbClr val="FEFDD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charset="0"/>
                <a:buChar char="–"/>
                <a:defRPr>
                  <a:solidFill>
                    <a:srgbClr val="FEFDDE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10" name="TextBox 20"/>
          <p:cNvSpPr txBox="1">
            <a:spLocks noChangeArrowheads="1"/>
          </p:cNvSpPr>
          <p:nvPr/>
        </p:nvSpPr>
        <p:spPr bwMode="auto">
          <a:xfrm>
            <a:off x="1060450" y="3686175"/>
            <a:ext cx="310832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00" dirty="0" smtClean="0">
                <a:solidFill>
                  <a:sysClr val="windowText" lastClr="000000"/>
                </a:solidFill>
                <a:cs typeface="+mn-cs"/>
              </a:rPr>
              <a:t>Treatment Experienced Pts</a:t>
            </a:r>
          </a:p>
        </p:txBody>
      </p:sp>
      <p:sp>
        <p:nvSpPr>
          <p:cNvPr id="37943" name="Content Placeholder 2"/>
          <p:cNvSpPr>
            <a:spLocks noGrp="1"/>
          </p:cNvSpPr>
          <p:nvPr>
            <p:ph idx="1"/>
          </p:nvPr>
        </p:nvSpPr>
        <p:spPr>
          <a:xfrm>
            <a:off x="4495800" y="1997171"/>
            <a:ext cx="4230687" cy="3797108"/>
          </a:xfrm>
        </p:spPr>
        <p:txBody>
          <a:bodyPr>
            <a:normAutofit/>
          </a:bodyPr>
          <a:lstStyle/>
          <a:p>
            <a:endParaRPr lang="en-US" altLang="en-US" sz="1800" b="1" u="sng" dirty="0" smtClean="0"/>
          </a:p>
          <a:p>
            <a:r>
              <a:rPr lang="en-US" altLang="en-US" sz="1800" b="1" u="sng" dirty="0" smtClean="0"/>
              <a:t>Treatment-naive pts</a:t>
            </a:r>
            <a:r>
              <a:rPr lang="en-US" altLang="en-US" sz="1800" dirty="0" smtClean="0"/>
              <a:t>: SVR12 rates similar regardless of RBV use and platelets level.</a:t>
            </a:r>
          </a:p>
          <a:p>
            <a:pPr lvl="1"/>
            <a:r>
              <a:rPr lang="en-US" altLang="en-US" sz="1600" dirty="0" smtClean="0"/>
              <a:t>SVR12 rate range across subgroups treated without RBV: 96% to 100% </a:t>
            </a:r>
          </a:p>
          <a:p>
            <a:r>
              <a:rPr lang="en-US" altLang="en-US" sz="1800" b="1" u="sng" dirty="0" smtClean="0"/>
              <a:t>Previous </a:t>
            </a:r>
            <a:r>
              <a:rPr lang="en-US" altLang="en-US" sz="1800" b="1" u="sng" dirty="0" err="1" smtClean="0"/>
              <a:t>relapsers</a:t>
            </a:r>
            <a:r>
              <a:rPr lang="en-US" altLang="en-US" sz="1800" dirty="0" smtClean="0"/>
              <a:t>: SVR12 rates not affected by duration or RBV use</a:t>
            </a:r>
          </a:p>
          <a:p>
            <a:r>
              <a:rPr lang="en-US" altLang="en-US" sz="1800" b="1" u="sng" dirty="0" smtClean="0"/>
              <a:t>Previous </a:t>
            </a:r>
            <a:r>
              <a:rPr lang="en-US" altLang="en-US" sz="1800" b="1" u="sng" dirty="0" err="1" smtClean="0"/>
              <a:t>nonresponders</a:t>
            </a:r>
            <a:r>
              <a:rPr lang="en-US" altLang="en-US" sz="1800" dirty="0" smtClean="0"/>
              <a:t>: SVR12 rates lower with 12-wk</a:t>
            </a:r>
          </a:p>
          <a:p>
            <a:pPr lvl="1"/>
            <a:r>
              <a:rPr lang="en-US" altLang="en-US" sz="1600" dirty="0" smtClean="0"/>
              <a:t>GT1: 92% vs 100%</a:t>
            </a:r>
          </a:p>
          <a:p>
            <a:pPr lvl="1"/>
            <a:r>
              <a:rPr lang="en-US" altLang="en-US" sz="1600" dirty="0" smtClean="0"/>
              <a:t>GT4: 67% vs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924800" cy="3200400"/>
          </a:xfrm>
        </p:spPr>
        <p:txBody>
          <a:bodyPr>
            <a:norm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 </a:t>
            </a:r>
            <a:r>
              <a:rPr lang="en-GB" sz="3200" dirty="0" err="1" smtClean="0"/>
              <a:t>Paritaprevir</a:t>
            </a:r>
            <a:r>
              <a:rPr lang="en-GB" sz="3200" dirty="0" smtClean="0"/>
              <a:t>/r, </a:t>
            </a:r>
            <a:r>
              <a:rPr lang="en-GB" sz="3200" dirty="0" err="1" smtClean="0"/>
              <a:t>Ombitasvir</a:t>
            </a:r>
            <a:r>
              <a:rPr lang="en-GB" sz="3200" dirty="0" smtClean="0"/>
              <a:t>, </a:t>
            </a:r>
            <a:r>
              <a:rPr lang="en-GB" sz="3200" dirty="0" err="1" smtClean="0"/>
              <a:t>Dasbuvir</a:t>
            </a:r>
            <a:r>
              <a:rPr lang="en-GB" sz="3200" dirty="0" smtClean="0"/>
              <a:t> ± Ribavirin (3D)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4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regimen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Paritaprevir</a:t>
            </a:r>
            <a:r>
              <a:rPr lang="en-US" dirty="0" smtClean="0"/>
              <a:t> is a </a:t>
            </a:r>
            <a:r>
              <a:rPr lang="en-US" i="1" dirty="0" smtClean="0"/>
              <a:t>ritonavir</a:t>
            </a:r>
            <a:r>
              <a:rPr lang="en-US" dirty="0" smtClean="0"/>
              <a:t> boosted NS3/4a protease inhibitor</a:t>
            </a:r>
          </a:p>
          <a:p>
            <a:r>
              <a:rPr lang="en-US" dirty="0" err="1" smtClean="0"/>
              <a:t>Ombitasvir</a:t>
            </a:r>
            <a:r>
              <a:rPr lang="en-US" dirty="0" smtClean="0"/>
              <a:t> is an NS5A complex blocker</a:t>
            </a:r>
          </a:p>
          <a:p>
            <a:pPr lvl="1"/>
            <a:r>
              <a:rPr lang="en-US" dirty="0" smtClean="0"/>
              <a:t>FDC preparation</a:t>
            </a:r>
          </a:p>
          <a:p>
            <a:r>
              <a:rPr lang="en-US" dirty="0" err="1" smtClean="0"/>
              <a:t>Dasabuvir</a:t>
            </a:r>
            <a:r>
              <a:rPr lang="en-US" dirty="0" smtClean="0"/>
              <a:t> is a non-nucleoside inhibitor (administered twice daily)</a:t>
            </a:r>
          </a:p>
          <a:p>
            <a:r>
              <a:rPr lang="en-US" dirty="0" smtClean="0"/>
              <a:t>Ribavirin administration is required in G1a, not in most cases with G1b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Pivotal 3D regimen studies</a:t>
            </a:r>
            <a:endParaRPr lang="en-US" dirty="0"/>
          </a:p>
        </p:txBody>
      </p:sp>
      <p:sp>
        <p:nvSpPr>
          <p:cNvPr id="124931" name="Conten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 smtClean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SAPPHIRE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Placebo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-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Controlled, 12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-Week Regimen Of 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Paritaprevir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r/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Ombitasvir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Dasabuvir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, and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Ribavirin in </a:t>
            </a:r>
            <a:r>
              <a:rPr lang="en-US" sz="2400" b="1" dirty="0" smtClean="0">
                <a:latin typeface="Arial" charset="0"/>
                <a:ea typeface="ＭＳ Ｐゴシック" charset="0"/>
                <a:cs typeface="Arial" charset="0"/>
              </a:rPr>
              <a:t>Treatment</a:t>
            </a:r>
            <a:r>
              <a:rPr lang="en-US" sz="2400" b="1" dirty="0">
                <a:latin typeface="Arial" charset="0"/>
                <a:ea typeface="ＭＳ Ｐゴシック" charset="0"/>
                <a:cs typeface="Arial" charset="0"/>
              </a:rPr>
              <a:t>-Naïve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Adults With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HCV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Genotype 1 </a:t>
            </a:r>
            <a:r>
              <a:rPr lang="en-US" sz="2000" dirty="0" smtClean="0">
                <a:solidFill>
                  <a:srgbClr val="FF6600"/>
                </a:solidFill>
              </a:rPr>
              <a:t>Feld </a:t>
            </a:r>
            <a:r>
              <a:rPr lang="en-US" sz="2000" i="1" dirty="0" smtClean="0">
                <a:solidFill>
                  <a:srgbClr val="FF6600"/>
                </a:solidFill>
              </a:rPr>
              <a:t>et al.; </a:t>
            </a:r>
            <a:r>
              <a:rPr lang="en-US" sz="2000" dirty="0">
                <a:solidFill>
                  <a:srgbClr val="FF6600"/>
                </a:solidFill>
              </a:rPr>
              <a:t>NEJM </a:t>
            </a:r>
            <a:r>
              <a:rPr lang="en-US" sz="2000" dirty="0" smtClean="0">
                <a:solidFill>
                  <a:srgbClr val="FF6600"/>
                </a:solidFill>
              </a:rPr>
              <a:t>2014 370:1594</a:t>
            </a:r>
            <a:endParaRPr lang="en-US" sz="2000" dirty="0">
              <a:solidFill>
                <a:srgbClr val="FF66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SAPPHIRE II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: Placebo-Controlled, 12-Week Regimen Of 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Paritaprevir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/r/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Ombitasvir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Dasabuvir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, and Ribavirin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in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Treatment-Experienced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Adults With HCV Genotype 1 </a:t>
            </a:r>
            <a:r>
              <a:rPr lang="en-US" sz="2000" dirty="0" err="1" smtClean="0">
                <a:solidFill>
                  <a:srgbClr val="FF6600"/>
                </a:solidFill>
                <a:cs typeface="Arial" charset="0"/>
              </a:rPr>
              <a:t>Zeuzem</a:t>
            </a:r>
            <a:r>
              <a:rPr lang="en-US" sz="2000" dirty="0" smtClean="0">
                <a:solidFill>
                  <a:srgbClr val="FF6600"/>
                </a:solidFill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FF6600"/>
                </a:solidFill>
                <a:cs typeface="Arial" charset="0"/>
              </a:rPr>
              <a:t>et al.</a:t>
            </a:r>
            <a:r>
              <a:rPr lang="en-US" sz="2000" dirty="0" smtClean="0">
                <a:solidFill>
                  <a:srgbClr val="FF6600"/>
                </a:solidFill>
                <a:cs typeface="Arial" charset="0"/>
              </a:rPr>
              <a:t>, </a:t>
            </a:r>
            <a:r>
              <a:rPr lang="en-US" sz="2000" dirty="0">
                <a:solidFill>
                  <a:srgbClr val="FF6600"/>
                </a:solidFill>
                <a:cs typeface="Arial" charset="0"/>
              </a:rPr>
              <a:t>NEJM </a:t>
            </a:r>
            <a:r>
              <a:rPr lang="en-US" sz="2000" dirty="0" smtClean="0">
                <a:solidFill>
                  <a:srgbClr val="FF6600"/>
                </a:solidFill>
                <a:cs typeface="Arial" charset="0"/>
              </a:rPr>
              <a:t>2014 370:1604</a:t>
            </a:r>
            <a:endParaRPr lang="en-US" sz="2000" dirty="0">
              <a:solidFill>
                <a:srgbClr val="FF6600"/>
              </a:solidFill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TURQUOISE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-II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Open label, 12 </a:t>
            </a:r>
            <a:r>
              <a:rPr lang="en-US" sz="2400" dirty="0" err="1" smtClean="0">
                <a:latin typeface="Arial" charset="0"/>
                <a:ea typeface="ＭＳ Ｐゴシック" charset="0"/>
                <a:cs typeface="Arial" charset="0"/>
              </a:rPr>
              <a:t>vs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 24-week Regimen Of 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Paritaprevir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/r/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Ombitasvir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Dasabuvir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, and Ribavirin 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in HCV G1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-</a:t>
            </a: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infected patients with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Compensated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Cirrhosis </a:t>
            </a:r>
            <a:r>
              <a:rPr lang="en-US" sz="2100" dirty="0" err="1" smtClean="0">
                <a:solidFill>
                  <a:srgbClr val="FF6600"/>
                </a:solidFill>
                <a:latin typeface="Arial"/>
                <a:cs typeface="Arial"/>
              </a:rPr>
              <a:t>Poordad</a:t>
            </a:r>
            <a:r>
              <a:rPr lang="en-US" sz="21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100" i="1" dirty="0" smtClean="0">
                <a:solidFill>
                  <a:srgbClr val="FF6600"/>
                </a:solidFill>
                <a:latin typeface="Arial"/>
                <a:cs typeface="Arial"/>
              </a:rPr>
              <a:t>et al.</a:t>
            </a:r>
            <a:r>
              <a:rPr lang="en-US" sz="2100" dirty="0" smtClean="0">
                <a:solidFill>
                  <a:srgbClr val="FF6600"/>
                </a:solidFill>
                <a:latin typeface="Arial"/>
                <a:cs typeface="Arial"/>
              </a:rPr>
              <a:t>, </a:t>
            </a:r>
            <a:r>
              <a:rPr lang="en-US" sz="2100" dirty="0">
                <a:solidFill>
                  <a:srgbClr val="FF6600"/>
                </a:solidFill>
                <a:latin typeface="Arial"/>
                <a:cs typeface="Arial"/>
              </a:rPr>
              <a:t>NEJM 2014 370: 1973</a:t>
            </a:r>
          </a:p>
          <a:p>
            <a:endParaRPr lang="en-US" sz="2400" b="1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ＭＳ Ｐゴシック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4932" name="Content Placeholder 14"/>
          <p:cNvSpPr>
            <a:spLocks noGrp="1"/>
          </p:cNvSpPr>
          <p:nvPr>
            <p:ph idx="4294967295"/>
          </p:nvPr>
        </p:nvSpPr>
        <p:spPr>
          <a:xfrm>
            <a:off x="0" y="4800600"/>
            <a:ext cx="8229600" cy="30480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Arial" charset="0"/>
              </a:rPr>
              <a:t>	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1"/>
          <p:cNvSpPr>
            <a:spLocks noGrp="1"/>
          </p:cNvSpPr>
          <p:nvPr>
            <p:ph idx="1"/>
          </p:nvPr>
        </p:nvSpPr>
        <p:spPr>
          <a:xfrm>
            <a:off x="304800" y="4532313"/>
            <a:ext cx="8515350" cy="17033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3D: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ABT-450/r/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ombitasvir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150 mg/100 mg/25 mg QD;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dasabuvir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250 mg BID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RBV: 1000-1200 mg daily according to body weight (&lt;75 kg and &gt;75kg, respectively)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00963" y="3195638"/>
            <a:ext cx="0" cy="2524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94400" y="3208338"/>
            <a:ext cx="0" cy="2524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32288" y="3194050"/>
            <a:ext cx="0" cy="2524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27313" y="3194050"/>
            <a:ext cx="0" cy="2524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1863" y="3203575"/>
            <a:ext cx="0" cy="250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67288" y="3259138"/>
            <a:ext cx="80962" cy="125412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91113" y="3259138"/>
            <a:ext cx="80962" cy="125412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8688" y="3324225"/>
            <a:ext cx="40782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30800" y="3333750"/>
            <a:ext cx="2570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64" name="TextBox 14"/>
          <p:cNvSpPr txBox="1">
            <a:spLocks noChangeArrowheads="1"/>
          </p:cNvSpPr>
          <p:nvPr/>
        </p:nvSpPr>
        <p:spPr bwMode="auto">
          <a:xfrm>
            <a:off x="484188" y="3441700"/>
            <a:ext cx="889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070605"/>
                </a:solidFill>
                <a:cs typeface="Arial" charset="0"/>
              </a:rPr>
              <a:t>Week 0</a:t>
            </a:r>
          </a:p>
        </p:txBody>
      </p:sp>
      <p:sp>
        <p:nvSpPr>
          <p:cNvPr id="125965" name="TextBox 15"/>
          <p:cNvSpPr txBox="1">
            <a:spLocks noChangeArrowheads="1"/>
          </p:cNvSpPr>
          <p:nvPr/>
        </p:nvSpPr>
        <p:spPr bwMode="auto">
          <a:xfrm>
            <a:off x="2114550" y="3441700"/>
            <a:ext cx="10017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070605"/>
                </a:solidFill>
                <a:cs typeface="Arial" charset="0"/>
              </a:rPr>
              <a:t>Week 12</a:t>
            </a:r>
          </a:p>
        </p:txBody>
      </p:sp>
      <p:sp>
        <p:nvSpPr>
          <p:cNvPr id="125966" name="TextBox 16"/>
          <p:cNvSpPr txBox="1">
            <a:spLocks noChangeArrowheads="1"/>
          </p:cNvSpPr>
          <p:nvPr/>
        </p:nvSpPr>
        <p:spPr bwMode="auto">
          <a:xfrm>
            <a:off x="3830638" y="3441700"/>
            <a:ext cx="10033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070605"/>
                </a:solidFill>
                <a:cs typeface="Arial" charset="0"/>
              </a:rPr>
              <a:t>Week 24</a:t>
            </a:r>
          </a:p>
        </p:txBody>
      </p:sp>
      <p:sp>
        <p:nvSpPr>
          <p:cNvPr id="125967" name="TextBox 17"/>
          <p:cNvSpPr txBox="1">
            <a:spLocks noChangeArrowheads="1"/>
          </p:cNvSpPr>
          <p:nvPr/>
        </p:nvSpPr>
        <p:spPr bwMode="auto">
          <a:xfrm>
            <a:off x="5489575" y="3441700"/>
            <a:ext cx="10017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070605"/>
                </a:solidFill>
                <a:cs typeface="Arial" charset="0"/>
              </a:rPr>
              <a:t>Week 60</a:t>
            </a:r>
          </a:p>
        </p:txBody>
      </p:sp>
      <p:sp>
        <p:nvSpPr>
          <p:cNvPr id="125968" name="TextBox 18"/>
          <p:cNvSpPr txBox="1">
            <a:spLocks noChangeArrowheads="1"/>
          </p:cNvSpPr>
          <p:nvPr/>
        </p:nvSpPr>
        <p:spPr bwMode="auto">
          <a:xfrm>
            <a:off x="7199313" y="3441700"/>
            <a:ext cx="10033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rgbClr val="070605"/>
                </a:solidFill>
                <a:cs typeface="Arial" charset="0"/>
              </a:rPr>
              <a:t>Week 72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33450" y="1781175"/>
            <a:ext cx="1681163" cy="520700"/>
          </a:xfrm>
          <a:prstGeom prst="roundRect">
            <a:avLst/>
          </a:prstGeom>
          <a:solidFill>
            <a:srgbClr val="0082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5970" name="TextBox 45"/>
          <p:cNvSpPr txBox="1">
            <a:spLocks noChangeArrowheads="1"/>
          </p:cNvSpPr>
          <p:nvPr/>
        </p:nvSpPr>
        <p:spPr bwMode="auto">
          <a:xfrm>
            <a:off x="939800" y="1752600"/>
            <a:ext cx="16875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cs typeface="Arial" charset="0"/>
              </a:rPr>
              <a:t>3D + RBV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cs typeface="Arial" charset="0"/>
              </a:rPr>
              <a:t>(n=473)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46150" y="2474913"/>
            <a:ext cx="1681163" cy="520700"/>
          </a:xfrm>
          <a:prstGeom prst="roundRect">
            <a:avLst/>
          </a:prstGeom>
          <a:solidFill>
            <a:srgbClr val="6BBBA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5972" name="TextBox 45"/>
          <p:cNvSpPr txBox="1">
            <a:spLocks noChangeArrowheads="1"/>
          </p:cNvSpPr>
          <p:nvPr/>
        </p:nvSpPr>
        <p:spPr bwMode="auto">
          <a:xfrm>
            <a:off x="946150" y="2454275"/>
            <a:ext cx="16811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a-DK" sz="1600" b="1">
                <a:solidFill>
                  <a:schemeClr val="bg1"/>
                </a:solidFill>
                <a:cs typeface="Arial" charset="0"/>
              </a:rPr>
              <a:t>Placebo</a:t>
            </a:r>
          </a:p>
          <a:p>
            <a:pPr algn="ctr">
              <a:lnSpc>
                <a:spcPct val="90000"/>
              </a:lnSpc>
            </a:pPr>
            <a:r>
              <a:rPr lang="da-DK" sz="1600" b="1">
                <a:solidFill>
                  <a:schemeClr val="bg1"/>
                </a:solidFill>
                <a:cs typeface="Arial" charset="0"/>
              </a:rPr>
              <a:t>(n=158)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43188" y="2474913"/>
            <a:ext cx="1682750" cy="520700"/>
          </a:xfrm>
          <a:prstGeom prst="roundRect">
            <a:avLst/>
          </a:prstGeom>
          <a:solidFill>
            <a:srgbClr val="0082B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5974" name="TextBox 45"/>
          <p:cNvSpPr txBox="1">
            <a:spLocks noChangeArrowheads="1"/>
          </p:cNvSpPr>
          <p:nvPr/>
        </p:nvSpPr>
        <p:spPr bwMode="auto">
          <a:xfrm>
            <a:off x="2649538" y="2587625"/>
            <a:ext cx="16875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cs typeface="Arial" charset="0"/>
              </a:rPr>
              <a:t>3D + RBV</a:t>
            </a:r>
          </a:p>
        </p:txBody>
      </p:sp>
      <p:sp>
        <p:nvSpPr>
          <p:cNvPr id="125975" name="TextBox 26"/>
          <p:cNvSpPr txBox="1">
            <a:spLocks noChangeArrowheads="1"/>
          </p:cNvSpPr>
          <p:nvPr/>
        </p:nvSpPr>
        <p:spPr bwMode="auto">
          <a:xfrm>
            <a:off x="923925" y="1295400"/>
            <a:ext cx="16843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Double-Blind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Treatment Period</a:t>
            </a:r>
          </a:p>
        </p:txBody>
      </p:sp>
      <p:sp>
        <p:nvSpPr>
          <p:cNvPr id="125976" name="TextBox 27"/>
          <p:cNvSpPr txBox="1">
            <a:spLocks noChangeArrowheads="1"/>
          </p:cNvSpPr>
          <p:nvPr/>
        </p:nvSpPr>
        <p:spPr bwMode="auto">
          <a:xfrm>
            <a:off x="2613025" y="1293813"/>
            <a:ext cx="16827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Open-Label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Treatment Period</a:t>
            </a:r>
          </a:p>
        </p:txBody>
      </p:sp>
      <p:sp>
        <p:nvSpPr>
          <p:cNvPr id="125977" name="TextBox 28"/>
          <p:cNvSpPr txBox="1">
            <a:spLocks noChangeArrowheads="1"/>
          </p:cNvSpPr>
          <p:nvPr/>
        </p:nvSpPr>
        <p:spPr bwMode="auto">
          <a:xfrm>
            <a:off x="3395663" y="3986213"/>
            <a:ext cx="19161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i="1">
                <a:solidFill>
                  <a:srgbClr val="C00000"/>
                </a:solidFill>
                <a:cs typeface="Arial" charset="0"/>
              </a:rPr>
              <a:t>Primary Analysis: </a:t>
            </a:r>
          </a:p>
          <a:p>
            <a:pPr algn="ctr">
              <a:lnSpc>
                <a:spcPct val="90000"/>
              </a:lnSpc>
            </a:pPr>
            <a:r>
              <a:rPr lang="en-US" sz="1600" b="1" i="1">
                <a:solidFill>
                  <a:srgbClr val="C00000"/>
                </a:solidFill>
                <a:cs typeface="Arial" charset="0"/>
              </a:rPr>
              <a:t>SVR12</a:t>
            </a:r>
            <a:endParaRPr lang="en-US" sz="1600" b="1" i="1" baseline="-25000">
              <a:solidFill>
                <a:srgbClr val="C0000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340225" y="3717925"/>
            <a:ext cx="6350" cy="3444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32075" y="2027238"/>
            <a:ext cx="237807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48263" y="2027238"/>
            <a:ext cx="85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81" name="TextBox 35"/>
          <p:cNvSpPr txBox="1">
            <a:spLocks noChangeArrowheads="1"/>
          </p:cNvSpPr>
          <p:nvPr/>
        </p:nvSpPr>
        <p:spPr bwMode="auto">
          <a:xfrm>
            <a:off x="5688013" y="1795463"/>
            <a:ext cx="15113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48-Week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Follow-Up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335463" y="2735263"/>
            <a:ext cx="67627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54613" y="2735263"/>
            <a:ext cx="25606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79988" y="1962150"/>
            <a:ext cx="80962" cy="1270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03813" y="1962150"/>
            <a:ext cx="80962" cy="1270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78400" y="2671763"/>
            <a:ext cx="80963" cy="125412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102225" y="2671763"/>
            <a:ext cx="80963" cy="125412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988" name="TextBox 40"/>
          <p:cNvSpPr txBox="1">
            <a:spLocks noChangeArrowheads="1"/>
          </p:cNvSpPr>
          <p:nvPr/>
        </p:nvSpPr>
        <p:spPr bwMode="auto">
          <a:xfrm>
            <a:off x="7588250" y="2500313"/>
            <a:ext cx="1117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48-Week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cs typeface="Arial" charset="0"/>
              </a:rPr>
              <a:t>Follow-Up</a:t>
            </a:r>
          </a:p>
        </p:txBody>
      </p:sp>
      <p:sp>
        <p:nvSpPr>
          <p:cNvPr id="125989" name="TextBox 40"/>
          <p:cNvSpPr txBox="1">
            <a:spLocks noChangeArrowheads="1"/>
          </p:cNvSpPr>
          <p:nvPr/>
        </p:nvSpPr>
        <p:spPr bwMode="auto">
          <a:xfrm>
            <a:off x="160425" y="6375021"/>
            <a:ext cx="4173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Feld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et al.;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NEJM 2014 370:1594</a:t>
            </a:r>
          </a:p>
        </p:txBody>
      </p:sp>
      <p:sp>
        <p:nvSpPr>
          <p:cNvPr id="125990" name="Title 2"/>
          <p:cNvSpPr>
            <a:spLocks noGrp="1"/>
          </p:cNvSpPr>
          <p:nvPr>
            <p:ph type="title"/>
          </p:nvPr>
        </p:nvSpPr>
        <p:spPr>
          <a:xfrm>
            <a:off x="658813" y="228600"/>
            <a:ext cx="7826375" cy="990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SAPPHIRE-I: Placebo-Controlled Design (N=631)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Content Placeholder 4"/>
          <p:cNvGraphicFramePr>
            <a:graphicFrameLocks noGrp="1"/>
          </p:cNvGraphicFramePr>
          <p:nvPr>
            <p:ph idx="1"/>
          </p:nvPr>
        </p:nvGraphicFramePr>
        <p:xfrm>
          <a:off x="1327150" y="1444625"/>
          <a:ext cx="6450013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5" imgW="6450127" imgH="4535817" progId="Excel.Sheet.8">
                  <p:embed/>
                </p:oleObj>
              </mc:Choice>
              <mc:Fallback>
                <p:oleObj name="Worksheet" r:id="rId5" imgW="6450127" imgH="453581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27150" y="1444625"/>
                        <a:ext cx="6450013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9" name="TextBox 61"/>
          <p:cNvSpPr txBox="1">
            <a:spLocks noChangeArrowheads="1"/>
          </p:cNvSpPr>
          <p:nvPr/>
        </p:nvSpPr>
        <p:spPr bwMode="auto">
          <a:xfrm rot="-5400000">
            <a:off x="89694" y="3385344"/>
            <a:ext cx="2436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071D49"/>
                </a:solidFill>
                <a:cs typeface="Arial" charset="0"/>
              </a:rPr>
              <a:t>SVR12, % Patients</a:t>
            </a:r>
          </a:p>
        </p:txBody>
      </p:sp>
      <p:sp>
        <p:nvSpPr>
          <p:cNvPr id="126980" name="TextBox 11"/>
          <p:cNvSpPr txBox="1">
            <a:spLocks noChangeArrowheads="1"/>
          </p:cNvSpPr>
          <p:nvPr/>
        </p:nvSpPr>
        <p:spPr bwMode="auto">
          <a:xfrm>
            <a:off x="2328863" y="5746750"/>
            <a:ext cx="13303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 b="1">
                <a:solidFill>
                  <a:srgbClr val="070605"/>
                </a:solidFill>
                <a:cs typeface="Arial" charset="0"/>
              </a:rPr>
              <a:t>All Patients</a:t>
            </a:r>
          </a:p>
        </p:txBody>
      </p:sp>
      <p:sp>
        <p:nvSpPr>
          <p:cNvPr id="126981" name="TextBox 29"/>
          <p:cNvSpPr txBox="1">
            <a:spLocks noChangeArrowheads="1"/>
          </p:cNvSpPr>
          <p:nvPr/>
        </p:nvSpPr>
        <p:spPr bwMode="auto">
          <a:xfrm>
            <a:off x="2509838" y="1339850"/>
            <a:ext cx="984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>
                <a:cs typeface="Arial" charset="0"/>
              </a:rPr>
              <a:t>96.2%</a:t>
            </a:r>
          </a:p>
        </p:txBody>
      </p:sp>
      <p:sp>
        <p:nvSpPr>
          <p:cNvPr id="126982" name="TextBox 30"/>
          <p:cNvSpPr txBox="1">
            <a:spLocks noChangeArrowheads="1"/>
          </p:cNvSpPr>
          <p:nvPr/>
        </p:nvSpPr>
        <p:spPr bwMode="auto">
          <a:xfrm>
            <a:off x="4362450" y="1363663"/>
            <a:ext cx="9842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>
                <a:cs typeface="Arial" charset="0"/>
              </a:rPr>
              <a:t>95.3%</a:t>
            </a:r>
          </a:p>
        </p:txBody>
      </p:sp>
      <p:sp>
        <p:nvSpPr>
          <p:cNvPr id="126983" name="TextBox 31"/>
          <p:cNvSpPr txBox="1">
            <a:spLocks noChangeArrowheads="1"/>
          </p:cNvSpPr>
          <p:nvPr/>
        </p:nvSpPr>
        <p:spPr bwMode="auto">
          <a:xfrm>
            <a:off x="6205538" y="1274763"/>
            <a:ext cx="984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200">
                <a:cs typeface="Arial" charset="0"/>
              </a:rPr>
              <a:t>98.0%</a:t>
            </a:r>
          </a:p>
        </p:txBody>
      </p:sp>
      <p:sp>
        <p:nvSpPr>
          <p:cNvPr id="126984" name="TextBox 32"/>
          <p:cNvSpPr txBox="1">
            <a:spLocks noChangeArrowheads="1"/>
          </p:cNvSpPr>
          <p:nvPr/>
        </p:nvSpPr>
        <p:spPr bwMode="auto">
          <a:xfrm>
            <a:off x="2482850" y="5394325"/>
            <a:ext cx="1019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455/473</a:t>
            </a:r>
          </a:p>
        </p:txBody>
      </p:sp>
      <p:sp>
        <p:nvSpPr>
          <p:cNvPr id="126985" name="TextBox 33"/>
          <p:cNvSpPr txBox="1">
            <a:spLocks noChangeArrowheads="1"/>
          </p:cNvSpPr>
          <p:nvPr/>
        </p:nvSpPr>
        <p:spPr bwMode="auto">
          <a:xfrm>
            <a:off x="4321175" y="5383213"/>
            <a:ext cx="1019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307/322</a:t>
            </a:r>
          </a:p>
        </p:txBody>
      </p:sp>
      <p:sp>
        <p:nvSpPr>
          <p:cNvPr id="126986" name="TextBox 34"/>
          <p:cNvSpPr txBox="1">
            <a:spLocks noChangeArrowheads="1"/>
          </p:cNvSpPr>
          <p:nvPr/>
        </p:nvSpPr>
        <p:spPr bwMode="auto">
          <a:xfrm>
            <a:off x="6172200" y="5383213"/>
            <a:ext cx="1019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148/151</a:t>
            </a:r>
          </a:p>
        </p:txBody>
      </p:sp>
      <p:sp>
        <p:nvSpPr>
          <p:cNvPr id="126987" name="TextBox 11"/>
          <p:cNvSpPr txBox="1">
            <a:spLocks noChangeArrowheads="1"/>
          </p:cNvSpPr>
          <p:nvPr/>
        </p:nvSpPr>
        <p:spPr bwMode="auto">
          <a:xfrm>
            <a:off x="4167188" y="5738813"/>
            <a:ext cx="1330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070605"/>
                </a:solidFill>
                <a:cs typeface="Arial" charset="0"/>
              </a:rPr>
              <a:t>GT1a</a:t>
            </a:r>
          </a:p>
        </p:txBody>
      </p:sp>
      <p:sp>
        <p:nvSpPr>
          <p:cNvPr id="126988" name="TextBox 11"/>
          <p:cNvSpPr txBox="1">
            <a:spLocks noChangeArrowheads="1"/>
          </p:cNvSpPr>
          <p:nvPr/>
        </p:nvSpPr>
        <p:spPr bwMode="auto">
          <a:xfrm>
            <a:off x="6032500" y="5745163"/>
            <a:ext cx="1331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rgbClr val="070605"/>
                </a:solidFill>
                <a:cs typeface="Arial" charset="0"/>
              </a:rPr>
              <a:t>GT1b</a:t>
            </a:r>
          </a:p>
        </p:txBody>
      </p:sp>
      <p:grpSp>
        <p:nvGrpSpPr>
          <p:cNvPr id="126989" name="Group 46"/>
          <p:cNvGrpSpPr>
            <a:grpSpLocks/>
          </p:cNvGrpSpPr>
          <p:nvPr/>
        </p:nvGrpSpPr>
        <p:grpSpPr bwMode="auto">
          <a:xfrm>
            <a:off x="6550025" y="1663700"/>
            <a:ext cx="274638" cy="192088"/>
            <a:chOff x="2685990" y="1111700"/>
            <a:chExt cx="558620" cy="18986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89220" y="1301562"/>
              <a:ext cx="55539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>
              <a:off x="2868664" y="1203493"/>
              <a:ext cx="1835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85990" y="1119546"/>
              <a:ext cx="55539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990" name="Group 28"/>
          <p:cNvGrpSpPr>
            <a:grpSpLocks/>
          </p:cNvGrpSpPr>
          <p:nvPr/>
        </p:nvGrpSpPr>
        <p:grpSpPr bwMode="auto">
          <a:xfrm>
            <a:off x="2862263" y="1741488"/>
            <a:ext cx="274637" cy="165100"/>
            <a:chOff x="2685990" y="1111700"/>
            <a:chExt cx="558620" cy="18986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689218" y="1301562"/>
              <a:ext cx="55539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>
              <a:off x="2869176" y="1202980"/>
              <a:ext cx="18256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85990" y="1120827"/>
              <a:ext cx="55539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991" name="Group 38"/>
          <p:cNvGrpSpPr>
            <a:grpSpLocks/>
          </p:cNvGrpSpPr>
          <p:nvPr/>
        </p:nvGrpSpPr>
        <p:grpSpPr bwMode="auto">
          <a:xfrm>
            <a:off x="4700588" y="1757363"/>
            <a:ext cx="274637" cy="192087"/>
            <a:chOff x="2685990" y="1111700"/>
            <a:chExt cx="558620" cy="18986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689218" y="1301562"/>
              <a:ext cx="5553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>
              <a:off x="2868662" y="1203493"/>
              <a:ext cx="1835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85990" y="1119545"/>
              <a:ext cx="5553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99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26375" cy="9144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SAPPHIRE-I Results: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SVR12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Rates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Superiority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 Historical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Rate)</a:t>
            </a:r>
          </a:p>
        </p:txBody>
      </p:sp>
      <p:sp>
        <p:nvSpPr>
          <p:cNvPr id="126993" name="TextBox 26"/>
          <p:cNvSpPr txBox="1">
            <a:spLocks noChangeArrowheads="1"/>
          </p:cNvSpPr>
          <p:nvPr/>
        </p:nvSpPr>
        <p:spPr bwMode="auto">
          <a:xfrm>
            <a:off x="192618" y="6324600"/>
            <a:ext cx="4173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Feld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et al.;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NEJM 2014 370:1594</a:t>
            </a:r>
          </a:p>
        </p:txBody>
      </p:sp>
    </p:spTree>
    <p:extLst>
      <p:ext uri="{BB962C8B-B14F-4D97-AF65-F5344CB8AC3E}">
        <p14:creationId xmlns:p14="http://schemas.microsoft.com/office/powerpoint/2010/main" val="1546705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110"/>
          <p:cNvSpPr txBox="1">
            <a:spLocks noChangeArrowheads="1"/>
          </p:cNvSpPr>
          <p:nvPr/>
        </p:nvSpPr>
        <p:spPr bwMode="auto">
          <a:xfrm>
            <a:off x="152400" y="6324600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Feld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et al.;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NEJM 2014 370:1594</a:t>
            </a:r>
          </a:p>
        </p:txBody>
      </p:sp>
      <p:sp>
        <p:nvSpPr>
          <p:cNvPr id="129027" name="Title 1"/>
          <p:cNvSpPr>
            <a:spLocks noGrp="1"/>
          </p:cNvSpPr>
          <p:nvPr>
            <p:ph type="title"/>
          </p:nvPr>
        </p:nvSpPr>
        <p:spPr>
          <a:xfrm>
            <a:off x="669131" y="304800"/>
            <a:ext cx="7826375" cy="6858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SAPPHIRE-I: ITT SVR12 Rates in Subpopulations</a:t>
            </a:r>
          </a:p>
        </p:txBody>
      </p:sp>
      <p:graphicFrame>
        <p:nvGraphicFramePr>
          <p:cNvPr id="129028" name="Content Placeholder 4"/>
          <p:cNvGraphicFramePr>
            <a:graphicFrameLocks noGrp="1"/>
          </p:cNvGraphicFramePr>
          <p:nvPr>
            <p:ph idx="1"/>
          </p:nvPr>
        </p:nvGraphicFramePr>
        <p:xfrm>
          <a:off x="469900" y="1203325"/>
          <a:ext cx="8418513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Worksheet" r:id="rId5" imgW="8419306" imgH="4535817" progId="Excel.Sheet.8">
                  <p:embed/>
                </p:oleObj>
              </mc:Choice>
              <mc:Fallback>
                <p:oleObj name="Worksheet" r:id="rId5" imgW="8419306" imgH="453581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69900" y="1203325"/>
                        <a:ext cx="8418513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Box 61"/>
          <p:cNvSpPr txBox="1">
            <a:spLocks noChangeArrowheads="1"/>
          </p:cNvSpPr>
          <p:nvPr/>
        </p:nvSpPr>
        <p:spPr bwMode="auto">
          <a:xfrm rot="-5400000">
            <a:off x="-589756" y="3290094"/>
            <a:ext cx="2211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rgbClr val="071D49"/>
                </a:solidFill>
                <a:cs typeface="Arial" charset="0"/>
              </a:rPr>
              <a:t>SVR12, % Patients</a:t>
            </a:r>
          </a:p>
        </p:txBody>
      </p:sp>
      <p:sp>
        <p:nvSpPr>
          <p:cNvPr id="135" name="TextBox 11"/>
          <p:cNvSpPr txBox="1">
            <a:spLocks noChangeArrowheads="1"/>
          </p:cNvSpPr>
          <p:nvPr/>
        </p:nvSpPr>
        <p:spPr bwMode="auto">
          <a:xfrm>
            <a:off x="1104900" y="5491163"/>
            <a:ext cx="54133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Male</a:t>
            </a:r>
          </a:p>
        </p:txBody>
      </p:sp>
      <p:sp>
        <p:nvSpPr>
          <p:cNvPr id="141" name="TextBox 11"/>
          <p:cNvSpPr txBox="1">
            <a:spLocks noChangeArrowheads="1"/>
          </p:cNvSpPr>
          <p:nvPr/>
        </p:nvSpPr>
        <p:spPr bwMode="auto">
          <a:xfrm>
            <a:off x="1484313" y="5489575"/>
            <a:ext cx="6508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 dirty="0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Female</a:t>
            </a:r>
          </a:p>
        </p:txBody>
      </p:sp>
      <p:sp>
        <p:nvSpPr>
          <p:cNvPr id="142" name="TextBox 11"/>
          <p:cNvSpPr txBox="1">
            <a:spLocks noChangeArrowheads="1"/>
          </p:cNvSpPr>
          <p:nvPr/>
        </p:nvSpPr>
        <p:spPr bwMode="auto">
          <a:xfrm>
            <a:off x="2362200" y="5489575"/>
            <a:ext cx="5413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Black</a:t>
            </a:r>
          </a:p>
        </p:txBody>
      </p:sp>
      <p:sp>
        <p:nvSpPr>
          <p:cNvPr id="143" name="TextBox 11"/>
          <p:cNvSpPr txBox="1">
            <a:spLocks noChangeArrowheads="1"/>
          </p:cNvSpPr>
          <p:nvPr/>
        </p:nvSpPr>
        <p:spPr bwMode="auto">
          <a:xfrm>
            <a:off x="2747963" y="5489575"/>
            <a:ext cx="650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Non-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Black</a:t>
            </a:r>
          </a:p>
        </p:txBody>
      </p:sp>
      <p:sp>
        <p:nvSpPr>
          <p:cNvPr id="144" name="TextBox 11"/>
          <p:cNvSpPr txBox="1">
            <a:spLocks noChangeArrowheads="1"/>
          </p:cNvSpPr>
          <p:nvPr/>
        </p:nvSpPr>
        <p:spPr bwMode="auto">
          <a:xfrm>
            <a:off x="3632200" y="5489575"/>
            <a:ext cx="5413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&lt;30</a:t>
            </a:r>
          </a:p>
        </p:txBody>
      </p:sp>
      <p:sp>
        <p:nvSpPr>
          <p:cNvPr id="145" name="TextBox 11"/>
          <p:cNvSpPr txBox="1">
            <a:spLocks noChangeArrowheads="1"/>
          </p:cNvSpPr>
          <p:nvPr/>
        </p:nvSpPr>
        <p:spPr bwMode="auto">
          <a:xfrm>
            <a:off x="3975100" y="5489575"/>
            <a:ext cx="6508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 u="sng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&gt;</a:t>
            </a: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30</a:t>
            </a:r>
          </a:p>
        </p:txBody>
      </p:sp>
      <p:sp>
        <p:nvSpPr>
          <p:cNvPr id="146" name="TextBox 11"/>
          <p:cNvSpPr txBox="1">
            <a:spLocks noChangeArrowheads="1"/>
          </p:cNvSpPr>
          <p:nvPr/>
        </p:nvSpPr>
        <p:spPr bwMode="auto">
          <a:xfrm>
            <a:off x="4903788" y="5489575"/>
            <a:ext cx="5413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F0-F1</a:t>
            </a:r>
          </a:p>
        </p:txBody>
      </p:sp>
      <p:sp>
        <p:nvSpPr>
          <p:cNvPr id="147" name="TextBox 11"/>
          <p:cNvSpPr txBox="1">
            <a:spLocks noChangeArrowheads="1"/>
          </p:cNvSpPr>
          <p:nvPr/>
        </p:nvSpPr>
        <p:spPr bwMode="auto">
          <a:xfrm>
            <a:off x="5316538" y="5489575"/>
            <a:ext cx="541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F2</a:t>
            </a:r>
          </a:p>
        </p:txBody>
      </p:sp>
      <p:sp>
        <p:nvSpPr>
          <p:cNvPr id="148" name="TextBox 11"/>
          <p:cNvSpPr txBox="1">
            <a:spLocks noChangeArrowheads="1"/>
          </p:cNvSpPr>
          <p:nvPr/>
        </p:nvSpPr>
        <p:spPr bwMode="auto">
          <a:xfrm>
            <a:off x="5673725" y="5489575"/>
            <a:ext cx="6508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F3</a:t>
            </a:r>
          </a:p>
        </p:txBody>
      </p:sp>
      <p:sp>
        <p:nvSpPr>
          <p:cNvPr id="149" name="TextBox 11"/>
          <p:cNvSpPr txBox="1">
            <a:spLocks noChangeArrowheads="1"/>
          </p:cNvSpPr>
          <p:nvPr/>
        </p:nvSpPr>
        <p:spPr bwMode="auto">
          <a:xfrm>
            <a:off x="6515100" y="5489575"/>
            <a:ext cx="6032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&lt;800K</a:t>
            </a:r>
          </a:p>
        </p:txBody>
      </p:sp>
      <p:sp>
        <p:nvSpPr>
          <p:cNvPr id="150" name="TextBox 11"/>
          <p:cNvSpPr txBox="1">
            <a:spLocks noChangeArrowheads="1"/>
          </p:cNvSpPr>
          <p:nvPr/>
        </p:nvSpPr>
        <p:spPr bwMode="auto">
          <a:xfrm>
            <a:off x="6938963" y="5487988"/>
            <a:ext cx="6508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 u="sng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&gt;</a:t>
            </a: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800K</a:t>
            </a:r>
          </a:p>
        </p:txBody>
      </p:sp>
      <p:sp>
        <p:nvSpPr>
          <p:cNvPr id="151" name="TextBox 11"/>
          <p:cNvSpPr txBox="1">
            <a:spLocks noChangeArrowheads="1"/>
          </p:cNvSpPr>
          <p:nvPr/>
        </p:nvSpPr>
        <p:spPr bwMode="auto">
          <a:xfrm>
            <a:off x="7815263" y="5489575"/>
            <a:ext cx="541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Yes</a:t>
            </a:r>
          </a:p>
        </p:txBody>
      </p:sp>
      <p:sp>
        <p:nvSpPr>
          <p:cNvPr id="152" name="TextBox 11"/>
          <p:cNvSpPr txBox="1">
            <a:spLocks noChangeArrowheads="1"/>
          </p:cNvSpPr>
          <p:nvPr/>
        </p:nvSpPr>
        <p:spPr bwMode="auto">
          <a:xfrm>
            <a:off x="8166100" y="5487988"/>
            <a:ext cx="6508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1050" b="1">
                <a:solidFill>
                  <a:srgbClr val="070605"/>
                </a:solidFill>
                <a:latin typeface="Arial"/>
                <a:ea typeface="ＭＳ Ｐゴシック" pitchFamily="34" charset="-128"/>
                <a:cs typeface="Arial"/>
              </a:rPr>
              <a:t>No</a:t>
            </a:r>
          </a:p>
        </p:txBody>
      </p:sp>
      <p:sp>
        <p:nvSpPr>
          <p:cNvPr id="153" name="TextBox 11"/>
          <p:cNvSpPr txBox="1">
            <a:spLocks noChangeArrowheads="1"/>
          </p:cNvSpPr>
          <p:nvPr/>
        </p:nvSpPr>
        <p:spPr bwMode="auto">
          <a:xfrm>
            <a:off x="1176338" y="5241925"/>
            <a:ext cx="541337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271</a:t>
            </a:r>
          </a:p>
        </p:txBody>
      </p:sp>
      <p:sp>
        <p:nvSpPr>
          <p:cNvPr id="154" name="TextBox 11"/>
          <p:cNvSpPr txBox="1">
            <a:spLocks noChangeArrowheads="1"/>
          </p:cNvSpPr>
          <p:nvPr/>
        </p:nvSpPr>
        <p:spPr bwMode="auto">
          <a:xfrm>
            <a:off x="1520825" y="5241925"/>
            <a:ext cx="6508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202</a:t>
            </a:r>
          </a:p>
        </p:txBody>
      </p:sp>
      <p:sp>
        <p:nvSpPr>
          <p:cNvPr id="155" name="TextBox 11"/>
          <p:cNvSpPr txBox="1">
            <a:spLocks noChangeArrowheads="1"/>
          </p:cNvSpPr>
          <p:nvPr/>
        </p:nvSpPr>
        <p:spPr bwMode="auto">
          <a:xfrm>
            <a:off x="2409825" y="5241925"/>
            <a:ext cx="541338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28</a:t>
            </a:r>
          </a:p>
        </p:txBody>
      </p:sp>
      <p:sp>
        <p:nvSpPr>
          <p:cNvPr id="156" name="TextBox 11"/>
          <p:cNvSpPr txBox="1">
            <a:spLocks noChangeArrowheads="1"/>
          </p:cNvSpPr>
          <p:nvPr/>
        </p:nvSpPr>
        <p:spPr bwMode="auto">
          <a:xfrm>
            <a:off x="2774950" y="5241925"/>
            <a:ext cx="6508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445</a:t>
            </a:r>
          </a:p>
        </p:txBody>
      </p:sp>
      <p:sp>
        <p:nvSpPr>
          <p:cNvPr id="157" name="TextBox 11"/>
          <p:cNvSpPr txBox="1">
            <a:spLocks noChangeArrowheads="1"/>
          </p:cNvSpPr>
          <p:nvPr/>
        </p:nvSpPr>
        <p:spPr bwMode="auto">
          <a:xfrm>
            <a:off x="3656013" y="5241925"/>
            <a:ext cx="541337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402</a:t>
            </a:r>
          </a:p>
        </p:txBody>
      </p:sp>
      <p:sp>
        <p:nvSpPr>
          <p:cNvPr id="158" name="TextBox 11"/>
          <p:cNvSpPr txBox="1">
            <a:spLocks noChangeArrowheads="1"/>
          </p:cNvSpPr>
          <p:nvPr/>
        </p:nvSpPr>
        <p:spPr bwMode="auto">
          <a:xfrm>
            <a:off x="4011613" y="5241925"/>
            <a:ext cx="6508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71</a:t>
            </a:r>
          </a:p>
        </p:txBody>
      </p:sp>
      <p:sp>
        <p:nvSpPr>
          <p:cNvPr id="159" name="TextBox 11"/>
          <p:cNvSpPr txBox="1">
            <a:spLocks noChangeArrowheads="1"/>
          </p:cNvSpPr>
          <p:nvPr/>
        </p:nvSpPr>
        <p:spPr bwMode="auto">
          <a:xfrm>
            <a:off x="4902200" y="5241925"/>
            <a:ext cx="541338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363</a:t>
            </a:r>
          </a:p>
        </p:txBody>
      </p:sp>
      <p:sp>
        <p:nvSpPr>
          <p:cNvPr id="160" name="TextBox 11"/>
          <p:cNvSpPr txBox="1">
            <a:spLocks noChangeArrowheads="1"/>
          </p:cNvSpPr>
          <p:nvPr/>
        </p:nvSpPr>
        <p:spPr bwMode="auto">
          <a:xfrm>
            <a:off x="5314950" y="5241925"/>
            <a:ext cx="541338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70</a:t>
            </a:r>
          </a:p>
        </p:txBody>
      </p:sp>
      <p:sp>
        <p:nvSpPr>
          <p:cNvPr id="161" name="TextBox 11"/>
          <p:cNvSpPr txBox="1">
            <a:spLocks noChangeArrowheads="1"/>
          </p:cNvSpPr>
          <p:nvPr/>
        </p:nvSpPr>
        <p:spPr bwMode="auto">
          <a:xfrm>
            <a:off x="5676900" y="5241925"/>
            <a:ext cx="652463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40</a:t>
            </a:r>
          </a:p>
        </p:txBody>
      </p:sp>
      <p:sp>
        <p:nvSpPr>
          <p:cNvPr id="162" name="TextBox 11"/>
          <p:cNvSpPr txBox="1">
            <a:spLocks noChangeArrowheads="1"/>
          </p:cNvSpPr>
          <p:nvPr/>
        </p:nvSpPr>
        <p:spPr bwMode="auto">
          <a:xfrm>
            <a:off x="6534150" y="5241925"/>
            <a:ext cx="60325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104</a:t>
            </a:r>
          </a:p>
        </p:txBody>
      </p:sp>
      <p:sp>
        <p:nvSpPr>
          <p:cNvPr id="163" name="TextBox 11"/>
          <p:cNvSpPr txBox="1">
            <a:spLocks noChangeArrowheads="1"/>
          </p:cNvSpPr>
          <p:nvPr/>
        </p:nvSpPr>
        <p:spPr bwMode="auto">
          <a:xfrm>
            <a:off x="6923088" y="5241925"/>
            <a:ext cx="6508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369</a:t>
            </a:r>
          </a:p>
        </p:txBody>
      </p:sp>
      <p:sp>
        <p:nvSpPr>
          <p:cNvPr id="164" name="TextBox 11"/>
          <p:cNvSpPr txBox="1">
            <a:spLocks noChangeArrowheads="1"/>
          </p:cNvSpPr>
          <p:nvPr/>
        </p:nvSpPr>
        <p:spPr bwMode="auto">
          <a:xfrm>
            <a:off x="7800975" y="5241925"/>
            <a:ext cx="541338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31</a:t>
            </a:r>
          </a:p>
        </p:txBody>
      </p:sp>
      <p:sp>
        <p:nvSpPr>
          <p:cNvPr id="165" name="TextBox 11"/>
          <p:cNvSpPr txBox="1">
            <a:spLocks noChangeArrowheads="1"/>
          </p:cNvSpPr>
          <p:nvPr/>
        </p:nvSpPr>
        <p:spPr bwMode="auto">
          <a:xfrm>
            <a:off x="8172450" y="5241925"/>
            <a:ext cx="6508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442</a:t>
            </a:r>
          </a:p>
        </p:txBody>
      </p:sp>
      <p:sp>
        <p:nvSpPr>
          <p:cNvPr id="129056" name="TextBox 62"/>
          <p:cNvSpPr txBox="1">
            <a:spLocks noChangeArrowheads="1"/>
          </p:cNvSpPr>
          <p:nvPr/>
        </p:nvSpPr>
        <p:spPr bwMode="auto">
          <a:xfrm>
            <a:off x="1101725" y="5857875"/>
            <a:ext cx="990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>
                <a:cs typeface="Arial" charset="0"/>
              </a:rPr>
              <a:t>Gender</a:t>
            </a:r>
          </a:p>
        </p:txBody>
      </p:sp>
      <p:sp>
        <p:nvSpPr>
          <p:cNvPr id="129057" name="TextBox 63"/>
          <p:cNvSpPr txBox="1">
            <a:spLocks noChangeArrowheads="1"/>
          </p:cNvSpPr>
          <p:nvPr/>
        </p:nvSpPr>
        <p:spPr bwMode="auto">
          <a:xfrm>
            <a:off x="2535238" y="5851525"/>
            <a:ext cx="6191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>
                <a:cs typeface="Arial" charset="0"/>
              </a:rPr>
              <a:t>Race</a:t>
            </a:r>
          </a:p>
        </p:txBody>
      </p:sp>
      <p:sp>
        <p:nvSpPr>
          <p:cNvPr id="129058" name="TextBox 64"/>
          <p:cNvSpPr txBox="1">
            <a:spLocks noChangeArrowheads="1"/>
          </p:cNvSpPr>
          <p:nvPr/>
        </p:nvSpPr>
        <p:spPr bwMode="auto">
          <a:xfrm>
            <a:off x="7839075" y="5851525"/>
            <a:ext cx="93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00" b="1">
                <a:cs typeface="Arial" charset="0"/>
              </a:rPr>
              <a:t>RBV</a:t>
            </a:r>
          </a:p>
          <a:p>
            <a:pPr algn="ctr">
              <a:lnSpc>
                <a:spcPct val="90000"/>
              </a:lnSpc>
            </a:pPr>
            <a:r>
              <a:rPr lang="en-US" sz="1000" b="1">
                <a:cs typeface="Arial" charset="0"/>
              </a:rPr>
              <a:t>Modification</a:t>
            </a:r>
          </a:p>
        </p:txBody>
      </p:sp>
      <p:sp>
        <p:nvSpPr>
          <p:cNvPr id="169" name="TextBox 66"/>
          <p:cNvSpPr txBox="1">
            <a:spLocks noChangeArrowheads="1"/>
          </p:cNvSpPr>
          <p:nvPr/>
        </p:nvSpPr>
        <p:spPr bwMode="auto">
          <a:xfrm>
            <a:off x="3789363" y="5851525"/>
            <a:ext cx="6381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050" b="1" dirty="0">
                <a:latin typeface="Arial"/>
                <a:ea typeface="ＭＳ Ｐゴシック" pitchFamily="34" charset="-128"/>
                <a:cs typeface="Arial"/>
              </a:rPr>
              <a:t>BMI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1050" b="1" dirty="0">
                <a:latin typeface="Arial"/>
                <a:ea typeface="ＭＳ Ｐゴシック" pitchFamily="34" charset="-128"/>
                <a:cs typeface="Arial"/>
              </a:rPr>
              <a:t>(kg/m</a:t>
            </a:r>
            <a:r>
              <a:rPr lang="en-US" sz="1050" b="1" baseline="30000" dirty="0">
                <a:latin typeface="Arial"/>
                <a:ea typeface="ＭＳ Ｐゴシック" pitchFamily="34" charset="-128"/>
                <a:cs typeface="Arial"/>
              </a:rPr>
              <a:t>2</a:t>
            </a:r>
            <a:r>
              <a:rPr lang="en-US" sz="1050" b="1" dirty="0">
                <a:latin typeface="Arial"/>
                <a:ea typeface="ＭＳ Ｐゴシック" pitchFamily="34" charset="-128"/>
                <a:cs typeface="Arial"/>
              </a:rPr>
              <a:t>)</a:t>
            </a:r>
          </a:p>
        </p:txBody>
      </p:sp>
      <p:sp>
        <p:nvSpPr>
          <p:cNvPr id="129060" name="TextBox 67"/>
          <p:cNvSpPr txBox="1">
            <a:spLocks noChangeArrowheads="1"/>
          </p:cNvSpPr>
          <p:nvPr/>
        </p:nvSpPr>
        <p:spPr bwMode="auto">
          <a:xfrm>
            <a:off x="5181600" y="5843588"/>
            <a:ext cx="7842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>
                <a:cs typeface="Arial" charset="0"/>
              </a:rPr>
              <a:t>Fibrosis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cs typeface="Arial" charset="0"/>
              </a:rPr>
              <a:t>Stage</a:t>
            </a:r>
          </a:p>
        </p:txBody>
      </p:sp>
      <p:sp>
        <p:nvSpPr>
          <p:cNvPr id="129061" name="TextBox 73"/>
          <p:cNvSpPr txBox="1">
            <a:spLocks noChangeArrowheads="1"/>
          </p:cNvSpPr>
          <p:nvPr/>
        </p:nvSpPr>
        <p:spPr bwMode="auto">
          <a:xfrm>
            <a:off x="6696075" y="5843588"/>
            <a:ext cx="7096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900" b="1">
                <a:cs typeface="Arial" charset="0"/>
              </a:rPr>
              <a:t>Baseline</a:t>
            </a:r>
          </a:p>
          <a:p>
            <a:pPr algn="ctr">
              <a:lnSpc>
                <a:spcPct val="90000"/>
              </a:lnSpc>
            </a:pPr>
            <a:r>
              <a:rPr lang="en-US" sz="900" b="1">
                <a:cs typeface="Arial" charset="0"/>
              </a:rPr>
              <a:t>HCV RNA</a:t>
            </a:r>
          </a:p>
          <a:p>
            <a:pPr algn="ctr">
              <a:lnSpc>
                <a:spcPct val="90000"/>
              </a:lnSpc>
            </a:pPr>
            <a:r>
              <a:rPr lang="en-US" sz="900" b="1">
                <a:cs typeface="Arial" charset="0"/>
              </a:rPr>
              <a:t>(IU/mL)</a:t>
            </a:r>
          </a:p>
        </p:txBody>
      </p:sp>
      <p:sp>
        <p:nvSpPr>
          <p:cNvPr id="129062" name="TextBox 29"/>
          <p:cNvSpPr txBox="1">
            <a:spLocks noChangeArrowheads="1"/>
          </p:cNvSpPr>
          <p:nvPr/>
        </p:nvSpPr>
        <p:spPr bwMode="auto">
          <a:xfrm>
            <a:off x="1174750" y="1166813"/>
            <a:ext cx="50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95.2</a:t>
            </a:r>
          </a:p>
        </p:txBody>
      </p:sp>
      <p:sp>
        <p:nvSpPr>
          <p:cNvPr id="129063" name="TextBox 77"/>
          <p:cNvSpPr txBox="1">
            <a:spLocks noChangeArrowheads="1"/>
          </p:cNvSpPr>
          <p:nvPr/>
        </p:nvSpPr>
        <p:spPr bwMode="auto">
          <a:xfrm>
            <a:off x="1590675" y="1166813"/>
            <a:ext cx="50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97.5</a:t>
            </a:r>
          </a:p>
        </p:txBody>
      </p:sp>
      <p:sp>
        <p:nvSpPr>
          <p:cNvPr id="129064" name="TextBox 78"/>
          <p:cNvSpPr txBox="1">
            <a:spLocks noChangeArrowheads="1"/>
          </p:cNvSpPr>
          <p:nvPr/>
        </p:nvSpPr>
        <p:spPr bwMode="auto">
          <a:xfrm>
            <a:off x="2420938" y="1144588"/>
            <a:ext cx="50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96.4</a:t>
            </a:r>
          </a:p>
        </p:txBody>
      </p:sp>
      <p:sp>
        <p:nvSpPr>
          <p:cNvPr id="129065" name="TextBox 79"/>
          <p:cNvSpPr txBox="1">
            <a:spLocks noChangeArrowheads="1"/>
          </p:cNvSpPr>
          <p:nvPr/>
        </p:nvSpPr>
        <p:spPr bwMode="auto">
          <a:xfrm>
            <a:off x="2835275" y="1166813"/>
            <a:ext cx="50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96.2</a:t>
            </a:r>
          </a:p>
        </p:txBody>
      </p:sp>
      <p:sp>
        <p:nvSpPr>
          <p:cNvPr id="129066" name="TextBox 80"/>
          <p:cNvSpPr txBox="1">
            <a:spLocks noChangeArrowheads="1"/>
          </p:cNvSpPr>
          <p:nvPr/>
        </p:nvSpPr>
        <p:spPr bwMode="auto">
          <a:xfrm>
            <a:off x="3667125" y="1166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97.0</a:t>
            </a:r>
          </a:p>
        </p:txBody>
      </p:sp>
      <p:sp>
        <p:nvSpPr>
          <p:cNvPr id="129067" name="TextBox 81"/>
          <p:cNvSpPr txBox="1">
            <a:spLocks noChangeArrowheads="1"/>
          </p:cNvSpPr>
          <p:nvPr/>
        </p:nvSpPr>
        <p:spPr bwMode="auto">
          <a:xfrm>
            <a:off x="4078288" y="1166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91.5</a:t>
            </a:r>
          </a:p>
        </p:txBody>
      </p:sp>
      <p:sp>
        <p:nvSpPr>
          <p:cNvPr id="129068" name="TextBox 82"/>
          <p:cNvSpPr txBox="1">
            <a:spLocks noChangeArrowheads="1"/>
          </p:cNvSpPr>
          <p:nvPr/>
        </p:nvSpPr>
        <p:spPr bwMode="auto">
          <a:xfrm>
            <a:off x="4910138" y="1166813"/>
            <a:ext cx="509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97.0</a:t>
            </a:r>
          </a:p>
        </p:txBody>
      </p:sp>
      <p:sp>
        <p:nvSpPr>
          <p:cNvPr id="129069" name="TextBox 83"/>
          <p:cNvSpPr txBox="1">
            <a:spLocks noChangeArrowheads="1"/>
          </p:cNvSpPr>
          <p:nvPr/>
        </p:nvSpPr>
        <p:spPr bwMode="auto">
          <a:xfrm>
            <a:off x="5337175" y="1166813"/>
            <a:ext cx="50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94.3</a:t>
            </a:r>
          </a:p>
        </p:txBody>
      </p:sp>
      <p:sp>
        <p:nvSpPr>
          <p:cNvPr id="129070" name="TextBox 84"/>
          <p:cNvSpPr txBox="1">
            <a:spLocks noChangeArrowheads="1"/>
          </p:cNvSpPr>
          <p:nvPr/>
        </p:nvSpPr>
        <p:spPr bwMode="auto">
          <a:xfrm>
            <a:off x="5746750" y="1166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92.5</a:t>
            </a:r>
          </a:p>
        </p:txBody>
      </p:sp>
      <p:sp>
        <p:nvSpPr>
          <p:cNvPr id="129071" name="TextBox 85"/>
          <p:cNvSpPr txBox="1">
            <a:spLocks noChangeArrowheads="1"/>
          </p:cNvSpPr>
          <p:nvPr/>
        </p:nvSpPr>
        <p:spPr bwMode="auto">
          <a:xfrm>
            <a:off x="6577013" y="1166813"/>
            <a:ext cx="509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98.1</a:t>
            </a:r>
          </a:p>
        </p:txBody>
      </p:sp>
      <p:sp>
        <p:nvSpPr>
          <p:cNvPr id="129072" name="TextBox 86"/>
          <p:cNvSpPr txBox="1">
            <a:spLocks noChangeArrowheads="1"/>
          </p:cNvSpPr>
          <p:nvPr/>
        </p:nvSpPr>
        <p:spPr bwMode="auto">
          <a:xfrm>
            <a:off x="6997700" y="11668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95.7</a:t>
            </a:r>
          </a:p>
        </p:txBody>
      </p:sp>
      <p:sp>
        <p:nvSpPr>
          <p:cNvPr id="129073" name="TextBox 87"/>
          <p:cNvSpPr txBox="1">
            <a:spLocks noChangeArrowheads="1"/>
          </p:cNvSpPr>
          <p:nvPr/>
        </p:nvSpPr>
        <p:spPr bwMode="auto">
          <a:xfrm>
            <a:off x="7827963" y="1144588"/>
            <a:ext cx="50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93.5</a:t>
            </a:r>
          </a:p>
        </p:txBody>
      </p:sp>
      <p:sp>
        <p:nvSpPr>
          <p:cNvPr id="129074" name="TextBox 88"/>
          <p:cNvSpPr txBox="1">
            <a:spLocks noChangeArrowheads="1"/>
          </p:cNvSpPr>
          <p:nvPr/>
        </p:nvSpPr>
        <p:spPr bwMode="auto">
          <a:xfrm>
            <a:off x="8240713" y="1177925"/>
            <a:ext cx="509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300">
                <a:cs typeface="Arial" charset="0"/>
              </a:rPr>
              <a:t>96.4</a:t>
            </a:r>
          </a:p>
        </p:txBody>
      </p:sp>
      <p:grpSp>
        <p:nvGrpSpPr>
          <p:cNvPr id="129075" name="Group 1"/>
          <p:cNvGrpSpPr>
            <a:grpSpLocks/>
          </p:cNvGrpSpPr>
          <p:nvPr/>
        </p:nvGrpSpPr>
        <p:grpSpPr bwMode="auto">
          <a:xfrm>
            <a:off x="1382713" y="1516063"/>
            <a:ext cx="90487" cy="231775"/>
            <a:chOff x="1823198" y="1420642"/>
            <a:chExt cx="558620" cy="353566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 flipH="1">
              <a:off x="1926878" y="1591371"/>
              <a:ext cx="3414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823198" y="1430329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76" name="Group 90"/>
          <p:cNvGrpSpPr>
            <a:grpSpLocks/>
          </p:cNvGrpSpPr>
          <p:nvPr/>
        </p:nvGrpSpPr>
        <p:grpSpPr bwMode="auto">
          <a:xfrm>
            <a:off x="1801813" y="1452563"/>
            <a:ext cx="90487" cy="163512"/>
            <a:chOff x="1823198" y="1420642"/>
            <a:chExt cx="558620" cy="353566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>
              <a:off x="1927692" y="1590560"/>
              <a:ext cx="3398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1823198" y="1430939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77" name="Group 16"/>
          <p:cNvGrpSpPr>
            <a:grpSpLocks/>
          </p:cNvGrpSpPr>
          <p:nvPr/>
        </p:nvGrpSpPr>
        <p:grpSpPr bwMode="auto">
          <a:xfrm>
            <a:off x="2632075" y="1371600"/>
            <a:ext cx="92075" cy="415925"/>
            <a:chOff x="2601942" y="1349657"/>
            <a:chExt cx="91440" cy="415643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2601942" y="1765300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 flipH="1">
              <a:off x="2443023" y="1552719"/>
              <a:ext cx="4061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2601942" y="1352830"/>
              <a:ext cx="914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78" name="Group 98"/>
          <p:cNvGrpSpPr>
            <a:grpSpLocks/>
          </p:cNvGrpSpPr>
          <p:nvPr/>
        </p:nvGrpSpPr>
        <p:grpSpPr bwMode="auto">
          <a:xfrm>
            <a:off x="3044825" y="1504950"/>
            <a:ext cx="92075" cy="158750"/>
            <a:chOff x="1823198" y="1420642"/>
            <a:chExt cx="558620" cy="353566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 flipH="1">
              <a:off x="1923165" y="1590354"/>
              <a:ext cx="3394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823198" y="1427713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79" name="Group 102"/>
          <p:cNvGrpSpPr>
            <a:grpSpLocks/>
          </p:cNvGrpSpPr>
          <p:nvPr/>
        </p:nvGrpSpPr>
        <p:grpSpPr bwMode="auto">
          <a:xfrm>
            <a:off x="3876675" y="1482725"/>
            <a:ext cx="92075" cy="136525"/>
            <a:chOff x="1823198" y="1420642"/>
            <a:chExt cx="558620" cy="353566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 flipH="1">
              <a:off x="1922257" y="1591260"/>
              <a:ext cx="3412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1823198" y="1428864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0" name="Group 7"/>
          <p:cNvGrpSpPr>
            <a:grpSpLocks/>
          </p:cNvGrpSpPr>
          <p:nvPr/>
        </p:nvGrpSpPr>
        <p:grpSpPr bwMode="auto">
          <a:xfrm>
            <a:off x="4292600" y="1524000"/>
            <a:ext cx="90488" cy="517525"/>
            <a:chOff x="4259096" y="1502234"/>
            <a:chExt cx="210312" cy="517066"/>
          </a:xfrm>
        </p:grpSpPr>
        <p:cxnSp>
          <p:nvCxnSpPr>
            <p:cNvPr id="206" name="Straight Connector 205"/>
            <p:cNvCxnSpPr/>
            <p:nvPr/>
          </p:nvCxnSpPr>
          <p:spPr>
            <a:xfrm>
              <a:off x="4259096" y="2019300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>
              <a:off x="4107045" y="1763940"/>
              <a:ext cx="5107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259096" y="1502234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1" name="Group 110"/>
          <p:cNvGrpSpPr>
            <a:grpSpLocks/>
          </p:cNvGrpSpPr>
          <p:nvPr/>
        </p:nvGrpSpPr>
        <p:grpSpPr bwMode="auto">
          <a:xfrm>
            <a:off x="5121275" y="1476375"/>
            <a:ext cx="92075" cy="136525"/>
            <a:chOff x="1823198" y="1420642"/>
            <a:chExt cx="558620" cy="353566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 flipH="1">
              <a:off x="1922257" y="1591260"/>
              <a:ext cx="3412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823198" y="1428864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2" name="Group 8"/>
          <p:cNvGrpSpPr>
            <a:grpSpLocks/>
          </p:cNvGrpSpPr>
          <p:nvPr/>
        </p:nvGrpSpPr>
        <p:grpSpPr bwMode="auto">
          <a:xfrm>
            <a:off x="5546725" y="1443038"/>
            <a:ext cx="90488" cy="444500"/>
            <a:chOff x="5414796" y="1413156"/>
            <a:chExt cx="210312" cy="444500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5414796" y="1857656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 flipH="1">
              <a:off x="5298237" y="1633025"/>
              <a:ext cx="4397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5414796" y="1417918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3" name="Group 10"/>
          <p:cNvGrpSpPr>
            <a:grpSpLocks/>
          </p:cNvGrpSpPr>
          <p:nvPr/>
        </p:nvGrpSpPr>
        <p:grpSpPr bwMode="auto">
          <a:xfrm>
            <a:off x="5956300" y="1435100"/>
            <a:ext cx="92075" cy="625475"/>
            <a:chOff x="6001250" y="1412696"/>
            <a:chExt cx="210312" cy="625653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6001250" y="2038349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 flipH="1">
              <a:off x="5792334" y="1723141"/>
              <a:ext cx="6208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001250" y="1415872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4" name="Group 122"/>
          <p:cNvGrpSpPr>
            <a:grpSpLocks/>
          </p:cNvGrpSpPr>
          <p:nvPr/>
        </p:nvGrpSpPr>
        <p:grpSpPr bwMode="auto">
          <a:xfrm>
            <a:off x="7210425" y="1531938"/>
            <a:ext cx="92075" cy="136525"/>
            <a:chOff x="1823198" y="1420642"/>
            <a:chExt cx="558620" cy="353566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 flipH="1">
              <a:off x="1922261" y="1591258"/>
              <a:ext cx="3412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1823198" y="1428864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5" name="Group 126"/>
          <p:cNvGrpSpPr>
            <a:grpSpLocks/>
          </p:cNvGrpSpPr>
          <p:nvPr/>
        </p:nvGrpSpPr>
        <p:grpSpPr bwMode="auto">
          <a:xfrm>
            <a:off x="8453438" y="1495425"/>
            <a:ext cx="90487" cy="136525"/>
            <a:chOff x="1823198" y="1420642"/>
            <a:chExt cx="558620" cy="353566"/>
          </a:xfrm>
        </p:grpSpPr>
        <p:cxnSp>
          <p:nvCxnSpPr>
            <p:cNvPr id="226" name="Straight Connector 225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5400000" flipH="1">
              <a:off x="1926989" y="1591260"/>
              <a:ext cx="3412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1823198" y="1428864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6" name="Group 11"/>
          <p:cNvGrpSpPr>
            <a:grpSpLocks/>
          </p:cNvGrpSpPr>
          <p:nvPr/>
        </p:nvGrpSpPr>
        <p:grpSpPr bwMode="auto">
          <a:xfrm>
            <a:off x="8032750" y="1393825"/>
            <a:ext cx="92075" cy="628650"/>
            <a:chOff x="7747034" y="1371214"/>
            <a:chExt cx="210312" cy="629036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7747034" y="2000250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 flipH="1">
              <a:off x="7538016" y="1684939"/>
              <a:ext cx="6210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747034" y="1371214"/>
              <a:ext cx="2103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087" name="Group 134"/>
          <p:cNvGrpSpPr>
            <a:grpSpLocks/>
          </p:cNvGrpSpPr>
          <p:nvPr/>
        </p:nvGrpSpPr>
        <p:grpSpPr bwMode="auto">
          <a:xfrm>
            <a:off x="6784975" y="1425575"/>
            <a:ext cx="92075" cy="192088"/>
            <a:chOff x="1823198" y="1420642"/>
            <a:chExt cx="558620" cy="353566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1823198" y="1774208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 flipH="1">
              <a:off x="1921938" y="1591581"/>
              <a:ext cx="3418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823198" y="1429409"/>
              <a:ext cx="5586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Left Bracket 236"/>
          <p:cNvSpPr/>
          <p:nvPr/>
        </p:nvSpPr>
        <p:spPr>
          <a:xfrm rot="16200000">
            <a:off x="1448708" y="5240687"/>
            <a:ext cx="349969" cy="907660"/>
          </a:xfrm>
          <a:prstGeom prst="leftBracket">
            <a:avLst/>
          </a:prstGeom>
          <a:ln w="9525">
            <a:solidFill>
              <a:srgbClr val="071D4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rgbClr val="070605"/>
              </a:solidFill>
              <a:latin typeface="Arial"/>
              <a:cs typeface="Arial"/>
            </a:endParaRPr>
          </a:p>
        </p:txBody>
      </p:sp>
      <p:sp>
        <p:nvSpPr>
          <p:cNvPr id="238" name="Left Bracket 237"/>
          <p:cNvSpPr/>
          <p:nvPr/>
        </p:nvSpPr>
        <p:spPr>
          <a:xfrm rot="16200000">
            <a:off x="2683728" y="5239472"/>
            <a:ext cx="349969" cy="907660"/>
          </a:xfrm>
          <a:prstGeom prst="leftBracket">
            <a:avLst/>
          </a:prstGeom>
          <a:ln w="9525">
            <a:solidFill>
              <a:srgbClr val="071D4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rgbClr val="070605"/>
              </a:solidFill>
              <a:latin typeface="Arial"/>
              <a:cs typeface="Arial"/>
            </a:endParaRPr>
          </a:p>
        </p:txBody>
      </p:sp>
      <p:sp>
        <p:nvSpPr>
          <p:cNvPr id="239" name="Left Bracket 238"/>
          <p:cNvSpPr/>
          <p:nvPr/>
        </p:nvSpPr>
        <p:spPr>
          <a:xfrm rot="16200000">
            <a:off x="3941908" y="5239472"/>
            <a:ext cx="349969" cy="907660"/>
          </a:xfrm>
          <a:prstGeom prst="leftBracket">
            <a:avLst/>
          </a:prstGeom>
          <a:ln w="9525">
            <a:solidFill>
              <a:srgbClr val="071D4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rgbClr val="070605"/>
              </a:solidFill>
              <a:latin typeface="Arial"/>
              <a:cs typeface="Arial"/>
            </a:endParaRPr>
          </a:p>
        </p:txBody>
      </p:sp>
      <p:sp>
        <p:nvSpPr>
          <p:cNvPr id="240" name="Left Bracket 239"/>
          <p:cNvSpPr/>
          <p:nvPr/>
        </p:nvSpPr>
        <p:spPr>
          <a:xfrm rot="16200000">
            <a:off x="6872769" y="5205350"/>
            <a:ext cx="349969" cy="975903"/>
          </a:xfrm>
          <a:prstGeom prst="leftBracket">
            <a:avLst/>
          </a:prstGeom>
          <a:ln w="9525">
            <a:solidFill>
              <a:srgbClr val="071D4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rgbClr val="070605"/>
              </a:solidFill>
              <a:latin typeface="Arial"/>
              <a:cs typeface="Arial"/>
            </a:endParaRPr>
          </a:p>
        </p:txBody>
      </p:sp>
      <p:sp>
        <p:nvSpPr>
          <p:cNvPr id="241" name="Left Bracket 240"/>
          <p:cNvSpPr/>
          <p:nvPr/>
        </p:nvSpPr>
        <p:spPr>
          <a:xfrm rot="16200000">
            <a:off x="8108071" y="5263513"/>
            <a:ext cx="349969" cy="860727"/>
          </a:xfrm>
          <a:prstGeom prst="leftBracket">
            <a:avLst/>
          </a:prstGeom>
          <a:ln w="9525">
            <a:solidFill>
              <a:srgbClr val="071D4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rgbClr val="070605"/>
              </a:solidFill>
              <a:latin typeface="Arial"/>
              <a:cs typeface="Arial"/>
            </a:endParaRPr>
          </a:p>
        </p:txBody>
      </p:sp>
      <p:sp>
        <p:nvSpPr>
          <p:cNvPr id="242" name="Left Bracket 241"/>
          <p:cNvSpPr/>
          <p:nvPr/>
        </p:nvSpPr>
        <p:spPr>
          <a:xfrm rot="16200000">
            <a:off x="5398870" y="5056886"/>
            <a:ext cx="349969" cy="1275417"/>
          </a:xfrm>
          <a:prstGeom prst="leftBracket">
            <a:avLst/>
          </a:prstGeom>
          <a:ln w="9525">
            <a:solidFill>
              <a:srgbClr val="071D4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600">
              <a:solidFill>
                <a:srgbClr val="0706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072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TURQUOISE-II Study Design: Phase 3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in 380 GT1-Infected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Cirrhotics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295275" y="4740275"/>
            <a:ext cx="8513763" cy="157162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3D: co-formulated ABT-450/r/ombitasvir, 150 mg/100 mg/25 mg QD; dasabuvir, 250 mg BID</a:t>
            </a:r>
          </a:p>
          <a:p>
            <a:pPr>
              <a:spcBef>
                <a:spcPts val="1000"/>
              </a:spcBef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RBV: 1000-1200 mg daily according to body weight (&lt;75 kg and </a:t>
            </a:r>
            <a:r>
              <a:rPr lang="en-US" sz="1800" u="sng"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75kg, respectively)</a:t>
            </a:r>
          </a:p>
          <a:p>
            <a:pPr>
              <a:spcBef>
                <a:spcPts val="1000"/>
              </a:spcBef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7220" name="Group 3"/>
          <p:cNvGrpSpPr>
            <a:grpSpLocks/>
          </p:cNvGrpSpPr>
          <p:nvPr/>
        </p:nvGrpSpPr>
        <p:grpSpPr bwMode="auto">
          <a:xfrm>
            <a:off x="776288" y="1931988"/>
            <a:ext cx="7521575" cy="2689225"/>
            <a:chOff x="1094366" y="1309648"/>
            <a:chExt cx="6952724" cy="2689126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4770327" y="2697128"/>
              <a:ext cx="32513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3174003" y="1783029"/>
              <a:ext cx="4873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424075" y="3412471"/>
              <a:ext cx="6623015" cy="29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225" name="TextBox 7"/>
            <p:cNvSpPr txBox="1">
              <a:spLocks noChangeArrowheads="1"/>
            </p:cNvSpPr>
            <p:nvPr/>
          </p:nvSpPr>
          <p:spPr bwMode="auto">
            <a:xfrm>
              <a:off x="1094366" y="3629442"/>
              <a:ext cx="728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cs typeface="Arial" charset="0"/>
                </a:rPr>
                <a:t>Day 0</a:t>
              </a:r>
            </a:p>
          </p:txBody>
        </p:sp>
        <p:sp>
          <p:nvSpPr>
            <p:cNvPr id="137226" name="TextBox 8"/>
            <p:cNvSpPr txBox="1">
              <a:spLocks noChangeArrowheads="1"/>
            </p:cNvSpPr>
            <p:nvPr/>
          </p:nvSpPr>
          <p:spPr bwMode="auto">
            <a:xfrm>
              <a:off x="4304960" y="3629442"/>
              <a:ext cx="10033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cs typeface="Arial" charset="0"/>
                </a:rPr>
                <a:t>Week 24</a:t>
              </a: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1424075" y="3298179"/>
              <a:ext cx="0" cy="228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4782909" y="3298179"/>
              <a:ext cx="0" cy="228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6340127" y="3294024"/>
              <a:ext cx="0" cy="228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230" name="TextBox 12"/>
            <p:cNvSpPr txBox="1">
              <a:spLocks noChangeArrowheads="1"/>
            </p:cNvSpPr>
            <p:nvPr/>
          </p:nvSpPr>
          <p:spPr bwMode="auto">
            <a:xfrm>
              <a:off x="2766346" y="3629442"/>
              <a:ext cx="10033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cs typeface="Arial" charset="0"/>
                </a:rPr>
                <a:t>Week 12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3175287" y="3295691"/>
              <a:ext cx="0" cy="228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4780041" y="1649311"/>
              <a:ext cx="0" cy="228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6337259" y="2608314"/>
              <a:ext cx="0" cy="228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3500000" algn="b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234" name="TextBox 16"/>
            <p:cNvSpPr txBox="1">
              <a:spLocks noChangeArrowheads="1"/>
            </p:cNvSpPr>
            <p:nvPr/>
          </p:nvSpPr>
          <p:spPr bwMode="auto">
            <a:xfrm>
              <a:off x="4447251" y="1309648"/>
              <a:ext cx="771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SVR12</a:t>
              </a:r>
              <a:endParaRPr lang="en-US" sz="16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7235" name="TextBox 17"/>
            <p:cNvSpPr txBox="1">
              <a:spLocks noChangeArrowheads="1"/>
            </p:cNvSpPr>
            <p:nvPr/>
          </p:nvSpPr>
          <p:spPr bwMode="auto">
            <a:xfrm>
              <a:off x="5999908" y="2260552"/>
              <a:ext cx="771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SVR12</a:t>
              </a:r>
              <a:endParaRPr lang="en-US" sz="16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1372461" y="1458174"/>
              <a:ext cx="1820531" cy="650409"/>
            </a:xfrm>
            <a:prstGeom prst="roundRect">
              <a:avLst>
                <a:gd name="adj" fmla="val 16667"/>
              </a:avLst>
            </a:prstGeom>
            <a:solidFill>
              <a:srgbClr val="0082B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white"/>
                  </a:solidFill>
                  <a:latin typeface="Arial"/>
                  <a:ea typeface="+mn-ea"/>
                  <a:cs typeface="Arial"/>
                </a:rPr>
                <a:t>3D + RBV</a:t>
              </a:r>
            </a:p>
            <a:p>
              <a:pPr algn="ctr">
                <a:defRPr/>
              </a:pPr>
              <a:r>
                <a:rPr lang="en-US" b="1" dirty="0">
                  <a:solidFill>
                    <a:prstClr val="white"/>
                  </a:solidFill>
                  <a:latin typeface="Arial"/>
                  <a:ea typeface="+mn-ea"/>
                  <a:cs typeface="Arial"/>
                </a:rPr>
                <a:t>(</a:t>
              </a:r>
              <a:r>
                <a: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Arial"/>
                </a:rPr>
                <a:t>N=208</a:t>
              </a:r>
              <a:r>
                <a:rPr lang="en-US" b="1" dirty="0">
                  <a:solidFill>
                    <a:prstClr val="white"/>
                  </a:solidFill>
                  <a:latin typeface="Arial"/>
                  <a:ea typeface="+mn-ea"/>
                  <a:cs typeface="Arial"/>
                </a:rPr>
                <a:t>)</a:t>
              </a: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353471" y="2368017"/>
              <a:ext cx="3453165" cy="650409"/>
            </a:xfrm>
            <a:prstGeom prst="roundRect">
              <a:avLst>
                <a:gd name="adj" fmla="val 16667"/>
              </a:avLst>
            </a:prstGeom>
            <a:solidFill>
              <a:srgbClr val="6BBBA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3D + RBV</a:t>
              </a:r>
            </a:p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  <a:latin typeface="Arial"/>
                  <a:ea typeface="+mn-ea"/>
                  <a:cs typeface="Arial"/>
                </a:rPr>
                <a:t>(N=172)</a:t>
              </a:r>
            </a:p>
          </p:txBody>
        </p:sp>
      </p:grpSp>
      <p:sp>
        <p:nvSpPr>
          <p:cNvPr id="137221" name="TextBox 20"/>
          <p:cNvSpPr txBox="1">
            <a:spLocks noChangeArrowheads="1"/>
          </p:cNvSpPr>
          <p:nvPr/>
        </p:nvSpPr>
        <p:spPr bwMode="auto">
          <a:xfrm>
            <a:off x="136527" y="6324600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  <a:cs typeface="Arial" charset="0"/>
              </a:rPr>
              <a:t>Poordad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Arial" charset="0"/>
              </a:rPr>
              <a:t>et al.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NEJM 2014 370: 1973</a:t>
            </a:r>
          </a:p>
        </p:txBody>
      </p:sp>
    </p:spTree>
    <p:extLst>
      <p:ext uri="{BB962C8B-B14F-4D97-AF65-F5344CB8AC3E}">
        <p14:creationId xmlns:p14="http://schemas.microsoft.com/office/powerpoint/2010/main" val="3918316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Treatment Candidates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NEW_IASUSAlogo-transparent-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543800" y="5981700"/>
            <a:ext cx="1143000" cy="26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TURQUOISE-II Results: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ITT SVR12 Rates by HCV Subtype</a:t>
            </a:r>
          </a:p>
        </p:txBody>
      </p:sp>
      <p:graphicFrame>
        <p:nvGraphicFramePr>
          <p:cNvPr id="141315" name="Content Placeholder 4"/>
          <p:cNvGraphicFramePr>
            <a:graphicFrameLocks/>
          </p:cNvGraphicFramePr>
          <p:nvPr/>
        </p:nvGraphicFramePr>
        <p:xfrm>
          <a:off x="420688" y="1371600"/>
          <a:ext cx="719455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Worksheet" r:id="rId5" imgW="7193903" imgH="4633362" progId="Excel.Sheet.8">
                  <p:embed/>
                </p:oleObj>
              </mc:Choice>
              <mc:Fallback>
                <p:oleObj name="Worksheet" r:id="rId5" imgW="7193903" imgH="46333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371600"/>
                        <a:ext cx="7194550" cy="463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TextBox 5"/>
          <p:cNvSpPr txBox="1">
            <a:spLocks noChangeArrowheads="1"/>
          </p:cNvSpPr>
          <p:nvPr/>
        </p:nvSpPr>
        <p:spPr bwMode="auto">
          <a:xfrm>
            <a:off x="1820863" y="1479550"/>
            <a:ext cx="68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70605"/>
                </a:solidFill>
              </a:rPr>
              <a:t>88.6</a:t>
            </a:r>
          </a:p>
        </p:txBody>
      </p:sp>
      <p:sp>
        <p:nvSpPr>
          <p:cNvPr id="141317" name="TextBox 36"/>
          <p:cNvSpPr txBox="1">
            <a:spLocks noChangeArrowheads="1"/>
          </p:cNvSpPr>
          <p:nvPr/>
        </p:nvSpPr>
        <p:spPr bwMode="auto">
          <a:xfrm>
            <a:off x="7342188" y="2087563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</a:rPr>
              <a:t>12-week arm</a:t>
            </a:r>
          </a:p>
        </p:txBody>
      </p:sp>
      <p:sp>
        <p:nvSpPr>
          <p:cNvPr id="141318" name="TextBox 37"/>
          <p:cNvSpPr txBox="1">
            <a:spLocks noChangeArrowheads="1"/>
          </p:cNvSpPr>
          <p:nvPr/>
        </p:nvSpPr>
        <p:spPr bwMode="auto">
          <a:xfrm>
            <a:off x="7348538" y="2439988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</a:rPr>
              <a:t>24-week arm</a:t>
            </a:r>
            <a:endParaRPr lang="en-US" sz="1600">
              <a:solidFill>
                <a:srgbClr val="07060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0738" y="2535238"/>
            <a:ext cx="200025" cy="182562"/>
          </a:xfrm>
          <a:prstGeom prst="rect">
            <a:avLst/>
          </a:prstGeom>
          <a:solidFill>
            <a:srgbClr val="6BBBA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5975" y="2170113"/>
            <a:ext cx="200025" cy="180975"/>
          </a:xfrm>
          <a:prstGeom prst="rect">
            <a:avLst/>
          </a:prstGeom>
          <a:solidFill>
            <a:srgbClr val="0082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41321" name="TextBox 11"/>
          <p:cNvSpPr txBox="1">
            <a:spLocks noChangeArrowheads="1"/>
          </p:cNvSpPr>
          <p:nvPr/>
        </p:nvSpPr>
        <p:spPr bwMode="auto">
          <a:xfrm>
            <a:off x="4859338" y="1277938"/>
            <a:ext cx="68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70605"/>
                </a:solidFill>
              </a:rPr>
              <a:t>98.5</a:t>
            </a:r>
          </a:p>
        </p:txBody>
      </p:sp>
      <p:sp>
        <p:nvSpPr>
          <p:cNvPr id="141322" name="TextBox 12"/>
          <p:cNvSpPr txBox="1">
            <a:spLocks noChangeArrowheads="1"/>
          </p:cNvSpPr>
          <p:nvPr/>
        </p:nvSpPr>
        <p:spPr bwMode="auto">
          <a:xfrm>
            <a:off x="2911475" y="13398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70605"/>
                </a:solidFill>
              </a:rPr>
              <a:t>94.2</a:t>
            </a:r>
          </a:p>
        </p:txBody>
      </p:sp>
      <p:sp>
        <p:nvSpPr>
          <p:cNvPr id="141323" name="TextBox 13"/>
          <p:cNvSpPr txBox="1">
            <a:spLocks noChangeArrowheads="1"/>
          </p:cNvSpPr>
          <p:nvPr/>
        </p:nvSpPr>
        <p:spPr bwMode="auto">
          <a:xfrm>
            <a:off x="6018213" y="12382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70605"/>
                </a:solidFill>
              </a:rPr>
              <a:t>100</a:t>
            </a:r>
          </a:p>
        </p:txBody>
      </p:sp>
      <p:sp>
        <p:nvSpPr>
          <p:cNvPr id="141324" name="TextBox 36"/>
          <p:cNvSpPr txBox="1">
            <a:spLocks noChangeArrowheads="1"/>
          </p:cNvSpPr>
          <p:nvPr/>
        </p:nvSpPr>
        <p:spPr bwMode="auto">
          <a:xfrm>
            <a:off x="2463800" y="5719763"/>
            <a:ext cx="82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70605"/>
                </a:solidFill>
                <a:cs typeface="Arial" charset="0"/>
              </a:rPr>
              <a:t>GT 1a</a:t>
            </a:r>
          </a:p>
        </p:txBody>
      </p:sp>
      <p:sp>
        <p:nvSpPr>
          <p:cNvPr id="141325" name="TextBox 37"/>
          <p:cNvSpPr txBox="1">
            <a:spLocks noChangeArrowheads="1"/>
          </p:cNvSpPr>
          <p:nvPr/>
        </p:nvSpPr>
        <p:spPr bwMode="auto">
          <a:xfrm>
            <a:off x="5270500" y="571976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70605"/>
                </a:solidFill>
                <a:cs typeface="Arial" charset="0"/>
              </a:rPr>
              <a:t>GT 1b</a:t>
            </a:r>
            <a:endParaRPr lang="en-US" sz="1600" b="1">
              <a:solidFill>
                <a:srgbClr val="070605"/>
              </a:solidFill>
              <a:cs typeface="Arial" charset="0"/>
            </a:endParaRPr>
          </a:p>
        </p:txBody>
      </p:sp>
      <p:sp>
        <p:nvSpPr>
          <p:cNvPr id="141326" name="TextBox 5"/>
          <p:cNvSpPr txBox="1">
            <a:spLocks noChangeArrowheads="1"/>
          </p:cNvSpPr>
          <p:nvPr/>
        </p:nvSpPr>
        <p:spPr bwMode="auto">
          <a:xfrm>
            <a:off x="7086600" y="1746250"/>
            <a:ext cx="11668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070605"/>
                </a:solidFill>
              </a:rPr>
              <a:t>3D + RBV</a:t>
            </a:r>
          </a:p>
        </p:txBody>
      </p:sp>
      <p:sp>
        <p:nvSpPr>
          <p:cNvPr id="141327" name="TextBox 61"/>
          <p:cNvSpPr txBox="1">
            <a:spLocks noChangeArrowheads="1"/>
          </p:cNvSpPr>
          <p:nvPr/>
        </p:nvSpPr>
        <p:spPr bwMode="auto">
          <a:xfrm rot="-5400000">
            <a:off x="-745331" y="3350419"/>
            <a:ext cx="221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71D49"/>
                </a:solidFill>
                <a:cs typeface="Arial" charset="0"/>
              </a:rPr>
              <a:t>SVR12, % Patients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00213" y="5287963"/>
            <a:ext cx="1019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124/140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97438" y="5291138"/>
            <a:ext cx="762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67/68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14625" y="5287963"/>
            <a:ext cx="10048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114/121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86463" y="5289550"/>
            <a:ext cx="76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51/51</a:t>
            </a:r>
          </a:p>
        </p:txBody>
      </p:sp>
      <p:grpSp>
        <p:nvGrpSpPr>
          <p:cNvPr id="141332" name="Group 76"/>
          <p:cNvGrpSpPr>
            <a:grpSpLocks/>
          </p:cNvGrpSpPr>
          <p:nvPr/>
        </p:nvGrpSpPr>
        <p:grpSpPr bwMode="auto">
          <a:xfrm>
            <a:off x="2024063" y="1892300"/>
            <a:ext cx="301625" cy="452438"/>
            <a:chOff x="1873070" y="1651728"/>
            <a:chExt cx="558620" cy="45183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876009" y="2103558"/>
              <a:ext cx="5556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>
              <a:off x="1922168" y="1876058"/>
              <a:ext cx="4486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873070" y="1658069"/>
              <a:ext cx="55567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333" name="Group 68"/>
          <p:cNvGrpSpPr>
            <a:grpSpLocks/>
          </p:cNvGrpSpPr>
          <p:nvPr/>
        </p:nvGrpSpPr>
        <p:grpSpPr bwMode="auto">
          <a:xfrm>
            <a:off x="5030788" y="1651000"/>
            <a:ext cx="301625" cy="160338"/>
            <a:chOff x="2685990" y="1111700"/>
            <a:chExt cx="558620" cy="18986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688929" y="1301562"/>
              <a:ext cx="5556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>
              <a:off x="2868247" y="1202871"/>
              <a:ext cx="1823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685990" y="1119219"/>
              <a:ext cx="55567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334" name="Group 77"/>
          <p:cNvGrpSpPr>
            <a:grpSpLocks/>
          </p:cNvGrpSpPr>
          <p:nvPr/>
        </p:nvGrpSpPr>
        <p:grpSpPr bwMode="auto">
          <a:xfrm>
            <a:off x="3106738" y="1711325"/>
            <a:ext cx="303212" cy="350838"/>
            <a:chOff x="2919166" y="1630901"/>
            <a:chExt cx="558620" cy="351043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922090" y="1981944"/>
              <a:ext cx="5556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>
              <a:off x="3021745" y="1803246"/>
              <a:ext cx="3446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19166" y="1638844"/>
              <a:ext cx="5556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335" name="TextBox 31"/>
          <p:cNvSpPr txBox="1">
            <a:spLocks noChangeArrowheads="1"/>
          </p:cNvSpPr>
          <p:nvPr/>
        </p:nvSpPr>
        <p:spPr bwMode="auto">
          <a:xfrm>
            <a:off x="175465" y="6302188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  <a:cs typeface="Arial" charset="0"/>
              </a:rPr>
              <a:t>Poordad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Arial" charset="0"/>
              </a:rPr>
              <a:t>et al.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, NEJM 2014 370: 1973</a:t>
            </a: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89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89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TURQUOISE-II: SVR12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Rates by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1a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42339" name="Content Placeholder 4"/>
          <p:cNvGraphicFramePr>
            <a:graphicFrameLocks/>
          </p:cNvGraphicFramePr>
          <p:nvPr/>
        </p:nvGraphicFramePr>
        <p:xfrm>
          <a:off x="484188" y="1223963"/>
          <a:ext cx="6550025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Worksheet" r:id="rId5" imgW="6553768" imgH="4633362" progId="Excel.Sheet.8">
                  <p:embed/>
                </p:oleObj>
              </mc:Choice>
              <mc:Fallback>
                <p:oleObj name="Worksheet" r:id="rId5" imgW="6553768" imgH="46333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223963"/>
                        <a:ext cx="6550025" cy="463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0" name="TextBox 5"/>
          <p:cNvSpPr txBox="1">
            <a:spLocks noChangeArrowheads="1"/>
          </p:cNvSpPr>
          <p:nvPr/>
        </p:nvSpPr>
        <p:spPr bwMode="auto">
          <a:xfrm>
            <a:off x="1331913" y="121920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70605"/>
                </a:solidFill>
                <a:cs typeface="Arial" charset="0"/>
              </a:rPr>
              <a:t>92.2</a:t>
            </a:r>
          </a:p>
        </p:txBody>
      </p:sp>
      <p:sp>
        <p:nvSpPr>
          <p:cNvPr id="142341" name="TextBox 12"/>
          <p:cNvSpPr txBox="1">
            <a:spLocks noChangeArrowheads="1"/>
          </p:cNvSpPr>
          <p:nvPr/>
        </p:nvSpPr>
        <p:spPr bwMode="auto">
          <a:xfrm>
            <a:off x="1849438" y="1215558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70605"/>
                </a:solidFill>
                <a:cs typeface="Arial" charset="0"/>
              </a:rPr>
              <a:t>92.9</a:t>
            </a:r>
          </a:p>
        </p:txBody>
      </p:sp>
      <p:sp>
        <p:nvSpPr>
          <p:cNvPr id="142342" name="TextBox 36"/>
          <p:cNvSpPr txBox="1">
            <a:spLocks noChangeArrowheads="1"/>
          </p:cNvSpPr>
          <p:nvPr/>
        </p:nvSpPr>
        <p:spPr bwMode="auto">
          <a:xfrm>
            <a:off x="1538288" y="557212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70605"/>
                </a:solidFill>
                <a:cs typeface="Arial" charset="0"/>
              </a:rPr>
              <a:t>Naïve</a:t>
            </a:r>
          </a:p>
        </p:txBody>
      </p:sp>
      <p:sp>
        <p:nvSpPr>
          <p:cNvPr id="142343" name="TextBox 37"/>
          <p:cNvSpPr txBox="1">
            <a:spLocks noChangeArrowheads="1"/>
          </p:cNvSpPr>
          <p:nvPr/>
        </p:nvSpPr>
        <p:spPr bwMode="auto">
          <a:xfrm>
            <a:off x="2539697" y="5572125"/>
            <a:ext cx="1507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70605"/>
                </a:solidFill>
                <a:cs typeface="Arial" charset="0"/>
              </a:rPr>
              <a:t>Prior </a:t>
            </a:r>
            <a:r>
              <a:rPr lang="en-US" sz="1600" b="1" dirty="0" smtClean="0">
                <a:solidFill>
                  <a:srgbClr val="070605"/>
                </a:solidFill>
                <a:cs typeface="Arial" charset="0"/>
              </a:rPr>
              <a:t>Relapse</a:t>
            </a:r>
            <a:endParaRPr lang="en-US" sz="1600" b="1" dirty="0">
              <a:solidFill>
                <a:srgbClr val="070605"/>
              </a:solidFill>
              <a:cs typeface="Arial" charset="0"/>
            </a:endParaRPr>
          </a:p>
        </p:txBody>
      </p:sp>
      <p:sp>
        <p:nvSpPr>
          <p:cNvPr id="142344" name="TextBox 61"/>
          <p:cNvSpPr txBox="1">
            <a:spLocks noChangeArrowheads="1"/>
          </p:cNvSpPr>
          <p:nvPr/>
        </p:nvSpPr>
        <p:spPr bwMode="auto">
          <a:xfrm rot="-5400000">
            <a:off x="-546100" y="3317875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71D49"/>
                </a:solidFill>
                <a:cs typeface="Arial" charset="0"/>
              </a:rPr>
              <a:t>SVR12, % Patients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0650" y="5294313"/>
            <a:ext cx="59824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59/64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2888" y="5295900"/>
            <a:ext cx="55656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14/15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65313" y="5292725"/>
            <a:ext cx="59343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52/56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7550" y="5294313"/>
            <a:ext cx="56991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13/13</a:t>
            </a:r>
          </a:p>
        </p:txBody>
      </p:sp>
      <p:sp>
        <p:nvSpPr>
          <p:cNvPr id="142349" name="TextBox 31"/>
          <p:cNvSpPr txBox="1">
            <a:spLocks noChangeArrowheads="1"/>
          </p:cNvSpPr>
          <p:nvPr/>
        </p:nvSpPr>
        <p:spPr bwMode="auto">
          <a:xfrm>
            <a:off x="2755900" y="1117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70605"/>
                </a:solidFill>
                <a:cs typeface="Arial" charset="0"/>
              </a:rPr>
              <a:t>93.3</a:t>
            </a:r>
          </a:p>
        </p:txBody>
      </p:sp>
      <p:sp>
        <p:nvSpPr>
          <p:cNvPr id="142350" name="TextBox 32"/>
          <p:cNvSpPr txBox="1">
            <a:spLocks noChangeArrowheads="1"/>
          </p:cNvSpPr>
          <p:nvPr/>
        </p:nvSpPr>
        <p:spPr bwMode="auto">
          <a:xfrm>
            <a:off x="3297238" y="111760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  <a:cs typeface="Arial" charset="0"/>
              </a:rPr>
              <a:t>100</a:t>
            </a:r>
          </a:p>
        </p:txBody>
      </p:sp>
      <p:sp>
        <p:nvSpPr>
          <p:cNvPr id="142351" name="TextBox 33"/>
          <p:cNvSpPr txBox="1">
            <a:spLocks noChangeArrowheads="1"/>
          </p:cNvSpPr>
          <p:nvPr/>
        </p:nvSpPr>
        <p:spPr bwMode="auto">
          <a:xfrm>
            <a:off x="4165600" y="11176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  <a:cs typeface="Arial" charset="0"/>
              </a:rPr>
              <a:t>100</a:t>
            </a:r>
          </a:p>
        </p:txBody>
      </p:sp>
      <p:sp>
        <p:nvSpPr>
          <p:cNvPr id="142352" name="TextBox 34"/>
          <p:cNvSpPr txBox="1">
            <a:spLocks noChangeArrowheads="1"/>
          </p:cNvSpPr>
          <p:nvPr/>
        </p:nvSpPr>
        <p:spPr bwMode="auto">
          <a:xfrm>
            <a:off x="4700588" y="111760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  <a:cs typeface="Arial" charset="0"/>
              </a:rPr>
              <a:t>100</a:t>
            </a:r>
          </a:p>
        </p:txBody>
      </p:sp>
      <p:sp>
        <p:nvSpPr>
          <p:cNvPr id="142353" name="TextBox 35"/>
          <p:cNvSpPr txBox="1">
            <a:spLocks noChangeArrowheads="1"/>
          </p:cNvSpPr>
          <p:nvPr/>
        </p:nvSpPr>
        <p:spPr bwMode="auto">
          <a:xfrm>
            <a:off x="5495925" y="1456531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70605"/>
                </a:solidFill>
                <a:cs typeface="Arial" charset="0"/>
              </a:rPr>
              <a:t>80.0</a:t>
            </a:r>
          </a:p>
        </p:txBody>
      </p:sp>
      <p:sp>
        <p:nvSpPr>
          <p:cNvPr id="142354" name="TextBox 36"/>
          <p:cNvSpPr txBox="1">
            <a:spLocks noChangeArrowheads="1"/>
          </p:cNvSpPr>
          <p:nvPr/>
        </p:nvSpPr>
        <p:spPr bwMode="auto">
          <a:xfrm>
            <a:off x="6059488" y="1117600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  <a:cs typeface="Arial" charset="0"/>
              </a:rPr>
              <a:t>92.9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84650" y="5292725"/>
            <a:ext cx="51969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11/11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74179" y="5295900"/>
            <a:ext cx="6142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40/50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7725" y="5291138"/>
            <a:ext cx="5774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10/10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8538" y="5294313"/>
            <a:ext cx="60144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39/42</a:t>
            </a:r>
          </a:p>
        </p:txBody>
      </p:sp>
      <p:sp>
        <p:nvSpPr>
          <p:cNvPr id="142359" name="TextBox 36"/>
          <p:cNvSpPr txBox="1">
            <a:spLocks noChangeArrowheads="1"/>
          </p:cNvSpPr>
          <p:nvPr/>
        </p:nvSpPr>
        <p:spPr bwMode="auto">
          <a:xfrm>
            <a:off x="4025900" y="5572125"/>
            <a:ext cx="134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70605"/>
                </a:solidFill>
                <a:cs typeface="Arial" charset="0"/>
              </a:rPr>
              <a:t>Prior Partial</a:t>
            </a:r>
          </a:p>
          <a:p>
            <a:pPr algn="ctr" eaLnBrk="1" hangingPunct="1"/>
            <a:endParaRPr lang="en-US" sz="1600" b="1" dirty="0">
              <a:solidFill>
                <a:srgbClr val="070605"/>
              </a:solidFill>
              <a:cs typeface="Arial" charset="0"/>
            </a:endParaRPr>
          </a:p>
        </p:txBody>
      </p:sp>
      <p:sp>
        <p:nvSpPr>
          <p:cNvPr id="142360" name="TextBox 37"/>
          <p:cNvSpPr txBox="1">
            <a:spLocks noChangeArrowheads="1"/>
          </p:cNvSpPr>
          <p:nvPr/>
        </p:nvSpPr>
        <p:spPr bwMode="auto">
          <a:xfrm>
            <a:off x="5574538" y="5572125"/>
            <a:ext cx="1109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70605"/>
                </a:solidFill>
                <a:cs typeface="Arial" charset="0"/>
              </a:rPr>
              <a:t>Prior </a:t>
            </a:r>
            <a:r>
              <a:rPr lang="en-US" sz="1600" b="1" dirty="0" smtClean="0">
                <a:solidFill>
                  <a:srgbClr val="070605"/>
                </a:solidFill>
                <a:cs typeface="Arial" charset="0"/>
              </a:rPr>
              <a:t>Null</a:t>
            </a:r>
            <a:endParaRPr lang="en-US" sz="1600" b="1" dirty="0">
              <a:solidFill>
                <a:srgbClr val="070605"/>
              </a:solidFill>
              <a:cs typeface="Arial" charset="0"/>
            </a:endParaRPr>
          </a:p>
        </p:txBody>
      </p:sp>
      <p:grpSp>
        <p:nvGrpSpPr>
          <p:cNvPr id="142361" name="Group 76"/>
          <p:cNvGrpSpPr>
            <a:grpSpLocks/>
          </p:cNvGrpSpPr>
          <p:nvPr/>
        </p:nvGrpSpPr>
        <p:grpSpPr bwMode="auto">
          <a:xfrm>
            <a:off x="1579563" y="1665288"/>
            <a:ext cx="138112" cy="323850"/>
            <a:chOff x="1873070" y="1651728"/>
            <a:chExt cx="558620" cy="45183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873070" y="2103558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>
              <a:off x="1924361" y="1876535"/>
              <a:ext cx="4496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873070" y="1658372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62" name="Group 105"/>
          <p:cNvGrpSpPr>
            <a:grpSpLocks/>
          </p:cNvGrpSpPr>
          <p:nvPr/>
        </p:nvGrpSpPr>
        <p:grpSpPr bwMode="auto">
          <a:xfrm>
            <a:off x="2068513" y="1628775"/>
            <a:ext cx="136525" cy="323850"/>
            <a:chOff x="1873070" y="1651728"/>
            <a:chExt cx="558620" cy="45183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873070" y="2103558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>
              <a:off x="1921074" y="1876537"/>
              <a:ext cx="4496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873070" y="1658373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63" name="Group 109"/>
          <p:cNvGrpSpPr>
            <a:grpSpLocks/>
          </p:cNvGrpSpPr>
          <p:nvPr/>
        </p:nvGrpSpPr>
        <p:grpSpPr bwMode="auto">
          <a:xfrm>
            <a:off x="2994025" y="1492250"/>
            <a:ext cx="136525" cy="793750"/>
            <a:chOff x="1873070" y="1651728"/>
            <a:chExt cx="558620" cy="45183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1873070" y="2103558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>
              <a:off x="1921325" y="1876288"/>
              <a:ext cx="44911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873070" y="1657150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64" name="Group 1"/>
          <p:cNvGrpSpPr>
            <a:grpSpLocks/>
          </p:cNvGrpSpPr>
          <p:nvPr/>
        </p:nvGrpSpPr>
        <p:grpSpPr bwMode="auto">
          <a:xfrm>
            <a:off x="5781675" y="1873250"/>
            <a:ext cx="136525" cy="933450"/>
            <a:chOff x="5679779" y="1778911"/>
            <a:chExt cx="276191" cy="933744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5679779" y="2712655"/>
              <a:ext cx="27619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>
              <a:off x="5350173" y="2243401"/>
              <a:ext cx="9289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679779" y="1785263"/>
              <a:ext cx="27619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65" name="Group 117"/>
          <p:cNvGrpSpPr>
            <a:grpSpLocks/>
          </p:cNvGrpSpPr>
          <p:nvPr/>
        </p:nvGrpSpPr>
        <p:grpSpPr bwMode="auto">
          <a:xfrm>
            <a:off x="6267450" y="1495425"/>
            <a:ext cx="138113" cy="612775"/>
            <a:chOff x="1873070" y="1651728"/>
            <a:chExt cx="558620" cy="45183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873070" y="2103558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>
              <a:off x="1924426" y="1876472"/>
              <a:ext cx="4494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873070" y="1657581"/>
              <a:ext cx="5586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366" name="TextBox 36"/>
          <p:cNvSpPr txBox="1">
            <a:spLocks noChangeArrowheads="1"/>
          </p:cNvSpPr>
          <p:nvPr/>
        </p:nvSpPr>
        <p:spPr bwMode="auto">
          <a:xfrm>
            <a:off x="7342188" y="2054225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</a:rPr>
              <a:t>12-week arm</a:t>
            </a:r>
          </a:p>
        </p:txBody>
      </p:sp>
      <p:sp>
        <p:nvSpPr>
          <p:cNvPr id="142367" name="TextBox 37"/>
          <p:cNvSpPr txBox="1">
            <a:spLocks noChangeArrowheads="1"/>
          </p:cNvSpPr>
          <p:nvPr/>
        </p:nvSpPr>
        <p:spPr bwMode="auto">
          <a:xfrm>
            <a:off x="7348538" y="2406650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70605"/>
                </a:solidFill>
              </a:rPr>
              <a:t>24-week arm</a:t>
            </a:r>
            <a:endParaRPr lang="en-US" sz="1600">
              <a:solidFill>
                <a:srgbClr val="070605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70738" y="2503488"/>
            <a:ext cx="200025" cy="180975"/>
          </a:xfrm>
          <a:prstGeom prst="rect">
            <a:avLst/>
          </a:prstGeom>
          <a:solidFill>
            <a:srgbClr val="6BBBA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65975" y="2136775"/>
            <a:ext cx="200025" cy="180975"/>
          </a:xfrm>
          <a:prstGeom prst="rect">
            <a:avLst/>
          </a:prstGeom>
          <a:solidFill>
            <a:srgbClr val="0082B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42370" name="TextBox 5"/>
          <p:cNvSpPr txBox="1">
            <a:spLocks noChangeArrowheads="1"/>
          </p:cNvSpPr>
          <p:nvPr/>
        </p:nvSpPr>
        <p:spPr bwMode="auto">
          <a:xfrm>
            <a:off x="7086600" y="1712913"/>
            <a:ext cx="11668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070605"/>
                </a:solidFill>
              </a:rPr>
              <a:t>3D + RBV</a:t>
            </a:r>
          </a:p>
        </p:txBody>
      </p:sp>
      <p:sp>
        <p:nvSpPr>
          <p:cNvPr id="142371" name="TextBox 55"/>
          <p:cNvSpPr txBox="1">
            <a:spLocks noChangeArrowheads="1"/>
          </p:cNvSpPr>
          <p:nvPr/>
        </p:nvSpPr>
        <p:spPr bwMode="auto">
          <a:xfrm>
            <a:off x="184944" y="6323704"/>
            <a:ext cx="4173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bg1"/>
                </a:solidFill>
                <a:latin typeface="+mn-lt"/>
                <a:cs typeface="Arial" charset="0"/>
              </a:rPr>
              <a:t>Poordad</a:t>
            </a: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+mn-lt"/>
                <a:cs typeface="Arial" charset="0"/>
              </a:rPr>
              <a:t>et al.</a:t>
            </a: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, NEJM 2014 370: 1973</a:t>
            </a:r>
          </a:p>
        </p:txBody>
      </p:sp>
    </p:spTree>
    <p:extLst>
      <p:ext uri="{BB962C8B-B14F-4D97-AF65-F5344CB8AC3E}">
        <p14:creationId xmlns:p14="http://schemas.microsoft.com/office/powerpoint/2010/main" val="488600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Conclusions G1 Phase 3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Program 3D regimen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Treatment with PI + NS5A + NNI + RBV</a:t>
            </a:r>
          </a:p>
          <a:p>
            <a:pPr marL="342900" indent="-342900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Treatment-naïve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reatment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experienced non-cirrhotic</a:t>
            </a:r>
          </a:p>
          <a:p>
            <a:pPr marL="917575" lvl="1" indent="-342900"/>
            <a:r>
              <a:rPr lang="en-US" sz="2000" dirty="0">
                <a:latin typeface="Arial" charset="0"/>
                <a:ea typeface="ＭＳ Ｐゴシック" charset="0"/>
              </a:rPr>
              <a:t>Very effective 12 week regimen – 96% SVR</a:t>
            </a:r>
          </a:p>
          <a:p>
            <a:pPr marL="917575" lvl="1" indent="-342900"/>
            <a:r>
              <a:rPr lang="en-US" sz="2000" dirty="0">
                <a:latin typeface="Arial" charset="0"/>
                <a:ea typeface="ＭＳ Ｐゴシック" charset="0"/>
              </a:rPr>
              <a:t>Very well tolerated – compared to placebo</a:t>
            </a:r>
          </a:p>
          <a:p>
            <a:pPr marL="917575" lvl="1" indent="-342900"/>
            <a:r>
              <a:rPr lang="en-US" sz="2000" dirty="0">
                <a:latin typeface="Arial" charset="0"/>
                <a:ea typeface="ＭＳ Ｐゴシック" charset="0"/>
              </a:rPr>
              <a:t>Similar G1a and G1b</a:t>
            </a:r>
          </a:p>
          <a:p>
            <a:pPr marL="917575" lvl="1" indent="-342900"/>
            <a:r>
              <a:rPr lang="en-US" sz="2000" dirty="0">
                <a:latin typeface="Arial" charset="0"/>
                <a:ea typeface="ＭＳ Ｐゴシック" charset="0"/>
              </a:rPr>
              <a:t>1 breakthrough, infrequent relapse</a:t>
            </a:r>
          </a:p>
          <a:p>
            <a:pPr marL="643255" indent="-342900"/>
            <a:r>
              <a:rPr lang="en-US" sz="2500" dirty="0">
                <a:latin typeface="Arial" charset="0"/>
                <a:ea typeface="ＭＳ Ｐゴシック" charset="0"/>
              </a:rPr>
              <a:t>Cirrhosis</a:t>
            </a:r>
          </a:p>
          <a:p>
            <a:pPr marL="917575" lvl="1" indent="-342900"/>
            <a:r>
              <a:rPr lang="en-US" sz="2000" dirty="0">
                <a:latin typeface="Arial" charset="0"/>
                <a:ea typeface="ＭＳ Ｐゴシック" charset="0"/>
              </a:rPr>
              <a:t>Largest cirrhotic trial</a:t>
            </a:r>
          </a:p>
          <a:p>
            <a:pPr marL="917575" lvl="1" indent="-342900"/>
            <a:r>
              <a:rPr lang="en-US" sz="2000" dirty="0">
                <a:latin typeface="Arial" charset="0"/>
                <a:ea typeface="ＭＳ Ｐゴシック" charset="0"/>
              </a:rPr>
              <a:t>Highly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effective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917575" lvl="1" indent="-342900"/>
            <a:r>
              <a:rPr lang="en-US" sz="2000" dirty="0">
                <a:latin typeface="Arial" charset="0"/>
                <a:ea typeface="ＭＳ Ｐゴシック" charset="0"/>
              </a:rPr>
              <a:t>24 weeks necessary for G1a null responders,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12 </a:t>
            </a:r>
            <a:r>
              <a:rPr lang="en-US" sz="2000" dirty="0">
                <a:latin typeface="Arial" charset="0"/>
                <a:ea typeface="ＭＳ Ｐゴシック" charset="0"/>
              </a:rPr>
              <a:t>adequate for everyone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else</a:t>
            </a:r>
          </a:p>
          <a:p>
            <a:pPr marL="917575" lvl="1" indent="-342900"/>
            <a:r>
              <a:rPr lang="en-US" sz="2000" i="1" u="sng" dirty="0" smtClean="0">
                <a:latin typeface="Arial" charset="0"/>
                <a:ea typeface="ＭＳ Ｐゴシック" charset="0"/>
              </a:rPr>
              <a:t>Safety has been raised as an issue post-marketing</a:t>
            </a:r>
            <a:endParaRPr lang="en-US" sz="2000" i="1" u="sng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18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924800" cy="3200400"/>
          </a:xfrm>
        </p:spPr>
        <p:txBody>
          <a:bodyPr>
            <a:norm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 </a:t>
            </a:r>
            <a:r>
              <a:rPr lang="en-GB" sz="3200" dirty="0" err="1" smtClean="0"/>
              <a:t>Daclatasvir</a:t>
            </a:r>
            <a:r>
              <a:rPr lang="en-GB" sz="3200" dirty="0" smtClean="0"/>
              <a:t>/</a:t>
            </a:r>
            <a:r>
              <a:rPr lang="en-GB" sz="3200" dirty="0" err="1" smtClean="0"/>
              <a:t>Sofosbuvir</a:t>
            </a:r>
            <a:r>
              <a:rPr lang="en-GB" sz="3200" dirty="0" smtClean="0"/>
              <a:t>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61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Daclatasvir</a:t>
            </a:r>
            <a:r>
              <a:rPr lang="en-GB" sz="3600" dirty="0"/>
              <a:t>/</a:t>
            </a:r>
            <a:r>
              <a:rPr lang="en-GB" sz="3600" dirty="0" err="1"/>
              <a:t>Sofosbuvir</a:t>
            </a:r>
            <a:r>
              <a:rPr lang="en-GB" sz="3600" dirty="0"/>
              <a:t> </a:t>
            </a:r>
            <a:r>
              <a:rPr lang="en-GB" sz="3600" dirty="0" smtClean="0"/>
              <a:t>(DCV/SOF)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Daclatasvir</a:t>
            </a:r>
            <a:r>
              <a:rPr lang="en-US" dirty="0" smtClean="0"/>
              <a:t> is a potent, </a:t>
            </a:r>
            <a:r>
              <a:rPr lang="en-US" dirty="0" err="1" smtClean="0"/>
              <a:t>pangenotypic</a:t>
            </a:r>
            <a:r>
              <a:rPr lang="en-US" dirty="0" smtClean="0"/>
              <a:t> NS5A complex blocker</a:t>
            </a:r>
          </a:p>
          <a:p>
            <a:r>
              <a:rPr lang="en-US" dirty="0" err="1" smtClean="0"/>
              <a:t>Sofosbuvir</a:t>
            </a:r>
            <a:r>
              <a:rPr lang="en-US" dirty="0" smtClean="0"/>
              <a:t> is a nucleotide polymerase inhibitor</a:t>
            </a:r>
          </a:p>
          <a:p>
            <a:r>
              <a:rPr lang="en-US" dirty="0" err="1" smtClean="0"/>
              <a:t>Daclatasvir</a:t>
            </a:r>
            <a:r>
              <a:rPr lang="en-US" dirty="0" smtClean="0"/>
              <a:t> has been approved by FDA to treat G1 and G3 infections (RBV can be added for subgroups)</a:t>
            </a:r>
          </a:p>
          <a:p>
            <a:r>
              <a:rPr lang="en-US" dirty="0" err="1" smtClean="0"/>
              <a:t>Daclatasvir</a:t>
            </a:r>
            <a:r>
              <a:rPr lang="en-US" dirty="0" smtClean="0"/>
              <a:t> dose needs to be adjusted when used with  CYP3A4 inhibitors or activators </a:t>
            </a:r>
          </a:p>
          <a:p>
            <a:pPr lvl="1"/>
            <a:r>
              <a:rPr lang="en-US" dirty="0" err="1" smtClean="0"/>
              <a:t>Efavirenz</a:t>
            </a:r>
            <a:r>
              <a:rPr lang="en-US" dirty="0" smtClean="0"/>
              <a:t> or </a:t>
            </a:r>
            <a:r>
              <a:rPr lang="en-US" dirty="0" err="1" smtClean="0"/>
              <a:t>etravirine</a:t>
            </a:r>
            <a:r>
              <a:rPr lang="en-US" dirty="0" smtClean="0"/>
              <a:t> containing regimens require a dose boost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itonavir boosted </a:t>
            </a:r>
            <a:r>
              <a:rPr lang="en-US" dirty="0" err="1" smtClean="0"/>
              <a:t>atazanavir</a:t>
            </a:r>
            <a:r>
              <a:rPr lang="en-US" dirty="0" smtClean="0"/>
              <a:t> requires dose decrease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306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Banerjee AP&amp;T 2016 43:674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44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/>
              <a:t>ALLY-1: SOF + DCV + RBV in Cirrhotic or Post-transplant HCV-Infected Pts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800" dirty="0" smtClean="0"/>
              <a:t>Multicenter, open-label phase III trial</a:t>
            </a:r>
          </a:p>
          <a:p>
            <a:pPr eaLnBrk="1" hangingPunct="1"/>
            <a:r>
              <a:rPr lang="en-US" altLang="en-US" sz="1800" dirty="0" smtClean="0"/>
              <a:t>Enrolled advanced cirrhosis (n = 60) or post–liver transplant (n = 53) pts</a:t>
            </a:r>
          </a:p>
          <a:p>
            <a:pPr lvl="1" eaLnBrk="1" hangingPunct="1"/>
            <a:r>
              <a:rPr lang="en-US" altLang="en-US" sz="1600" dirty="0" smtClean="0"/>
              <a:t>95% and 96% of pts were white, 40% and 42% were treatment naive, 75% and 77% were infected with GT1 HCV  </a:t>
            </a:r>
          </a:p>
          <a:p>
            <a:pPr eaLnBrk="1" hangingPunct="1"/>
            <a:r>
              <a:rPr lang="en-US" altLang="en-US" sz="1800" dirty="0" smtClean="0"/>
              <a:t>Treatment</a:t>
            </a:r>
          </a:p>
          <a:p>
            <a:pPr lvl="1"/>
            <a:r>
              <a:rPr lang="en-US" altLang="en-US" sz="1600" dirty="0" smtClean="0"/>
              <a:t>All pts: 12 </a:t>
            </a:r>
            <a:r>
              <a:rPr lang="en-US" altLang="en-US" sz="1600" dirty="0" err="1" smtClean="0"/>
              <a:t>wks</a:t>
            </a:r>
            <a:r>
              <a:rPr lang="en-US" altLang="en-US" sz="1600" dirty="0" smtClean="0"/>
              <a:t> of </a:t>
            </a:r>
            <a:r>
              <a:rPr lang="en-US" altLang="en-US" sz="1600" dirty="0" err="1" smtClean="0"/>
              <a:t>daclatasvir</a:t>
            </a:r>
            <a:r>
              <a:rPr lang="en-US" altLang="en-US" sz="1600" dirty="0" smtClean="0"/>
              <a:t> 60 mg QD + </a:t>
            </a:r>
            <a:r>
              <a:rPr lang="en-US" altLang="en-US" sz="1600" dirty="0" err="1" smtClean="0"/>
              <a:t>sofosbuvir</a:t>
            </a:r>
            <a:r>
              <a:rPr lang="en-US" altLang="en-US" sz="1600" dirty="0" smtClean="0"/>
              <a:t> 400 mg QD + RBV</a:t>
            </a:r>
          </a:p>
          <a:p>
            <a:pPr lvl="2"/>
            <a:r>
              <a:rPr lang="en-US" altLang="en-US" sz="1400" dirty="0" smtClean="0"/>
              <a:t>Initial RBV dose 600 mg/day, adjusted to 1000 mg/day based on hemoglobin levels and creatinine clearance</a:t>
            </a:r>
          </a:p>
          <a:p>
            <a:pPr lvl="1"/>
            <a:r>
              <a:rPr lang="en-US" altLang="en-US" sz="1600" dirty="0" smtClean="0"/>
              <a:t>Pts with advanced cirrhosis who interrupted treatment due to liver transplantation could receive 12 additional </a:t>
            </a:r>
            <a:r>
              <a:rPr lang="en-US" altLang="en-US" sz="1600" dirty="0" err="1" smtClean="0"/>
              <a:t>wks</a:t>
            </a:r>
            <a:r>
              <a:rPr lang="en-US" altLang="en-US" sz="1600" dirty="0" smtClean="0"/>
              <a:t> of therapy immediately after transplantation </a:t>
            </a:r>
          </a:p>
          <a:p>
            <a:pPr lvl="1"/>
            <a:r>
              <a:rPr lang="en-US" altLang="en-US" sz="1600" dirty="0" smtClean="0"/>
              <a:t>Individuals relapsing following 12 </a:t>
            </a:r>
            <a:r>
              <a:rPr lang="en-US" altLang="en-US" sz="1600" dirty="0" err="1" smtClean="0"/>
              <a:t>wks</a:t>
            </a:r>
            <a:r>
              <a:rPr lang="en-US" altLang="en-US" sz="1600" dirty="0" smtClean="0"/>
              <a:t> of </a:t>
            </a:r>
            <a:r>
              <a:rPr lang="en-US" altLang="en-US" sz="1600" dirty="0" err="1" smtClean="0"/>
              <a:t>daclatasvir</a:t>
            </a:r>
            <a:r>
              <a:rPr lang="en-US" altLang="en-US" sz="1600" dirty="0" smtClean="0"/>
              <a:t> + </a:t>
            </a:r>
            <a:r>
              <a:rPr lang="en-US" altLang="en-US" sz="1600" dirty="0" err="1" smtClean="0"/>
              <a:t>sofosbuvir</a:t>
            </a:r>
            <a:r>
              <a:rPr lang="en-US" altLang="en-US" sz="1600" dirty="0" smtClean="0"/>
              <a:t> + RBV offered </a:t>
            </a:r>
            <a:br>
              <a:rPr lang="en-US" altLang="en-US" sz="1600" dirty="0" smtClean="0"/>
            </a:br>
            <a:r>
              <a:rPr lang="en-US" altLang="en-US" sz="1600" dirty="0" smtClean="0"/>
              <a:t>re-treatment with the same regimen for 24 </a:t>
            </a:r>
            <a:r>
              <a:rPr lang="en-US" altLang="en-US" sz="1600" dirty="0" err="1" smtClean="0"/>
              <a:t>wks</a:t>
            </a:r>
            <a:endParaRPr lang="en-US" altLang="en-US" sz="1600" dirty="0" smtClean="0"/>
          </a:p>
          <a:p>
            <a:pPr eaLnBrk="1" hangingPunct="1"/>
            <a:endParaRPr lang="en-US" altLang="en-US" sz="1600" dirty="0" smtClean="0"/>
          </a:p>
        </p:txBody>
      </p:sp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304800" y="6324600"/>
            <a:ext cx="8561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 err="1">
                <a:solidFill>
                  <a:srgbClr val="FFFFFF"/>
                </a:solidFill>
                <a:latin typeface="+mn-lt"/>
              </a:rPr>
              <a:t>Poordad</a:t>
            </a:r>
            <a:r>
              <a:rPr lang="en-US" altLang="en-US" b="0" dirty="0">
                <a:solidFill>
                  <a:srgbClr val="FFFFFF"/>
                </a:solidFill>
                <a:latin typeface="+mn-lt"/>
              </a:rPr>
              <a:t> F, </a:t>
            </a:r>
            <a:r>
              <a:rPr lang="en-US" altLang="en-US" b="0" i="1" dirty="0">
                <a:solidFill>
                  <a:srgbClr val="FFFFFF"/>
                </a:solidFill>
                <a:latin typeface="+mn-lt"/>
              </a:rPr>
              <a:t>et al. </a:t>
            </a:r>
            <a:r>
              <a:rPr lang="en-US" altLang="en-US" b="0" dirty="0" err="1" smtClean="0">
                <a:solidFill>
                  <a:srgbClr val="FFFFFF"/>
                </a:solidFill>
                <a:latin typeface="+mn-lt"/>
              </a:rPr>
              <a:t>Hepatology</a:t>
            </a:r>
            <a:r>
              <a:rPr lang="en-US" altLang="en-US" b="0" dirty="0" smtClean="0">
                <a:solidFill>
                  <a:srgbClr val="FFFFFF"/>
                </a:solidFill>
                <a:latin typeface="+mn-lt"/>
              </a:rPr>
              <a:t> 2016 </a:t>
            </a:r>
            <a:r>
              <a:rPr lang="en-US" altLang="en-US" b="0" dirty="0" err="1" smtClean="0">
                <a:solidFill>
                  <a:srgbClr val="FFFFFF"/>
                </a:solidFill>
                <a:latin typeface="+mn-lt"/>
              </a:rPr>
              <a:t>epublish</a:t>
            </a:r>
            <a:r>
              <a:rPr lang="en-US" altLang="en-US" b="0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US" altLang="en-US" b="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ALLY-1: Key Results</a:t>
            </a:r>
          </a:p>
        </p:txBody>
      </p:sp>
      <p:sp>
        <p:nvSpPr>
          <p:cNvPr id="43011" name="Content Placeholder 1"/>
          <p:cNvSpPr>
            <a:spLocks noGrp="1"/>
          </p:cNvSpPr>
          <p:nvPr>
            <p:ph idx="1"/>
          </p:nvPr>
        </p:nvSpPr>
        <p:spPr>
          <a:xfrm>
            <a:off x="385763" y="4660900"/>
            <a:ext cx="8455025" cy="17145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1600" smtClean="0"/>
              <a:t>In subgroup analysis of pts in the advanced cirrhosis group, those who were </a:t>
            </a:r>
            <a:br>
              <a:rPr lang="en-US" altLang="en-US" sz="1600" smtClean="0"/>
            </a:br>
            <a:r>
              <a:rPr lang="en-US" altLang="en-US" sz="1600" smtClean="0"/>
              <a:t>Child-Pugh class C (n = 16) or had albumin &lt; 2.8 g/dL (n = 18) had SVR12 rates of 56%</a:t>
            </a:r>
          </a:p>
          <a:p>
            <a:pPr>
              <a:spcAft>
                <a:spcPct val="0"/>
              </a:spcAft>
            </a:pPr>
            <a:r>
              <a:rPr lang="en-US" altLang="en-US" sz="1600" smtClean="0"/>
              <a:t>10/10 pts who relapsed in the advanced cirrhosis group had NS5A RAVs at virologic failure; 4 of 10 pts had NS5A RAVs at baseline</a:t>
            </a:r>
          </a:p>
          <a:p>
            <a:pPr>
              <a:spcAft>
                <a:spcPct val="0"/>
              </a:spcAft>
            </a:pPr>
            <a:r>
              <a:rPr lang="en-US" altLang="en-US" sz="1600" smtClean="0"/>
              <a:t>3/3 pts who relapsed in the posttransplantation group had NS5A RAVs at virologic failure; none had NS5A RAVs at baseline</a:t>
            </a:r>
          </a:p>
        </p:txBody>
      </p: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304800" y="6324600"/>
            <a:ext cx="8561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 dirty="0" err="1">
                <a:solidFill>
                  <a:srgbClr val="FFFFFF"/>
                </a:solidFill>
                <a:latin typeface="+mn-lt"/>
              </a:rPr>
              <a:t>Poordad</a:t>
            </a:r>
            <a:r>
              <a:rPr lang="en-US" altLang="en-US" b="0" dirty="0">
                <a:solidFill>
                  <a:srgbClr val="FFFFFF"/>
                </a:solidFill>
                <a:latin typeface="+mn-lt"/>
              </a:rPr>
              <a:t> F, </a:t>
            </a:r>
            <a:r>
              <a:rPr lang="en-US" altLang="en-US" b="0" i="1" dirty="0">
                <a:solidFill>
                  <a:srgbClr val="FFFFFF"/>
                </a:solidFill>
                <a:latin typeface="+mn-lt"/>
              </a:rPr>
              <a:t>et al. </a:t>
            </a:r>
            <a:r>
              <a:rPr lang="en-US" altLang="en-US" b="0" dirty="0" err="1">
                <a:solidFill>
                  <a:srgbClr val="FFFFFF"/>
                </a:solidFill>
                <a:latin typeface="+mn-lt"/>
              </a:rPr>
              <a:t>Hepatology</a:t>
            </a:r>
            <a:r>
              <a:rPr lang="en-US" altLang="en-US" b="0" dirty="0">
                <a:solidFill>
                  <a:srgbClr val="FFFFFF"/>
                </a:solidFill>
                <a:latin typeface="+mn-lt"/>
              </a:rPr>
              <a:t> 2016 </a:t>
            </a:r>
            <a:r>
              <a:rPr lang="en-US" altLang="en-US" b="0" dirty="0" err="1">
                <a:solidFill>
                  <a:srgbClr val="FFFFFF"/>
                </a:solidFill>
                <a:latin typeface="+mn-lt"/>
              </a:rPr>
              <a:t>epublish</a:t>
            </a:r>
            <a:r>
              <a:rPr lang="en-US" altLang="en-US" b="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43013" name="TextBox 73"/>
          <p:cNvSpPr txBox="1">
            <a:spLocks noChangeArrowheads="1"/>
          </p:cNvSpPr>
          <p:nvPr/>
        </p:nvSpPr>
        <p:spPr bwMode="auto">
          <a:xfrm>
            <a:off x="3116263" y="4279900"/>
            <a:ext cx="4791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200"/>
              <a:t>Genotype</a:t>
            </a:r>
          </a:p>
        </p:txBody>
      </p:sp>
      <p:grpSp>
        <p:nvGrpSpPr>
          <p:cNvPr id="43014" name="Group 1"/>
          <p:cNvGrpSpPr>
            <a:grpSpLocks/>
          </p:cNvGrpSpPr>
          <p:nvPr/>
        </p:nvGrpSpPr>
        <p:grpSpPr bwMode="auto">
          <a:xfrm>
            <a:off x="174625" y="1870075"/>
            <a:ext cx="2670175" cy="2667000"/>
            <a:chOff x="174625" y="1865655"/>
            <a:chExt cx="2670175" cy="26670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947738" y="2719730"/>
              <a:ext cx="676275" cy="13462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71675" y="2524468"/>
              <a:ext cx="676275" cy="154146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cxnSp>
          <p:nvCxnSpPr>
            <p:cNvPr id="43103" name="Straight Connector 4"/>
            <p:cNvCxnSpPr>
              <a:cxnSpLocks noChangeShapeType="1"/>
            </p:cNvCxnSpPr>
            <p:nvPr/>
          </p:nvCxnSpPr>
          <p:spPr bwMode="auto">
            <a:xfrm>
              <a:off x="760413" y="4065930"/>
              <a:ext cx="20843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4" name="Straight Connector 6"/>
            <p:cNvCxnSpPr>
              <a:cxnSpLocks noChangeShapeType="1"/>
            </p:cNvCxnSpPr>
            <p:nvPr/>
          </p:nvCxnSpPr>
          <p:spPr bwMode="auto">
            <a:xfrm flipV="1">
              <a:off x="746125" y="2437155"/>
              <a:ext cx="0" cy="1628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5" name="Straight Connector 8"/>
            <p:cNvCxnSpPr>
              <a:cxnSpLocks noChangeShapeType="1"/>
            </p:cNvCxnSpPr>
            <p:nvPr/>
          </p:nvCxnSpPr>
          <p:spPr bwMode="auto">
            <a:xfrm flipH="1">
              <a:off x="681038" y="2451443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6" name="Straight Connector 15"/>
            <p:cNvCxnSpPr>
              <a:cxnSpLocks noChangeShapeType="1"/>
            </p:cNvCxnSpPr>
            <p:nvPr/>
          </p:nvCxnSpPr>
          <p:spPr bwMode="auto">
            <a:xfrm flipH="1">
              <a:off x="681038" y="2773705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7" name="Straight Connector 16"/>
            <p:cNvCxnSpPr>
              <a:cxnSpLocks noChangeShapeType="1"/>
            </p:cNvCxnSpPr>
            <p:nvPr/>
          </p:nvCxnSpPr>
          <p:spPr bwMode="auto">
            <a:xfrm flipH="1">
              <a:off x="681038" y="3097555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8" name="Straight Connector 17"/>
            <p:cNvCxnSpPr>
              <a:cxnSpLocks noChangeShapeType="1"/>
            </p:cNvCxnSpPr>
            <p:nvPr/>
          </p:nvCxnSpPr>
          <p:spPr bwMode="auto">
            <a:xfrm flipH="1">
              <a:off x="681038" y="3419818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09" name="Straight Connector 18"/>
            <p:cNvCxnSpPr>
              <a:cxnSpLocks noChangeShapeType="1"/>
            </p:cNvCxnSpPr>
            <p:nvPr/>
          </p:nvCxnSpPr>
          <p:spPr bwMode="auto">
            <a:xfrm flipH="1">
              <a:off x="681038" y="3742080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0" name="Straight Connector 19"/>
            <p:cNvCxnSpPr>
              <a:cxnSpLocks noChangeShapeType="1"/>
            </p:cNvCxnSpPr>
            <p:nvPr/>
          </p:nvCxnSpPr>
          <p:spPr bwMode="auto">
            <a:xfrm flipH="1">
              <a:off x="681038" y="4065930"/>
              <a:ext cx="6508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1" name="Straight Connector 10"/>
            <p:cNvCxnSpPr>
              <a:cxnSpLocks noChangeShapeType="1"/>
            </p:cNvCxnSpPr>
            <p:nvPr/>
          </p:nvCxnSpPr>
          <p:spPr bwMode="auto">
            <a:xfrm>
              <a:off x="746125" y="406593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2" name="Straight Connector 22"/>
            <p:cNvCxnSpPr>
              <a:cxnSpLocks noChangeShapeType="1"/>
            </p:cNvCxnSpPr>
            <p:nvPr/>
          </p:nvCxnSpPr>
          <p:spPr bwMode="auto">
            <a:xfrm>
              <a:off x="1789113" y="406593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113" name="Straight Connector 23"/>
            <p:cNvCxnSpPr>
              <a:cxnSpLocks noChangeShapeType="1"/>
            </p:cNvCxnSpPr>
            <p:nvPr/>
          </p:nvCxnSpPr>
          <p:spPr bwMode="auto">
            <a:xfrm>
              <a:off x="2830513" y="406593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114" name="TextBox 12"/>
            <p:cNvSpPr txBox="1">
              <a:spLocks noChangeArrowheads="1"/>
            </p:cNvSpPr>
            <p:nvPr/>
          </p:nvSpPr>
          <p:spPr bwMode="auto">
            <a:xfrm>
              <a:off x="254000" y="232761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100</a:t>
              </a:r>
            </a:p>
          </p:txBody>
        </p:sp>
        <p:sp>
          <p:nvSpPr>
            <p:cNvPr id="43115" name="TextBox 26"/>
            <p:cNvSpPr txBox="1">
              <a:spLocks noChangeArrowheads="1"/>
            </p:cNvSpPr>
            <p:nvPr/>
          </p:nvSpPr>
          <p:spPr bwMode="auto">
            <a:xfrm>
              <a:off x="254000" y="2649880"/>
              <a:ext cx="4603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80</a:t>
              </a:r>
            </a:p>
          </p:txBody>
        </p:sp>
        <p:sp>
          <p:nvSpPr>
            <p:cNvPr id="43116" name="TextBox 27"/>
            <p:cNvSpPr txBox="1">
              <a:spLocks noChangeArrowheads="1"/>
            </p:cNvSpPr>
            <p:nvPr/>
          </p:nvSpPr>
          <p:spPr bwMode="auto">
            <a:xfrm>
              <a:off x="254000" y="2970555"/>
              <a:ext cx="4603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60</a:t>
              </a:r>
            </a:p>
          </p:txBody>
        </p:sp>
        <p:sp>
          <p:nvSpPr>
            <p:cNvPr id="43117" name="TextBox 28"/>
            <p:cNvSpPr txBox="1">
              <a:spLocks noChangeArrowheads="1"/>
            </p:cNvSpPr>
            <p:nvPr/>
          </p:nvSpPr>
          <p:spPr bwMode="auto">
            <a:xfrm>
              <a:off x="254000" y="329281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40</a:t>
              </a:r>
            </a:p>
          </p:txBody>
        </p:sp>
        <p:sp>
          <p:nvSpPr>
            <p:cNvPr id="43118" name="TextBox 29"/>
            <p:cNvSpPr txBox="1">
              <a:spLocks noChangeArrowheads="1"/>
            </p:cNvSpPr>
            <p:nvPr/>
          </p:nvSpPr>
          <p:spPr bwMode="auto">
            <a:xfrm>
              <a:off x="254000" y="3615080"/>
              <a:ext cx="4603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20</a:t>
              </a:r>
            </a:p>
          </p:txBody>
        </p:sp>
        <p:sp>
          <p:nvSpPr>
            <p:cNvPr id="43119" name="TextBox 30"/>
            <p:cNvSpPr txBox="1">
              <a:spLocks noChangeArrowheads="1"/>
            </p:cNvSpPr>
            <p:nvPr/>
          </p:nvSpPr>
          <p:spPr bwMode="auto">
            <a:xfrm>
              <a:off x="254000" y="3935755"/>
              <a:ext cx="4603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0</a:t>
              </a:r>
            </a:p>
          </p:txBody>
        </p:sp>
        <p:sp>
          <p:nvSpPr>
            <p:cNvPr id="43120" name="TextBox 31"/>
            <p:cNvSpPr txBox="1">
              <a:spLocks noChangeArrowheads="1"/>
            </p:cNvSpPr>
            <p:nvPr/>
          </p:nvSpPr>
          <p:spPr bwMode="auto">
            <a:xfrm rot="-5400000">
              <a:off x="-527843" y="3126923"/>
              <a:ext cx="16637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SVR12 (%)</a:t>
              </a:r>
            </a:p>
          </p:txBody>
        </p:sp>
        <p:sp>
          <p:nvSpPr>
            <p:cNvPr id="43121" name="TextBox 32"/>
            <p:cNvSpPr txBox="1">
              <a:spLocks noChangeArrowheads="1"/>
            </p:cNvSpPr>
            <p:nvPr/>
          </p:nvSpPr>
          <p:spPr bwMode="auto">
            <a:xfrm>
              <a:off x="760413" y="1865655"/>
              <a:ext cx="20256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400"/>
                <a:t>All Pts</a:t>
              </a:r>
            </a:p>
          </p:txBody>
        </p:sp>
        <p:sp>
          <p:nvSpPr>
            <p:cNvPr id="43122" name="TextBox 33"/>
            <p:cNvSpPr txBox="1">
              <a:spLocks noChangeArrowheads="1"/>
            </p:cNvSpPr>
            <p:nvPr/>
          </p:nvSpPr>
          <p:spPr bwMode="auto">
            <a:xfrm>
              <a:off x="746125" y="4108793"/>
              <a:ext cx="1042988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Advanced</a:t>
              </a:r>
              <a:br>
                <a:rPr lang="en-US" altLang="en-US" sz="1200"/>
              </a:br>
              <a:r>
                <a:rPr lang="en-US" altLang="en-US" sz="1200"/>
                <a:t>Cirrhosis</a:t>
              </a:r>
            </a:p>
          </p:txBody>
        </p:sp>
        <p:sp>
          <p:nvSpPr>
            <p:cNvPr id="43123" name="TextBox 34"/>
            <p:cNvSpPr txBox="1">
              <a:spLocks noChangeArrowheads="1"/>
            </p:cNvSpPr>
            <p:nvPr/>
          </p:nvSpPr>
          <p:spPr bwMode="auto">
            <a:xfrm>
              <a:off x="1789113" y="4108793"/>
              <a:ext cx="1042987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Post-transplant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7738" y="3708743"/>
              <a:ext cx="676275" cy="2587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50/60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71675" y="3708743"/>
              <a:ext cx="676275" cy="2587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50/53</a:t>
              </a:r>
            </a:p>
          </p:txBody>
        </p:sp>
        <p:sp>
          <p:nvSpPr>
            <p:cNvPr id="43126" name="TextBox 37"/>
            <p:cNvSpPr txBox="1">
              <a:spLocks noChangeArrowheads="1"/>
            </p:cNvSpPr>
            <p:nvPr/>
          </p:nvSpPr>
          <p:spPr bwMode="auto">
            <a:xfrm>
              <a:off x="1076325" y="2305393"/>
              <a:ext cx="458788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83</a:t>
              </a:r>
            </a:p>
          </p:txBody>
        </p:sp>
        <p:sp>
          <p:nvSpPr>
            <p:cNvPr id="43127" name="TextBox 38"/>
            <p:cNvSpPr txBox="1">
              <a:spLocks noChangeArrowheads="1"/>
            </p:cNvSpPr>
            <p:nvPr/>
          </p:nvSpPr>
          <p:spPr bwMode="auto">
            <a:xfrm>
              <a:off x="2117725" y="2199030"/>
              <a:ext cx="45878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94</a:t>
              </a:r>
            </a:p>
          </p:txBody>
        </p:sp>
        <p:grpSp>
          <p:nvGrpSpPr>
            <p:cNvPr id="43128" name="Group 25"/>
            <p:cNvGrpSpPr>
              <a:grpSpLocks/>
            </p:cNvGrpSpPr>
            <p:nvPr/>
          </p:nvGrpSpPr>
          <p:grpSpPr bwMode="auto">
            <a:xfrm>
              <a:off x="1266825" y="2564155"/>
              <a:ext cx="80963" cy="276225"/>
              <a:chOff x="1499856" y="2549046"/>
              <a:chExt cx="81294" cy="276238"/>
            </a:xfrm>
          </p:grpSpPr>
          <p:cxnSp>
            <p:nvCxnSpPr>
              <p:cNvPr id="43134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1540503" y="2549046"/>
                <a:ext cx="0" cy="27511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499856" y="2549046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1499856" y="2825284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129" name="Group 47"/>
            <p:cNvGrpSpPr>
              <a:grpSpLocks/>
            </p:cNvGrpSpPr>
            <p:nvPr/>
          </p:nvGrpSpPr>
          <p:grpSpPr bwMode="auto">
            <a:xfrm>
              <a:off x="2305050" y="2448268"/>
              <a:ext cx="80963" cy="228600"/>
              <a:chOff x="1499856" y="2549046"/>
              <a:chExt cx="81294" cy="228608"/>
            </a:xfrm>
          </p:grpSpPr>
          <p:cxnSp>
            <p:nvCxnSpPr>
              <p:cNvPr id="43131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1540503" y="2549046"/>
                <a:ext cx="0" cy="22860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2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1499856" y="2549046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133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1499856" y="2777654"/>
                <a:ext cx="81294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3130" name="TextBox 1"/>
            <p:cNvSpPr txBox="1">
              <a:spLocks noChangeArrowheads="1"/>
            </p:cNvSpPr>
            <p:nvPr/>
          </p:nvSpPr>
          <p:spPr bwMode="auto">
            <a:xfrm>
              <a:off x="177800" y="3775418"/>
              <a:ext cx="5651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 b="0"/>
                <a:t>n/N =</a:t>
              </a:r>
            </a:p>
          </p:txBody>
        </p:sp>
      </p:grpSp>
      <p:grpSp>
        <p:nvGrpSpPr>
          <p:cNvPr id="43015" name="Group 3"/>
          <p:cNvGrpSpPr>
            <a:grpSpLocks/>
          </p:cNvGrpSpPr>
          <p:nvPr/>
        </p:nvGrpSpPr>
        <p:grpSpPr bwMode="auto">
          <a:xfrm>
            <a:off x="2855913" y="1860550"/>
            <a:ext cx="4510087" cy="2460625"/>
            <a:chOff x="2856436" y="1851025"/>
            <a:chExt cx="4932363" cy="2460625"/>
          </a:xfrm>
        </p:grpSpPr>
        <p:sp>
          <p:nvSpPr>
            <p:cNvPr id="43041" name="TextBox 99"/>
            <p:cNvSpPr txBox="1">
              <a:spLocks noChangeArrowheads="1"/>
            </p:cNvSpPr>
            <p:nvPr/>
          </p:nvSpPr>
          <p:spPr bwMode="auto">
            <a:xfrm>
              <a:off x="6917261" y="405288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4</a:t>
              </a:r>
            </a:p>
          </p:txBody>
        </p:sp>
        <p:sp>
          <p:nvSpPr>
            <p:cNvPr id="43042" name="TextBox 100"/>
            <p:cNvSpPr txBox="1">
              <a:spLocks noChangeArrowheads="1"/>
            </p:cNvSpPr>
            <p:nvPr/>
          </p:nvSpPr>
          <p:spPr bwMode="auto">
            <a:xfrm>
              <a:off x="7296674" y="405288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6</a:t>
              </a:r>
            </a:p>
          </p:txBody>
        </p:sp>
        <p:sp>
          <p:nvSpPr>
            <p:cNvPr id="43043" name="TextBox 72"/>
            <p:cNvSpPr txBox="1">
              <a:spLocks noChangeArrowheads="1"/>
            </p:cNvSpPr>
            <p:nvPr/>
          </p:nvSpPr>
          <p:spPr bwMode="auto">
            <a:xfrm>
              <a:off x="2856436" y="1851025"/>
              <a:ext cx="2560638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400"/>
                <a:t>Advanced Cirrhosis Cohort</a:t>
              </a:r>
              <a:br>
                <a:rPr lang="en-US" altLang="en-US" sz="1400"/>
              </a:br>
              <a:endParaRPr lang="en-US" altLang="en-US" sz="1400"/>
            </a:p>
          </p:txBody>
        </p:sp>
        <p:grpSp>
          <p:nvGrpSpPr>
            <p:cNvPr id="43044" name="Group 7177"/>
            <p:cNvGrpSpPr>
              <a:grpSpLocks/>
            </p:cNvGrpSpPr>
            <p:nvPr/>
          </p:nvGrpSpPr>
          <p:grpSpPr bwMode="auto">
            <a:xfrm>
              <a:off x="4435999" y="2200275"/>
              <a:ext cx="534987" cy="1858963"/>
              <a:chOff x="5704032" y="2201040"/>
              <a:chExt cx="461836" cy="1857863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5806224" y="2459650"/>
                <a:ext cx="260782" cy="1599253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737282" y="3633705"/>
                <a:ext cx="380682" cy="4251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  <a:t>4/</a:t>
                </a:r>
                <a:b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43100" name="TextBox 117"/>
              <p:cNvSpPr txBox="1">
                <a:spLocks noChangeArrowheads="1"/>
              </p:cNvSpPr>
              <p:nvPr/>
            </p:nvSpPr>
            <p:spPr bwMode="auto">
              <a:xfrm>
                <a:off x="5704032" y="2201040"/>
                <a:ext cx="461836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200"/>
                  <a:t>100</a:t>
                </a:r>
              </a:p>
            </p:txBody>
          </p:sp>
        </p:grpSp>
        <p:sp>
          <p:nvSpPr>
            <p:cNvPr id="123" name="Rectangle 122"/>
            <p:cNvSpPr/>
            <p:nvPr/>
          </p:nvSpPr>
          <p:spPr bwMode="auto">
            <a:xfrm>
              <a:off x="5458904" y="2492375"/>
              <a:ext cx="303824" cy="1566863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5839118" y="2620963"/>
              <a:ext cx="305560" cy="1438275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6606491" y="2582863"/>
              <a:ext cx="302088" cy="1476375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7372126" y="2459038"/>
              <a:ext cx="302088" cy="16002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7176" name="Rectangle 7175"/>
            <p:cNvSpPr/>
            <p:nvPr/>
          </p:nvSpPr>
          <p:spPr bwMode="auto">
            <a:xfrm>
              <a:off x="3073453" y="2817813"/>
              <a:ext cx="303824" cy="124142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443250" y="2452688"/>
              <a:ext cx="303823" cy="16065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813047" y="2767013"/>
              <a:ext cx="303824" cy="129222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182844" y="2711450"/>
              <a:ext cx="303823" cy="134778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Char char="•"/>
                <a:defRPr/>
              </a:pPr>
              <a:endParaRPr lang="en-US" dirty="0"/>
            </a:p>
          </p:txBody>
        </p:sp>
        <p:cxnSp>
          <p:nvCxnSpPr>
            <p:cNvPr id="43053" name="Straight Connector 54"/>
            <p:cNvCxnSpPr>
              <a:cxnSpLocks noChangeShapeType="1"/>
            </p:cNvCxnSpPr>
            <p:nvPr/>
          </p:nvCxnSpPr>
          <p:spPr bwMode="auto">
            <a:xfrm>
              <a:off x="2915174" y="4059238"/>
              <a:ext cx="485775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4" name="Straight Connector 55"/>
            <p:cNvCxnSpPr>
              <a:cxnSpLocks noChangeShapeType="1"/>
            </p:cNvCxnSpPr>
            <p:nvPr/>
          </p:nvCxnSpPr>
          <p:spPr bwMode="auto">
            <a:xfrm flipV="1">
              <a:off x="2956449" y="2430463"/>
              <a:ext cx="0" cy="162877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055" name="Group 2"/>
            <p:cNvGrpSpPr>
              <a:grpSpLocks/>
            </p:cNvGrpSpPr>
            <p:nvPr/>
          </p:nvGrpSpPr>
          <p:grpSpPr bwMode="auto">
            <a:xfrm>
              <a:off x="2881836" y="2444750"/>
              <a:ext cx="65088" cy="1614488"/>
              <a:chOff x="3940878" y="2444750"/>
              <a:chExt cx="64008" cy="1614488"/>
            </a:xfrm>
          </p:grpSpPr>
          <p:cxnSp>
            <p:nvCxnSpPr>
              <p:cNvPr id="43092" name="Straight Connector 56"/>
              <p:cNvCxnSpPr>
                <a:cxnSpLocks noChangeShapeType="1"/>
              </p:cNvCxnSpPr>
              <p:nvPr/>
            </p:nvCxnSpPr>
            <p:spPr bwMode="auto">
              <a:xfrm flipH="1">
                <a:off x="3940878" y="2444750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3" name="Straight Connector 57"/>
              <p:cNvCxnSpPr>
                <a:cxnSpLocks noChangeShapeType="1"/>
              </p:cNvCxnSpPr>
              <p:nvPr/>
            </p:nvCxnSpPr>
            <p:spPr bwMode="auto">
              <a:xfrm flipH="1">
                <a:off x="3940878" y="2767013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4" name="Straight Connector 58"/>
              <p:cNvCxnSpPr>
                <a:cxnSpLocks noChangeShapeType="1"/>
              </p:cNvCxnSpPr>
              <p:nvPr/>
            </p:nvCxnSpPr>
            <p:spPr bwMode="auto">
              <a:xfrm flipH="1">
                <a:off x="3940878" y="3090863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5" name="Straight Connector 59"/>
              <p:cNvCxnSpPr>
                <a:cxnSpLocks noChangeShapeType="1"/>
              </p:cNvCxnSpPr>
              <p:nvPr/>
            </p:nvCxnSpPr>
            <p:spPr bwMode="auto">
              <a:xfrm flipH="1">
                <a:off x="3940878" y="3413125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6" name="Straight Connector 60"/>
              <p:cNvCxnSpPr>
                <a:cxnSpLocks noChangeShapeType="1"/>
              </p:cNvCxnSpPr>
              <p:nvPr/>
            </p:nvCxnSpPr>
            <p:spPr bwMode="auto">
              <a:xfrm flipH="1">
                <a:off x="3940878" y="373538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7" name="Straight Connector 61"/>
              <p:cNvCxnSpPr>
                <a:cxnSpLocks noChangeShapeType="1"/>
              </p:cNvCxnSpPr>
              <p:nvPr/>
            </p:nvCxnSpPr>
            <p:spPr bwMode="auto">
              <a:xfrm flipH="1">
                <a:off x="3940878" y="4059238"/>
                <a:ext cx="6400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056" name="Group 3"/>
            <p:cNvGrpSpPr>
              <a:grpSpLocks/>
            </p:cNvGrpSpPr>
            <p:nvPr/>
          </p:nvGrpSpPr>
          <p:grpSpPr bwMode="auto">
            <a:xfrm>
              <a:off x="2956449" y="4070350"/>
              <a:ext cx="4800456" cy="63500"/>
              <a:chOff x="4014490" y="4059238"/>
              <a:chExt cx="4800390" cy="63500"/>
            </a:xfrm>
          </p:grpSpPr>
          <p:cxnSp>
            <p:nvCxnSpPr>
              <p:cNvPr id="43089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4014490" y="4059238"/>
                <a:ext cx="0" cy="635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0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6417932" y="4059238"/>
                <a:ext cx="0" cy="635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91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8814880" y="4059238"/>
                <a:ext cx="0" cy="635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" name="TextBox 75"/>
            <p:cNvSpPr txBox="1"/>
            <p:nvPr/>
          </p:nvSpPr>
          <p:spPr>
            <a:xfrm>
              <a:off x="2995327" y="3633788"/>
              <a:ext cx="447923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26/34</a:t>
              </a:r>
            </a:p>
          </p:txBody>
        </p:sp>
        <p:sp>
          <p:nvSpPr>
            <p:cNvPr id="43058" name="TextBox 77"/>
            <p:cNvSpPr txBox="1">
              <a:spLocks noChangeArrowheads="1"/>
            </p:cNvSpPr>
            <p:nvPr/>
          </p:nvSpPr>
          <p:spPr bwMode="auto">
            <a:xfrm>
              <a:off x="2956449" y="2568575"/>
              <a:ext cx="534987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76</a:t>
              </a:r>
            </a:p>
          </p:txBody>
        </p:sp>
        <p:sp>
          <p:nvSpPr>
            <p:cNvPr id="43059" name="TextBox 89"/>
            <p:cNvSpPr txBox="1">
              <a:spLocks noChangeArrowheads="1"/>
            </p:cNvSpPr>
            <p:nvPr/>
          </p:nvSpPr>
          <p:spPr bwMode="auto">
            <a:xfrm>
              <a:off x="2985024" y="4052888"/>
              <a:ext cx="461962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1a</a:t>
              </a:r>
            </a:p>
          </p:txBody>
        </p:sp>
        <p:sp>
          <p:nvSpPr>
            <p:cNvPr id="43060" name="TextBox 90"/>
            <p:cNvSpPr txBox="1">
              <a:spLocks noChangeArrowheads="1"/>
            </p:cNvSpPr>
            <p:nvPr/>
          </p:nvSpPr>
          <p:spPr bwMode="auto">
            <a:xfrm>
              <a:off x="3359674" y="405288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1b</a:t>
              </a:r>
            </a:p>
          </p:txBody>
        </p:sp>
        <p:sp>
          <p:nvSpPr>
            <p:cNvPr id="43061" name="TextBox 91"/>
            <p:cNvSpPr txBox="1">
              <a:spLocks noChangeArrowheads="1"/>
            </p:cNvSpPr>
            <p:nvPr/>
          </p:nvSpPr>
          <p:spPr bwMode="auto">
            <a:xfrm>
              <a:off x="3731149" y="4052888"/>
              <a:ext cx="461962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2</a:t>
              </a:r>
            </a:p>
          </p:txBody>
        </p:sp>
        <p:sp>
          <p:nvSpPr>
            <p:cNvPr id="43062" name="TextBox 92"/>
            <p:cNvSpPr txBox="1">
              <a:spLocks noChangeArrowheads="1"/>
            </p:cNvSpPr>
            <p:nvPr/>
          </p:nvSpPr>
          <p:spPr bwMode="auto">
            <a:xfrm>
              <a:off x="4104211" y="405288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3</a:t>
              </a:r>
            </a:p>
          </p:txBody>
        </p:sp>
        <p:sp>
          <p:nvSpPr>
            <p:cNvPr id="43063" name="TextBox 93"/>
            <p:cNvSpPr txBox="1">
              <a:spLocks noChangeArrowheads="1"/>
            </p:cNvSpPr>
            <p:nvPr/>
          </p:nvSpPr>
          <p:spPr bwMode="auto">
            <a:xfrm>
              <a:off x="4475686" y="4052888"/>
              <a:ext cx="461963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4</a:t>
              </a:r>
            </a:p>
          </p:txBody>
        </p:sp>
        <p:sp>
          <p:nvSpPr>
            <p:cNvPr id="43064" name="TextBox 94"/>
            <p:cNvSpPr txBox="1">
              <a:spLocks noChangeArrowheads="1"/>
            </p:cNvSpPr>
            <p:nvPr/>
          </p:nvSpPr>
          <p:spPr bwMode="auto">
            <a:xfrm>
              <a:off x="4848749" y="405288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6</a:t>
              </a:r>
            </a:p>
          </p:txBody>
        </p:sp>
        <p:sp>
          <p:nvSpPr>
            <p:cNvPr id="43065" name="TextBox 95"/>
            <p:cNvSpPr txBox="1">
              <a:spLocks noChangeArrowheads="1"/>
            </p:cNvSpPr>
            <p:nvPr/>
          </p:nvSpPr>
          <p:spPr bwMode="auto">
            <a:xfrm>
              <a:off x="5396436" y="405288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1a</a:t>
              </a:r>
            </a:p>
          </p:txBody>
        </p:sp>
        <p:sp>
          <p:nvSpPr>
            <p:cNvPr id="43066" name="TextBox 96"/>
            <p:cNvSpPr txBox="1">
              <a:spLocks noChangeArrowheads="1"/>
            </p:cNvSpPr>
            <p:nvPr/>
          </p:nvSpPr>
          <p:spPr bwMode="auto">
            <a:xfrm>
              <a:off x="5775849" y="4052888"/>
              <a:ext cx="461962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1b</a:t>
              </a:r>
            </a:p>
          </p:txBody>
        </p:sp>
        <p:sp>
          <p:nvSpPr>
            <p:cNvPr id="43067" name="TextBox 97"/>
            <p:cNvSpPr txBox="1">
              <a:spLocks noChangeArrowheads="1"/>
            </p:cNvSpPr>
            <p:nvPr/>
          </p:nvSpPr>
          <p:spPr bwMode="auto">
            <a:xfrm>
              <a:off x="6156849" y="4052888"/>
              <a:ext cx="4603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2</a:t>
              </a:r>
            </a:p>
          </p:txBody>
        </p:sp>
        <p:sp>
          <p:nvSpPr>
            <p:cNvPr id="43068" name="TextBox 98"/>
            <p:cNvSpPr txBox="1">
              <a:spLocks noChangeArrowheads="1"/>
            </p:cNvSpPr>
            <p:nvPr/>
          </p:nvSpPr>
          <p:spPr bwMode="auto">
            <a:xfrm>
              <a:off x="6536261" y="4052888"/>
              <a:ext cx="461963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365123" y="3633788"/>
              <a:ext cx="440979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11/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11</a:t>
              </a:r>
            </a:p>
          </p:txBody>
        </p:sp>
        <p:sp>
          <p:nvSpPr>
            <p:cNvPr id="43070" name="TextBox 105"/>
            <p:cNvSpPr txBox="1">
              <a:spLocks noChangeArrowheads="1"/>
            </p:cNvSpPr>
            <p:nvPr/>
          </p:nvSpPr>
          <p:spPr bwMode="auto">
            <a:xfrm>
              <a:off x="3326336" y="2190750"/>
              <a:ext cx="53498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100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734921" y="3633788"/>
              <a:ext cx="440979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4/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</a:p>
          </p:txBody>
        </p:sp>
        <p:sp>
          <p:nvSpPr>
            <p:cNvPr id="43072" name="TextBox 109"/>
            <p:cNvSpPr txBox="1">
              <a:spLocks noChangeArrowheads="1"/>
            </p:cNvSpPr>
            <p:nvPr/>
          </p:nvSpPr>
          <p:spPr bwMode="auto">
            <a:xfrm>
              <a:off x="3696224" y="2492375"/>
              <a:ext cx="534987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80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04718" y="3633788"/>
              <a:ext cx="440979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5/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6</a:t>
              </a:r>
            </a:p>
          </p:txBody>
        </p:sp>
        <p:sp>
          <p:nvSpPr>
            <p:cNvPr id="43074" name="TextBox 113"/>
            <p:cNvSpPr txBox="1">
              <a:spLocks noChangeArrowheads="1"/>
            </p:cNvSpPr>
            <p:nvPr/>
          </p:nvSpPr>
          <p:spPr bwMode="auto">
            <a:xfrm>
              <a:off x="4066111" y="2452688"/>
              <a:ext cx="534988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83</a:t>
              </a:r>
            </a:p>
          </p:txBody>
        </p:sp>
        <p:sp>
          <p:nvSpPr>
            <p:cNvPr id="43075" name="TextBox 120"/>
            <p:cNvSpPr txBox="1">
              <a:spLocks noChangeArrowheads="1"/>
            </p:cNvSpPr>
            <p:nvPr/>
          </p:nvSpPr>
          <p:spPr bwMode="auto">
            <a:xfrm>
              <a:off x="4845574" y="3633788"/>
              <a:ext cx="442912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0/</a:t>
              </a:r>
              <a:br>
                <a:rPr lang="en-US" altLang="en-US" sz="1200" b="0"/>
              </a:br>
              <a:r>
                <a:rPr lang="en-US" altLang="en-US" sz="1200" b="0"/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380778" y="3633788"/>
              <a:ext cx="440979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30/31</a:t>
              </a:r>
            </a:p>
          </p:txBody>
        </p:sp>
        <p:sp>
          <p:nvSpPr>
            <p:cNvPr id="43077" name="TextBox 124"/>
            <p:cNvSpPr txBox="1">
              <a:spLocks noChangeArrowheads="1"/>
            </p:cNvSpPr>
            <p:nvPr/>
          </p:nvSpPr>
          <p:spPr bwMode="auto">
            <a:xfrm>
              <a:off x="5339286" y="2236788"/>
              <a:ext cx="534988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97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60992" y="3633788"/>
              <a:ext cx="442715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9/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10</a:t>
              </a:r>
            </a:p>
          </p:txBody>
        </p:sp>
        <p:sp>
          <p:nvSpPr>
            <p:cNvPr id="43079" name="TextBox 130"/>
            <p:cNvSpPr txBox="1">
              <a:spLocks noChangeArrowheads="1"/>
            </p:cNvSpPr>
            <p:nvPr/>
          </p:nvSpPr>
          <p:spPr bwMode="auto">
            <a:xfrm>
              <a:off x="5721874" y="2351088"/>
              <a:ext cx="53657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90</a:t>
              </a:r>
            </a:p>
          </p:txBody>
        </p:sp>
        <p:sp>
          <p:nvSpPr>
            <p:cNvPr id="43080" name="TextBox 133"/>
            <p:cNvSpPr txBox="1">
              <a:spLocks noChangeArrowheads="1"/>
            </p:cNvSpPr>
            <p:nvPr/>
          </p:nvSpPr>
          <p:spPr bwMode="auto">
            <a:xfrm>
              <a:off x="6144149" y="3633788"/>
              <a:ext cx="44132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0/</a:t>
              </a:r>
              <a:br>
                <a:rPr lang="en-US" altLang="en-US" sz="1200" b="0"/>
              </a:br>
              <a:r>
                <a:rPr lang="en-US" altLang="en-US" sz="1200" b="0"/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526628" y="3633788"/>
              <a:ext cx="440979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10/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11</a:t>
              </a:r>
            </a:p>
          </p:txBody>
        </p:sp>
        <p:sp>
          <p:nvSpPr>
            <p:cNvPr id="43082" name="TextBox 138"/>
            <p:cNvSpPr txBox="1">
              <a:spLocks noChangeArrowheads="1"/>
            </p:cNvSpPr>
            <p:nvPr/>
          </p:nvSpPr>
          <p:spPr bwMode="auto">
            <a:xfrm>
              <a:off x="6487049" y="2317750"/>
              <a:ext cx="5365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91</a:t>
              </a:r>
            </a:p>
          </p:txBody>
        </p:sp>
        <p:sp>
          <p:nvSpPr>
            <p:cNvPr id="43083" name="TextBox 141"/>
            <p:cNvSpPr txBox="1">
              <a:spLocks noChangeArrowheads="1"/>
            </p:cNvSpPr>
            <p:nvPr/>
          </p:nvSpPr>
          <p:spPr bwMode="auto">
            <a:xfrm>
              <a:off x="6909324" y="3633788"/>
              <a:ext cx="44132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 b="0"/>
                <a:t>0/</a:t>
              </a:r>
              <a:br>
                <a:rPr lang="en-US" altLang="en-US" sz="1200" b="0"/>
              </a:br>
              <a:r>
                <a:rPr lang="en-US" altLang="en-US" sz="1200" b="0"/>
                <a:t>0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292264" y="3633788"/>
              <a:ext cx="440979" cy="425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  <a:defRPr/>
              </a:pP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1/</a:t>
              </a:r>
              <a:b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1200" b="0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  <p:sp>
          <p:nvSpPr>
            <p:cNvPr id="43085" name="TextBox 146"/>
            <p:cNvSpPr txBox="1">
              <a:spLocks noChangeArrowheads="1"/>
            </p:cNvSpPr>
            <p:nvPr/>
          </p:nvSpPr>
          <p:spPr bwMode="auto">
            <a:xfrm>
              <a:off x="7253811" y="2251075"/>
              <a:ext cx="53498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100</a:t>
              </a:r>
            </a:p>
          </p:txBody>
        </p:sp>
        <p:sp>
          <p:nvSpPr>
            <p:cNvPr id="43086" name="TextBox 147"/>
            <p:cNvSpPr txBox="1">
              <a:spLocks noChangeArrowheads="1"/>
            </p:cNvSpPr>
            <p:nvPr/>
          </p:nvSpPr>
          <p:spPr bwMode="auto">
            <a:xfrm>
              <a:off x="5359924" y="1851025"/>
              <a:ext cx="24034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400"/>
                <a:t>Posttransplant Cohort</a:t>
              </a:r>
              <a:br>
                <a:rPr lang="en-US" altLang="en-US" sz="1400"/>
              </a:br>
              <a:endParaRPr lang="en-US" altLang="en-US" sz="1400"/>
            </a:p>
          </p:txBody>
        </p:sp>
        <p:cxnSp>
          <p:nvCxnSpPr>
            <p:cNvPr id="43087" name="Straight Connector 23"/>
            <p:cNvCxnSpPr>
              <a:cxnSpLocks noChangeShapeType="1"/>
            </p:cNvCxnSpPr>
            <p:nvPr/>
          </p:nvCxnSpPr>
          <p:spPr bwMode="auto">
            <a:xfrm>
              <a:off x="7444311" y="405130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88" name="Straight Connector 23"/>
            <p:cNvCxnSpPr>
              <a:cxnSpLocks noChangeShapeType="1"/>
            </p:cNvCxnSpPr>
            <p:nvPr/>
          </p:nvCxnSpPr>
          <p:spPr bwMode="auto">
            <a:xfrm>
              <a:off x="7444311" y="4051300"/>
              <a:ext cx="0" cy="635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16" name="Group 2"/>
          <p:cNvGrpSpPr>
            <a:grpSpLocks/>
          </p:cNvGrpSpPr>
          <p:nvPr/>
        </p:nvGrpSpPr>
        <p:grpSpPr bwMode="auto">
          <a:xfrm>
            <a:off x="6138863" y="1858963"/>
            <a:ext cx="4146550" cy="2687637"/>
            <a:chOff x="6856413" y="1851025"/>
            <a:chExt cx="4146550" cy="2687638"/>
          </a:xfrm>
        </p:grpSpPr>
        <p:sp>
          <p:nvSpPr>
            <p:cNvPr id="43017" name="TextBox 73"/>
            <p:cNvSpPr txBox="1">
              <a:spLocks noChangeArrowheads="1"/>
            </p:cNvSpPr>
            <p:nvPr/>
          </p:nvSpPr>
          <p:spPr bwMode="auto">
            <a:xfrm>
              <a:off x="6856413" y="4279900"/>
              <a:ext cx="41465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charset="0"/>
                <a:buNone/>
              </a:pPr>
              <a:r>
                <a:rPr lang="en-US" altLang="en-US" sz="1200"/>
                <a:t>Child-Pugh Class</a:t>
              </a:r>
            </a:p>
          </p:txBody>
        </p:sp>
        <p:grpSp>
          <p:nvGrpSpPr>
            <p:cNvPr id="43018" name="Group 1"/>
            <p:cNvGrpSpPr>
              <a:grpSpLocks/>
            </p:cNvGrpSpPr>
            <p:nvPr/>
          </p:nvGrpSpPr>
          <p:grpSpPr bwMode="auto">
            <a:xfrm>
              <a:off x="7678738" y="1851025"/>
              <a:ext cx="2560637" cy="2460625"/>
              <a:chOff x="7678738" y="1851025"/>
              <a:chExt cx="2560637" cy="2460625"/>
            </a:xfrm>
          </p:grpSpPr>
          <p:sp>
            <p:nvSpPr>
              <p:cNvPr id="43019" name="TextBox 72"/>
              <p:cNvSpPr txBox="1">
                <a:spLocks noChangeArrowheads="1"/>
              </p:cNvSpPr>
              <p:nvPr/>
            </p:nvSpPr>
            <p:spPr bwMode="auto">
              <a:xfrm>
                <a:off x="7678738" y="1851025"/>
                <a:ext cx="2560637" cy="674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400"/>
                  <a:t>Advanced </a:t>
                </a:r>
                <a:br>
                  <a:rPr lang="en-US" altLang="en-US" sz="1400"/>
                </a:br>
                <a:r>
                  <a:rPr lang="en-US" altLang="en-US" sz="1400"/>
                  <a:t>Cirrhosis Cohort</a:t>
                </a:r>
                <a:br>
                  <a:rPr lang="en-US" altLang="en-US" sz="1400"/>
                </a:br>
                <a:endParaRPr lang="en-US" altLang="en-US" sz="1400"/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8316913" y="2590800"/>
                <a:ext cx="303212" cy="146843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8686800" y="2535237"/>
                <a:ext cx="303213" cy="1524001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9056688" y="3186113"/>
                <a:ext cx="303212" cy="873125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Char char="•"/>
                  <a:defRPr/>
                </a:pPr>
                <a:endParaRPr lang="en-US" dirty="0"/>
              </a:p>
            </p:txBody>
          </p:sp>
          <p:cxnSp>
            <p:nvCxnSpPr>
              <p:cNvPr id="43023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8158163" y="4059238"/>
                <a:ext cx="14097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024" name="Straight Connector 55"/>
              <p:cNvCxnSpPr>
                <a:cxnSpLocks noChangeShapeType="1"/>
              </p:cNvCxnSpPr>
              <p:nvPr/>
            </p:nvCxnSpPr>
            <p:spPr bwMode="auto">
              <a:xfrm flipV="1">
                <a:off x="8199438" y="2430463"/>
                <a:ext cx="0" cy="1628775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3025" name="Group 2"/>
              <p:cNvGrpSpPr>
                <a:grpSpLocks/>
              </p:cNvGrpSpPr>
              <p:nvPr/>
            </p:nvGrpSpPr>
            <p:grpSpPr bwMode="auto">
              <a:xfrm>
                <a:off x="8124825" y="2444750"/>
                <a:ext cx="65088" cy="1614488"/>
                <a:chOff x="3940878" y="2444750"/>
                <a:chExt cx="64008" cy="1614488"/>
              </a:xfrm>
            </p:grpSpPr>
            <p:cxnSp>
              <p:nvCxnSpPr>
                <p:cNvPr id="43035" name="Straight Connector 5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2444750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6" name="Straight Connector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2767013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7" name="Straight Connector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3090863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8" name="Straight Connector 5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3413125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39" name="Straight Connector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3735388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040" name="Straight Connector 6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40878" y="4059238"/>
                  <a:ext cx="64008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6" name="TextBox 125"/>
              <p:cNvSpPr txBox="1"/>
              <p:nvPr/>
            </p:nvSpPr>
            <p:spPr>
              <a:xfrm>
                <a:off x="8237538" y="3633788"/>
                <a:ext cx="449262" cy="4254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  <a:t>11/12</a:t>
                </a:r>
              </a:p>
            </p:txBody>
          </p:sp>
          <p:sp>
            <p:nvSpPr>
              <p:cNvPr id="43027" name="TextBox 77"/>
              <p:cNvSpPr txBox="1">
                <a:spLocks noChangeArrowheads="1"/>
              </p:cNvSpPr>
              <p:nvPr/>
            </p:nvSpPr>
            <p:spPr bwMode="auto">
              <a:xfrm>
                <a:off x="8199438" y="2380982"/>
                <a:ext cx="534987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200"/>
                  <a:t>92</a:t>
                </a:r>
              </a:p>
            </p:txBody>
          </p:sp>
          <p:sp>
            <p:nvSpPr>
              <p:cNvPr id="43028" name="TextBox 89"/>
              <p:cNvSpPr txBox="1">
                <a:spLocks noChangeArrowheads="1"/>
              </p:cNvSpPr>
              <p:nvPr/>
            </p:nvSpPr>
            <p:spPr bwMode="auto">
              <a:xfrm>
                <a:off x="8228013" y="4052888"/>
                <a:ext cx="461962" cy="25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200" b="0"/>
                  <a:t>A</a:t>
                </a:r>
              </a:p>
            </p:txBody>
          </p:sp>
          <p:sp>
            <p:nvSpPr>
              <p:cNvPr id="43029" name="TextBox 90"/>
              <p:cNvSpPr txBox="1">
                <a:spLocks noChangeArrowheads="1"/>
              </p:cNvSpPr>
              <p:nvPr/>
            </p:nvSpPr>
            <p:spPr bwMode="auto">
              <a:xfrm>
                <a:off x="8602663" y="4052888"/>
                <a:ext cx="460375" cy="25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200" b="0"/>
                  <a:t>B</a:t>
                </a:r>
              </a:p>
            </p:txBody>
          </p:sp>
          <p:sp>
            <p:nvSpPr>
              <p:cNvPr id="43030" name="TextBox 91"/>
              <p:cNvSpPr txBox="1">
                <a:spLocks noChangeArrowheads="1"/>
              </p:cNvSpPr>
              <p:nvPr/>
            </p:nvSpPr>
            <p:spPr bwMode="auto">
              <a:xfrm>
                <a:off x="8974138" y="4052888"/>
                <a:ext cx="461962" cy="25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200" b="0"/>
                  <a:t>C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607425" y="3633788"/>
                <a:ext cx="441325" cy="4254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  <a:t>30/</a:t>
                </a:r>
                <a:b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  <a:t>32</a:t>
                </a:r>
              </a:p>
            </p:txBody>
          </p:sp>
          <p:sp>
            <p:nvSpPr>
              <p:cNvPr id="43032" name="TextBox 105"/>
              <p:cNvSpPr txBox="1">
                <a:spLocks noChangeArrowheads="1"/>
              </p:cNvSpPr>
              <p:nvPr/>
            </p:nvSpPr>
            <p:spPr bwMode="auto">
              <a:xfrm>
                <a:off x="8569325" y="2308486"/>
                <a:ext cx="534988" cy="25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200"/>
                  <a:t>94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977313" y="3633788"/>
                <a:ext cx="441325" cy="4254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  <a:defRPr/>
                </a:pP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  <a:t>9/</a:t>
                </a:r>
                <a:b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n-US" sz="1200" b="0" dirty="0">
                    <a:solidFill>
                      <a:schemeClr val="bg2">
                        <a:lumMod val="10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43034" name="TextBox 109"/>
              <p:cNvSpPr txBox="1">
                <a:spLocks noChangeArrowheads="1"/>
              </p:cNvSpPr>
              <p:nvPr/>
            </p:nvSpPr>
            <p:spPr bwMode="auto">
              <a:xfrm>
                <a:off x="8939213" y="2962275"/>
                <a:ext cx="534987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charset="0"/>
                  <a:buNone/>
                </a:pPr>
                <a:r>
                  <a:rPr lang="en-US" altLang="en-US" sz="1200"/>
                  <a:t>56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ALLY-2: </a:t>
            </a:r>
            <a:r>
              <a:rPr lang="en-US" altLang="en-US" sz="2400" dirty="0" err="1" smtClean="0"/>
              <a:t>Daclatasvir</a:t>
            </a:r>
            <a:r>
              <a:rPr lang="en-US" altLang="en-US" sz="2400" dirty="0" smtClean="0"/>
              <a:t> + Sofosbuvir for HIV/HCV </a:t>
            </a:r>
            <a:r>
              <a:rPr lang="en-US" altLang="en-US" sz="2400" dirty="0" err="1" smtClean="0"/>
              <a:t>Coinfection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dirty="0"/>
              <a:t>Multicenter, randomized phase 3</a:t>
            </a:r>
            <a:r>
              <a:rPr lang="en-US" sz="1600" dirty="0" smtClean="0"/>
              <a:t> </a:t>
            </a:r>
            <a:r>
              <a:rPr lang="en-US" sz="1600" dirty="0"/>
              <a:t>study</a:t>
            </a:r>
            <a:endParaRPr lang="en-US" altLang="en-US" sz="16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/>
          </a:p>
          <a:p>
            <a:pPr>
              <a:spcAft>
                <a:spcPts val="0"/>
              </a:spcAft>
              <a:defRPr/>
            </a:pPr>
            <a:endParaRPr lang="en-US" altLang="en-US" sz="1400" dirty="0" smtClean="0"/>
          </a:p>
          <a:p>
            <a:pPr>
              <a:spcAft>
                <a:spcPts val="0"/>
              </a:spcAft>
              <a:defRPr/>
            </a:pPr>
            <a:endParaRPr lang="en-US" altLang="en-US" sz="1400" dirty="0"/>
          </a:p>
          <a:p>
            <a:pPr>
              <a:spcAft>
                <a:spcPts val="0"/>
              </a:spcAft>
              <a:defRPr/>
            </a:pPr>
            <a:endParaRPr lang="en-US" altLang="en-US" sz="1400" dirty="0" smtClean="0"/>
          </a:p>
          <a:p>
            <a:pPr>
              <a:spcAft>
                <a:spcPts val="0"/>
              </a:spcAft>
              <a:defRPr/>
            </a:pPr>
            <a:endParaRPr lang="en-US" altLang="en-US" sz="1400" dirty="0" smtClean="0"/>
          </a:p>
          <a:p>
            <a:pPr>
              <a:spcAft>
                <a:spcPts val="0"/>
              </a:spcAft>
              <a:defRPr/>
            </a:pPr>
            <a:r>
              <a:rPr lang="en-US" altLang="en-US" sz="1400" dirty="0" smtClean="0"/>
              <a:t>Treatment </a:t>
            </a:r>
            <a:r>
              <a:rPr lang="en-US" altLang="en-US" sz="1400" dirty="0"/>
              <a:t>arms well matched at baseline and </a:t>
            </a:r>
            <a:r>
              <a:rPr lang="en-US" altLang="en-US" sz="1400" dirty="0" smtClean="0"/>
              <a:t>GT1 </a:t>
            </a:r>
            <a:r>
              <a:rPr lang="en-US" altLang="en-US" sz="1400" dirty="0"/>
              <a:t>HCV infection most prevalent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(&gt; </a:t>
            </a:r>
            <a:r>
              <a:rPr lang="en-US" altLang="en-US" sz="1400" dirty="0"/>
              <a:t>80% per arm)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1400" dirty="0"/>
              <a:t>Cirrhosis more common </a:t>
            </a:r>
            <a:r>
              <a:rPr lang="en-US" altLang="en-US" sz="1400" dirty="0" smtClean="0"/>
              <a:t>on TE arm </a:t>
            </a:r>
            <a:r>
              <a:rPr lang="en-US" altLang="en-US" sz="1400" dirty="0"/>
              <a:t>(29% vs 9% to 10% </a:t>
            </a:r>
            <a:r>
              <a:rPr lang="en-US" altLang="en-US" sz="1400" dirty="0" smtClean="0"/>
              <a:t>in TN)</a:t>
            </a:r>
            <a:endParaRPr lang="en-US" altLang="en-US" sz="1400" dirty="0"/>
          </a:p>
          <a:p>
            <a:pPr>
              <a:spcAft>
                <a:spcPts val="0"/>
              </a:spcAft>
              <a:defRPr/>
            </a:pPr>
            <a:r>
              <a:rPr lang="en-US" altLang="en-US" sz="1400" dirty="0" smtClean="0"/>
              <a:t>Most HIV patients on ART</a:t>
            </a:r>
            <a:endParaRPr lang="en-US" altLang="en-US" sz="1400" dirty="0"/>
          </a:p>
        </p:txBody>
      </p:sp>
      <p:sp>
        <p:nvSpPr>
          <p:cNvPr id="47108" name="Text Box 11"/>
          <p:cNvSpPr txBox="1">
            <a:spLocks noChangeArrowheads="1"/>
          </p:cNvSpPr>
          <p:nvPr/>
        </p:nvSpPr>
        <p:spPr bwMode="auto">
          <a:xfrm>
            <a:off x="304800" y="6324600"/>
            <a:ext cx="8561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 err="1" smtClean="0">
                <a:solidFill>
                  <a:schemeClr val="bg1"/>
                </a:solidFill>
                <a:latin typeface="+mn-lt"/>
              </a:rPr>
              <a:t>Wyles</a:t>
            </a:r>
            <a:r>
              <a:rPr lang="en-US" alt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b="0" i="1" dirty="0">
                <a:solidFill>
                  <a:schemeClr val="bg1"/>
                </a:solidFill>
                <a:latin typeface="+mn-lt"/>
              </a:rPr>
              <a:t>et al</a:t>
            </a:r>
            <a:r>
              <a:rPr lang="en-US" altLang="en-US" b="0" i="1" dirty="0" smtClean="0">
                <a:solidFill>
                  <a:schemeClr val="bg1"/>
                </a:solidFill>
                <a:latin typeface="+mn-lt"/>
              </a:rPr>
              <a:t>., </a:t>
            </a:r>
            <a:r>
              <a:rPr lang="en-US" altLang="en-US" b="0" dirty="0" smtClean="0">
                <a:solidFill>
                  <a:schemeClr val="bg1"/>
                </a:solidFill>
                <a:latin typeface="+mn-lt"/>
              </a:rPr>
              <a:t>NEJM 2015 373:714</a:t>
            </a:r>
            <a:endParaRPr lang="en-US" altLang="en-US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71850" y="2506663"/>
            <a:ext cx="3709988" cy="54768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  <a:t>Daclatasvir </a:t>
            </a:r>
            <a:r>
              <a:rPr lang="en-US" altLang="en-US" sz="1400" b="0" dirty="0" smtClean="0">
                <a:solidFill>
                  <a:schemeClr val="bg2">
                    <a:lumMod val="10000"/>
                  </a:schemeClr>
                </a:solidFill>
              </a:rPr>
              <a:t>+</a:t>
            </a:r>
            <a: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  <a:t> Sofosbuvir</a:t>
            </a:r>
            <a:b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altLang="en-US" sz="1400" b="0" dirty="0" smtClean="0">
                <a:solidFill>
                  <a:schemeClr val="bg2">
                    <a:lumMod val="10000"/>
                  </a:schemeClr>
                </a:solidFill>
              </a:rPr>
              <a:t>(n = 101)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373438" y="3124200"/>
            <a:ext cx="2517775" cy="54768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  <a:t>Daclatasvir </a:t>
            </a:r>
            <a:r>
              <a:rPr lang="en-US" altLang="en-US" sz="1400" b="0" dirty="0" smtClean="0">
                <a:solidFill>
                  <a:schemeClr val="bg2">
                    <a:lumMod val="10000"/>
                  </a:schemeClr>
                </a:solidFill>
              </a:rPr>
              <a:t>+</a:t>
            </a:r>
            <a: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  <a:t> Sofosbuvir</a:t>
            </a:r>
            <a:b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altLang="en-US" sz="1400" b="0" dirty="0" smtClean="0">
                <a:solidFill>
                  <a:schemeClr val="bg2">
                    <a:lumMod val="10000"/>
                  </a:schemeClr>
                </a:solidFill>
              </a:rPr>
              <a:t>(n = 50)</a:t>
            </a:r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981075" y="2420938"/>
            <a:ext cx="1800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 dirty="0"/>
              <a:t>HCV +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/>
            </a:r>
            <a:br>
              <a:rPr lang="en-US" altLang="en-US" sz="1400" b="0" dirty="0"/>
            </a:br>
            <a:r>
              <a:rPr lang="en-US" altLang="en-US" sz="1400" b="0" dirty="0" smtClean="0"/>
              <a:t>HCV/HIV TN</a:t>
            </a:r>
            <a:r>
              <a:rPr lang="en-US" altLang="en-US" sz="1400" b="0" dirty="0"/>
              <a:t/>
            </a:r>
            <a:br>
              <a:rPr lang="en-US" altLang="en-US" sz="1400" b="0" dirty="0"/>
            </a:br>
            <a:r>
              <a:rPr lang="en-US" altLang="en-US" sz="1400" b="0" dirty="0" smtClean="0"/>
              <a:t>(151)</a:t>
            </a:r>
            <a:endParaRPr lang="en-US" altLang="en-US" sz="1400" b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71850" y="3740150"/>
            <a:ext cx="3671888" cy="549275"/>
          </a:xfrm>
          <a:prstGeom prst="rect">
            <a:avLst/>
          </a:prstGeom>
          <a:solidFill>
            <a:srgbClr val="00B0F0"/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  <a:t>Daclatasvir </a:t>
            </a:r>
            <a:r>
              <a:rPr lang="en-US" altLang="en-US" sz="1400" b="0" dirty="0" smtClean="0">
                <a:solidFill>
                  <a:schemeClr val="bg2">
                    <a:lumMod val="10000"/>
                  </a:schemeClr>
                </a:solidFill>
              </a:rPr>
              <a:t>+</a:t>
            </a:r>
            <a: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  <a:t> Sofosbuvir</a:t>
            </a:r>
            <a:br>
              <a:rPr lang="en-US" altLang="en-US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altLang="en-US" sz="1400" b="0" dirty="0" smtClean="0">
                <a:solidFill>
                  <a:schemeClr val="bg2">
                    <a:lumMod val="10000"/>
                  </a:schemeClr>
                </a:solidFill>
              </a:rPr>
              <a:t>(n = 52)</a:t>
            </a:r>
          </a:p>
        </p:txBody>
      </p:sp>
      <p:sp>
        <p:nvSpPr>
          <p:cNvPr id="47113" name="TextBox 1"/>
          <p:cNvSpPr txBox="1">
            <a:spLocks noChangeArrowheads="1"/>
          </p:cNvSpPr>
          <p:nvPr/>
        </p:nvSpPr>
        <p:spPr bwMode="auto">
          <a:xfrm>
            <a:off x="2292350" y="4448175"/>
            <a:ext cx="652145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800" b="0" dirty="0" err="1"/>
              <a:t>Daclatasvir</a:t>
            </a:r>
            <a:r>
              <a:rPr lang="en-US" altLang="en-US" sz="800" b="0" dirty="0"/>
              <a:t> 60 mg QD, </a:t>
            </a:r>
            <a:r>
              <a:rPr lang="en-US" altLang="en-US" sz="800" b="0" dirty="0" smtClean="0"/>
              <a:t>(adjusted for ART). </a:t>
            </a:r>
            <a:r>
              <a:rPr lang="en-US" altLang="en-US" sz="800" b="0" dirty="0"/>
              <a:t>Sofosbuvir 400 mg QD</a:t>
            </a:r>
            <a:r>
              <a:rPr lang="en-US" altLang="en-US" sz="1200" b="0" dirty="0"/>
              <a:t>.</a:t>
            </a:r>
          </a:p>
        </p:txBody>
      </p:sp>
      <p:sp>
        <p:nvSpPr>
          <p:cNvPr id="47114" name="Text Box 15"/>
          <p:cNvSpPr txBox="1">
            <a:spLocks noChangeArrowheads="1"/>
          </p:cNvSpPr>
          <p:nvPr/>
        </p:nvSpPr>
        <p:spPr bwMode="auto">
          <a:xfrm>
            <a:off x="5364163" y="1882775"/>
            <a:ext cx="1079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i="1"/>
              <a:t>Wk 8</a:t>
            </a:r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 flipV="1">
            <a:off x="2857500" y="2840038"/>
            <a:ext cx="447675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0"/>
          <p:cNvSpPr>
            <a:spLocks noChangeShapeType="1"/>
          </p:cNvSpPr>
          <p:nvPr/>
        </p:nvSpPr>
        <p:spPr bwMode="auto">
          <a:xfrm>
            <a:off x="2857500" y="3160713"/>
            <a:ext cx="447675" cy="258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5889625" y="2184400"/>
            <a:ext cx="0" cy="277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200" b="0" dirty="0">
              <a:latin typeface="+mj-lt"/>
              <a:cs typeface="Arial"/>
            </a:endParaRPr>
          </a:p>
        </p:txBody>
      </p:sp>
      <p:sp>
        <p:nvSpPr>
          <p:cNvPr id="47118" name="Rectangle 11"/>
          <p:cNvSpPr>
            <a:spLocks noChangeArrowheads="1"/>
          </p:cNvSpPr>
          <p:nvPr/>
        </p:nvSpPr>
        <p:spPr bwMode="auto">
          <a:xfrm>
            <a:off x="1003300" y="3427413"/>
            <a:ext cx="1800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 dirty="0"/>
              <a:t>HCV treatment-experienced, </a:t>
            </a:r>
            <a:br>
              <a:rPr lang="en-US" altLang="en-US" sz="1400" b="0" dirty="0"/>
            </a:br>
            <a:r>
              <a:rPr lang="en-US" altLang="en-US" sz="1400" b="0" dirty="0"/>
              <a:t>HCV/HIV-</a:t>
            </a:r>
            <a:r>
              <a:rPr lang="en-US" altLang="en-US" sz="1400" b="0" dirty="0" err="1"/>
              <a:t>coinfected</a:t>
            </a:r>
            <a:r>
              <a:rPr lang="en-US" altLang="en-US" sz="1400" b="0" dirty="0"/>
              <a:t> </a:t>
            </a:r>
            <a:br>
              <a:rPr lang="en-US" altLang="en-US" sz="1400" b="0" dirty="0"/>
            </a:br>
            <a:r>
              <a:rPr lang="en-US" altLang="en-US" sz="1400" b="0" dirty="0"/>
              <a:t>pts</a:t>
            </a:r>
            <a:br>
              <a:rPr lang="en-US" altLang="en-US" sz="1400" b="0" dirty="0"/>
            </a:br>
            <a:r>
              <a:rPr lang="en-US" altLang="en-US" sz="1400" b="0" dirty="0"/>
              <a:t>(n = 52)</a:t>
            </a:r>
          </a:p>
        </p:txBody>
      </p:sp>
      <p:sp>
        <p:nvSpPr>
          <p:cNvPr id="47119" name="Line 51"/>
          <p:cNvSpPr>
            <a:spLocks noChangeShapeType="1"/>
          </p:cNvSpPr>
          <p:nvPr/>
        </p:nvSpPr>
        <p:spPr bwMode="auto">
          <a:xfrm rot="-5400000">
            <a:off x="3117850" y="38004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6550025" y="1881188"/>
            <a:ext cx="1079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i="1"/>
              <a:t>Wk 12</a:t>
            </a: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7075488" y="2182813"/>
            <a:ext cx="0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200" b="0" dirty="0"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 bwMode="auto">
          <a:xfrm>
            <a:off x="1804988" y="2259013"/>
            <a:ext cx="522287" cy="204787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6" name="Rectangle 65"/>
          <p:cNvSpPr/>
          <p:nvPr/>
        </p:nvSpPr>
        <p:spPr bwMode="auto">
          <a:xfrm>
            <a:off x="2376488" y="2689225"/>
            <a:ext cx="523875" cy="161766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2949575" y="2225675"/>
            <a:ext cx="522288" cy="20812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8" name="Rectangle 67"/>
          <p:cNvSpPr/>
          <p:nvPr/>
        </p:nvSpPr>
        <p:spPr bwMode="auto">
          <a:xfrm>
            <a:off x="4514850" y="2259013"/>
            <a:ext cx="523875" cy="20478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5087938" y="2689225"/>
            <a:ext cx="522287" cy="161766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5659438" y="2225675"/>
            <a:ext cx="522287" cy="20812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81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ALLY-2</a:t>
            </a:r>
          </a:p>
        </p:txBody>
      </p:sp>
      <p:sp>
        <p:nvSpPr>
          <p:cNvPr id="48137" name="Content Placeholder 1"/>
          <p:cNvSpPr>
            <a:spLocks noGrp="1"/>
          </p:cNvSpPr>
          <p:nvPr>
            <p:ph idx="1"/>
          </p:nvPr>
        </p:nvSpPr>
        <p:spPr>
          <a:xfrm>
            <a:off x="385763" y="4703763"/>
            <a:ext cx="8613775" cy="1714500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spcAft>
                <a:spcPct val="0"/>
              </a:spcAft>
            </a:pPr>
            <a:r>
              <a:rPr lang="en-US" altLang="en-US" sz="1400" smtClean="0"/>
              <a:t>No significant differences in SVR12 rates by HCV genotype, HCV disease characteristics, CD4+ cell count, or ART use in either 8-wk or 12-wk arms</a:t>
            </a:r>
          </a:p>
          <a:p>
            <a:pPr>
              <a:spcBef>
                <a:spcPts val="800"/>
              </a:spcBef>
              <a:spcAft>
                <a:spcPct val="0"/>
              </a:spcAft>
            </a:pPr>
            <a:r>
              <a:rPr lang="en-US" altLang="en-US" sz="1400" smtClean="0"/>
              <a:t>Ongoing control of HIV disease maintained without need for ART modification</a:t>
            </a:r>
          </a:p>
          <a:p>
            <a:pPr>
              <a:spcBef>
                <a:spcPts val="800"/>
              </a:spcBef>
              <a:spcAft>
                <a:spcPct val="0"/>
              </a:spcAft>
            </a:pPr>
            <a:r>
              <a:rPr lang="en-US" altLang="en-US" sz="1400" smtClean="0"/>
              <a:t>28 of 32 pts with NS5A RAVs achieved SVR12</a:t>
            </a:r>
          </a:p>
          <a:p>
            <a:pPr lvl="1">
              <a:spcBef>
                <a:spcPts val="800"/>
              </a:spcBef>
              <a:spcAft>
                <a:spcPct val="0"/>
              </a:spcAft>
            </a:pPr>
            <a:r>
              <a:rPr lang="en-US" altLang="en-US" sz="1400" smtClean="0"/>
              <a:t>Among 4 pts with NS5A RAVS who did not achieve SVR12, 3 were in 8-wk arm</a:t>
            </a:r>
          </a:p>
          <a:p>
            <a:pPr lvl="1">
              <a:spcBef>
                <a:spcPts val="800"/>
              </a:spcBef>
              <a:spcAft>
                <a:spcPct val="0"/>
              </a:spcAft>
            </a:pPr>
            <a:r>
              <a:rPr lang="en-US" altLang="en-US" sz="1400" smtClean="0"/>
              <a:t>Emergent NS5A Q30 RAVs detected in 3 of 13 pts with virologic failure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04800" y="6324600"/>
            <a:ext cx="8561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 dirty="0" err="1">
                <a:solidFill>
                  <a:schemeClr val="bg1"/>
                </a:solidFill>
                <a:latin typeface="+mn-lt"/>
              </a:rPr>
              <a:t>Wyles</a:t>
            </a:r>
            <a:r>
              <a:rPr lang="en-US" altLang="en-US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b="0" i="1" dirty="0">
                <a:solidFill>
                  <a:schemeClr val="bg1"/>
                </a:solidFill>
                <a:latin typeface="+mn-lt"/>
              </a:rPr>
              <a:t>et al</a:t>
            </a:r>
            <a:r>
              <a:rPr lang="en-US" altLang="en-US" b="0" i="1" dirty="0" smtClean="0">
                <a:solidFill>
                  <a:schemeClr val="bg1"/>
                </a:solidFill>
                <a:latin typeface="+mn-lt"/>
              </a:rPr>
              <a:t>., </a:t>
            </a:r>
            <a:r>
              <a:rPr lang="en-US" altLang="en-US" b="0" dirty="0">
                <a:solidFill>
                  <a:schemeClr val="bg1"/>
                </a:solidFill>
                <a:latin typeface="+mn-lt"/>
              </a:rPr>
              <a:t>NEJM 2015 373:714</a:t>
            </a:r>
          </a:p>
        </p:txBody>
      </p:sp>
      <p:sp>
        <p:nvSpPr>
          <p:cNvPr id="48139" name="TextBox 4"/>
          <p:cNvSpPr txBox="1">
            <a:spLocks noChangeArrowheads="1"/>
          </p:cNvSpPr>
          <p:nvPr/>
        </p:nvSpPr>
        <p:spPr bwMode="auto">
          <a:xfrm>
            <a:off x="6523038" y="2036763"/>
            <a:ext cx="2508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</a:pPr>
            <a:r>
              <a:rPr lang="en-US" altLang="en-US" sz="1400" b="0" dirty="0" smtClean="0"/>
              <a:t>TN, DCV </a:t>
            </a:r>
            <a:r>
              <a:rPr lang="en-US" altLang="en-US" sz="1400" b="0" dirty="0"/>
              <a:t>+ </a:t>
            </a:r>
            <a:r>
              <a:rPr lang="en-US" altLang="en-US" sz="1400" b="0" dirty="0" smtClean="0"/>
              <a:t>SOF 12 </a:t>
            </a:r>
            <a:r>
              <a:rPr lang="en-US" altLang="en-US" sz="1400" b="0" dirty="0" err="1"/>
              <a:t>wks</a:t>
            </a:r>
            <a:r>
              <a:rPr lang="en-US" altLang="en-US" sz="1400" b="0" dirty="0"/>
              <a:t> </a:t>
            </a:r>
            <a:br>
              <a:rPr lang="en-US" altLang="en-US" sz="1400" b="0" dirty="0"/>
            </a:br>
            <a:r>
              <a:rPr lang="en-US" altLang="en-US" sz="1400" b="0" dirty="0" smtClean="0"/>
              <a:t>TN, DCV </a:t>
            </a:r>
            <a:r>
              <a:rPr lang="en-US" altLang="en-US" sz="1400" b="0" dirty="0"/>
              <a:t>+ </a:t>
            </a:r>
            <a:r>
              <a:rPr lang="en-US" altLang="en-US" sz="1400" b="0" dirty="0" smtClean="0"/>
              <a:t>SOF 8 </a:t>
            </a:r>
            <a:r>
              <a:rPr lang="en-US" altLang="en-US" sz="1400" b="0" dirty="0" err="1"/>
              <a:t>wks</a:t>
            </a:r>
            <a:r>
              <a:rPr lang="en-US" altLang="en-US" sz="1400" b="0" dirty="0"/>
              <a:t> </a:t>
            </a:r>
            <a:br>
              <a:rPr lang="en-US" altLang="en-US" sz="1400" b="0" dirty="0"/>
            </a:br>
            <a:r>
              <a:rPr lang="en-US" altLang="en-US" sz="1400" b="0" dirty="0" smtClean="0"/>
              <a:t>TE, DCV </a:t>
            </a:r>
            <a:r>
              <a:rPr lang="en-US" altLang="en-US" sz="1400" b="0" dirty="0"/>
              <a:t>+ </a:t>
            </a:r>
            <a:r>
              <a:rPr lang="en-US" altLang="en-US" sz="1400" b="0" dirty="0" smtClean="0"/>
              <a:t>SOF </a:t>
            </a:r>
            <a:r>
              <a:rPr lang="en-US" altLang="en-US" sz="1400" b="0" dirty="0"/>
              <a:t>12 </a:t>
            </a:r>
            <a:r>
              <a:rPr lang="en-US" altLang="en-US" sz="1400" b="0" dirty="0" err="1"/>
              <a:t>wks</a:t>
            </a:r>
            <a:r>
              <a:rPr lang="en-US" altLang="en-US" sz="1400" b="0" dirty="0"/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16675" y="2125663"/>
            <a:ext cx="146050" cy="1460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416675" y="2333625"/>
            <a:ext cx="146050" cy="1460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416675" y="2543175"/>
            <a:ext cx="146050" cy="1460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48143" name="Straight Connector 7"/>
          <p:cNvCxnSpPr>
            <a:cxnSpLocks noChangeShapeType="1"/>
          </p:cNvCxnSpPr>
          <p:nvPr/>
        </p:nvCxnSpPr>
        <p:spPr bwMode="auto">
          <a:xfrm>
            <a:off x="1284288" y="4306888"/>
            <a:ext cx="541496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Straight Connector 9"/>
          <p:cNvCxnSpPr>
            <a:cxnSpLocks noChangeShapeType="1"/>
          </p:cNvCxnSpPr>
          <p:nvPr/>
        </p:nvCxnSpPr>
        <p:spPr bwMode="auto">
          <a:xfrm flipV="1">
            <a:off x="1284288" y="2189163"/>
            <a:ext cx="0" cy="21082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Straight Connector 13"/>
          <p:cNvCxnSpPr>
            <a:cxnSpLocks noChangeShapeType="1"/>
          </p:cNvCxnSpPr>
          <p:nvPr/>
        </p:nvCxnSpPr>
        <p:spPr bwMode="auto">
          <a:xfrm flipH="1">
            <a:off x="1219200" y="2203450"/>
            <a:ext cx="650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Straight Connector 19"/>
          <p:cNvCxnSpPr>
            <a:cxnSpLocks noChangeShapeType="1"/>
          </p:cNvCxnSpPr>
          <p:nvPr/>
        </p:nvCxnSpPr>
        <p:spPr bwMode="auto">
          <a:xfrm flipH="1">
            <a:off x="1219200" y="2624138"/>
            <a:ext cx="650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Straight Connector 21"/>
          <p:cNvCxnSpPr>
            <a:cxnSpLocks noChangeShapeType="1"/>
          </p:cNvCxnSpPr>
          <p:nvPr/>
        </p:nvCxnSpPr>
        <p:spPr bwMode="auto">
          <a:xfrm flipH="1">
            <a:off x="1219200" y="3044825"/>
            <a:ext cx="650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Straight Connector 23"/>
          <p:cNvCxnSpPr>
            <a:cxnSpLocks noChangeShapeType="1"/>
          </p:cNvCxnSpPr>
          <p:nvPr/>
        </p:nvCxnSpPr>
        <p:spPr bwMode="auto">
          <a:xfrm flipH="1">
            <a:off x="1219200" y="3465513"/>
            <a:ext cx="650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Straight Connector 25"/>
          <p:cNvCxnSpPr>
            <a:cxnSpLocks noChangeShapeType="1"/>
          </p:cNvCxnSpPr>
          <p:nvPr/>
        </p:nvCxnSpPr>
        <p:spPr bwMode="auto">
          <a:xfrm flipH="1">
            <a:off x="1219200" y="3886200"/>
            <a:ext cx="650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Straight Connector 27"/>
          <p:cNvCxnSpPr>
            <a:cxnSpLocks noChangeShapeType="1"/>
          </p:cNvCxnSpPr>
          <p:nvPr/>
        </p:nvCxnSpPr>
        <p:spPr bwMode="auto">
          <a:xfrm flipH="1">
            <a:off x="1219200" y="4306888"/>
            <a:ext cx="650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Straight Connector 15"/>
          <p:cNvCxnSpPr>
            <a:cxnSpLocks noChangeShapeType="1"/>
          </p:cNvCxnSpPr>
          <p:nvPr/>
        </p:nvCxnSpPr>
        <p:spPr bwMode="auto">
          <a:xfrm>
            <a:off x="1284288" y="4306888"/>
            <a:ext cx="0" cy="603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Straight Connector 30"/>
          <p:cNvCxnSpPr>
            <a:cxnSpLocks noChangeShapeType="1"/>
          </p:cNvCxnSpPr>
          <p:nvPr/>
        </p:nvCxnSpPr>
        <p:spPr bwMode="auto">
          <a:xfrm>
            <a:off x="3989388" y="4306888"/>
            <a:ext cx="0" cy="603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3" name="Straight Connector 31"/>
          <p:cNvCxnSpPr>
            <a:cxnSpLocks noChangeShapeType="1"/>
          </p:cNvCxnSpPr>
          <p:nvPr/>
        </p:nvCxnSpPr>
        <p:spPr bwMode="auto">
          <a:xfrm>
            <a:off x="6692900" y="4306888"/>
            <a:ext cx="0" cy="603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4" name="TextBox 32"/>
          <p:cNvSpPr txBox="1">
            <a:spLocks noChangeArrowheads="1"/>
          </p:cNvSpPr>
          <p:nvPr/>
        </p:nvSpPr>
        <p:spPr bwMode="auto">
          <a:xfrm>
            <a:off x="1284288" y="4352925"/>
            <a:ext cx="271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Genotype 1</a:t>
            </a:r>
          </a:p>
        </p:txBody>
      </p:sp>
      <p:sp>
        <p:nvSpPr>
          <p:cNvPr id="48155" name="TextBox 33"/>
          <p:cNvSpPr txBox="1">
            <a:spLocks noChangeArrowheads="1"/>
          </p:cNvSpPr>
          <p:nvPr/>
        </p:nvSpPr>
        <p:spPr bwMode="auto">
          <a:xfrm>
            <a:off x="3990975" y="4352925"/>
            <a:ext cx="271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All Treated</a:t>
            </a:r>
          </a:p>
        </p:txBody>
      </p:sp>
      <p:sp>
        <p:nvSpPr>
          <p:cNvPr id="48156" name="TextBox 34"/>
          <p:cNvSpPr txBox="1">
            <a:spLocks noChangeArrowheads="1"/>
          </p:cNvSpPr>
          <p:nvPr/>
        </p:nvSpPr>
        <p:spPr bwMode="auto">
          <a:xfrm>
            <a:off x="744538" y="2049463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/>
              <a:t>100</a:t>
            </a:r>
          </a:p>
        </p:txBody>
      </p:sp>
      <p:sp>
        <p:nvSpPr>
          <p:cNvPr id="48157" name="TextBox 36"/>
          <p:cNvSpPr txBox="1">
            <a:spLocks noChangeArrowheads="1"/>
          </p:cNvSpPr>
          <p:nvPr/>
        </p:nvSpPr>
        <p:spPr bwMode="auto">
          <a:xfrm>
            <a:off x="744538" y="2468563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/>
              <a:t>80</a:t>
            </a:r>
          </a:p>
        </p:txBody>
      </p:sp>
      <p:sp>
        <p:nvSpPr>
          <p:cNvPr id="48158" name="TextBox 38"/>
          <p:cNvSpPr txBox="1">
            <a:spLocks noChangeArrowheads="1"/>
          </p:cNvSpPr>
          <p:nvPr/>
        </p:nvSpPr>
        <p:spPr bwMode="auto">
          <a:xfrm>
            <a:off x="744538" y="2887663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/>
              <a:t>60</a:t>
            </a:r>
          </a:p>
        </p:txBody>
      </p:sp>
      <p:sp>
        <p:nvSpPr>
          <p:cNvPr id="48159" name="TextBox 40"/>
          <p:cNvSpPr txBox="1">
            <a:spLocks noChangeArrowheads="1"/>
          </p:cNvSpPr>
          <p:nvPr/>
        </p:nvSpPr>
        <p:spPr bwMode="auto">
          <a:xfrm>
            <a:off x="744538" y="3306763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/>
              <a:t>40</a:t>
            </a:r>
          </a:p>
        </p:txBody>
      </p:sp>
      <p:sp>
        <p:nvSpPr>
          <p:cNvPr id="48160" name="TextBox 42"/>
          <p:cNvSpPr txBox="1">
            <a:spLocks noChangeArrowheads="1"/>
          </p:cNvSpPr>
          <p:nvPr/>
        </p:nvSpPr>
        <p:spPr bwMode="auto">
          <a:xfrm>
            <a:off x="744538" y="3724275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/>
              <a:t>20</a:t>
            </a:r>
          </a:p>
        </p:txBody>
      </p:sp>
      <p:sp>
        <p:nvSpPr>
          <p:cNvPr id="48161" name="TextBox 44"/>
          <p:cNvSpPr txBox="1">
            <a:spLocks noChangeArrowheads="1"/>
          </p:cNvSpPr>
          <p:nvPr/>
        </p:nvSpPr>
        <p:spPr bwMode="auto">
          <a:xfrm>
            <a:off x="744538" y="4143375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 b="0"/>
              <a:t>0</a:t>
            </a:r>
          </a:p>
        </p:txBody>
      </p:sp>
      <p:sp>
        <p:nvSpPr>
          <p:cNvPr id="48162" name="TextBox 45"/>
          <p:cNvSpPr txBox="1">
            <a:spLocks noChangeArrowheads="1"/>
          </p:cNvSpPr>
          <p:nvPr/>
        </p:nvSpPr>
        <p:spPr bwMode="auto">
          <a:xfrm rot="-5400000">
            <a:off x="-631030" y="3117056"/>
            <a:ext cx="2703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SVR12 (%)</a:t>
            </a:r>
          </a:p>
        </p:txBody>
      </p:sp>
      <p:sp>
        <p:nvSpPr>
          <p:cNvPr id="48163" name="TextBox 46"/>
          <p:cNvSpPr txBox="1">
            <a:spLocks noChangeArrowheads="1"/>
          </p:cNvSpPr>
          <p:nvPr/>
        </p:nvSpPr>
        <p:spPr bwMode="auto">
          <a:xfrm>
            <a:off x="1758950" y="1946275"/>
            <a:ext cx="63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96.4</a:t>
            </a:r>
          </a:p>
        </p:txBody>
      </p:sp>
      <p:sp>
        <p:nvSpPr>
          <p:cNvPr id="48164" name="TextBox 47"/>
          <p:cNvSpPr txBox="1">
            <a:spLocks noChangeArrowheads="1"/>
          </p:cNvSpPr>
          <p:nvPr/>
        </p:nvSpPr>
        <p:spPr bwMode="auto">
          <a:xfrm>
            <a:off x="2322513" y="2173288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75.6</a:t>
            </a:r>
          </a:p>
        </p:txBody>
      </p:sp>
      <p:sp>
        <p:nvSpPr>
          <p:cNvPr id="48165" name="TextBox 48"/>
          <p:cNvSpPr txBox="1">
            <a:spLocks noChangeArrowheads="1"/>
          </p:cNvSpPr>
          <p:nvPr/>
        </p:nvSpPr>
        <p:spPr bwMode="auto">
          <a:xfrm>
            <a:off x="2901950" y="1898650"/>
            <a:ext cx="63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97.7</a:t>
            </a:r>
          </a:p>
        </p:txBody>
      </p:sp>
      <p:sp>
        <p:nvSpPr>
          <p:cNvPr id="48166" name="TextBox 49"/>
          <p:cNvSpPr txBox="1">
            <a:spLocks noChangeArrowheads="1"/>
          </p:cNvSpPr>
          <p:nvPr/>
        </p:nvSpPr>
        <p:spPr bwMode="auto">
          <a:xfrm>
            <a:off x="4464050" y="1941513"/>
            <a:ext cx="63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97.0</a:t>
            </a:r>
          </a:p>
        </p:txBody>
      </p:sp>
      <p:sp>
        <p:nvSpPr>
          <p:cNvPr id="48167" name="TextBox 50"/>
          <p:cNvSpPr txBox="1">
            <a:spLocks noChangeArrowheads="1"/>
          </p:cNvSpPr>
          <p:nvPr/>
        </p:nvSpPr>
        <p:spPr bwMode="auto">
          <a:xfrm>
            <a:off x="5026025" y="2176463"/>
            <a:ext cx="63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76.0</a:t>
            </a:r>
          </a:p>
        </p:txBody>
      </p:sp>
      <p:sp>
        <p:nvSpPr>
          <p:cNvPr id="48168" name="TextBox 51"/>
          <p:cNvSpPr txBox="1">
            <a:spLocks noChangeArrowheads="1"/>
          </p:cNvSpPr>
          <p:nvPr/>
        </p:nvSpPr>
        <p:spPr bwMode="auto">
          <a:xfrm>
            <a:off x="5597525" y="1917700"/>
            <a:ext cx="63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</a:pPr>
            <a:r>
              <a:rPr lang="en-US" altLang="en-US" sz="1400"/>
              <a:t>98.1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04988" y="4003903"/>
            <a:ext cx="5032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bg2">
                    <a:lumMod val="10000"/>
                  </a:schemeClr>
                </a:solidFill>
              </a:rPr>
              <a:t>80/83</a:t>
            </a:r>
            <a:endParaRPr lang="en-US" sz="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4328" y="3998626"/>
            <a:ext cx="626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bg2">
                    <a:lumMod val="10000"/>
                  </a:schemeClr>
                </a:solidFill>
              </a:rPr>
              <a:t>31/41</a:t>
            </a:r>
            <a:endParaRPr lang="en-US" sz="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69163" y="3971258"/>
            <a:ext cx="51117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bg2">
                    <a:lumMod val="10000"/>
                  </a:schemeClr>
                </a:solidFill>
              </a:rPr>
              <a:t>43/44</a:t>
            </a:r>
            <a:endParaRPr lang="en-US" sz="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30983" y="4050169"/>
            <a:ext cx="512762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bg2">
                    <a:lumMod val="10000"/>
                  </a:schemeClr>
                </a:solidFill>
              </a:rPr>
              <a:t>98/101</a:t>
            </a:r>
            <a:endParaRPr lang="en-US" sz="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86350" y="4052964"/>
            <a:ext cx="51117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bg2">
                    <a:lumMod val="10000"/>
                  </a:schemeClr>
                </a:solidFill>
              </a:rPr>
              <a:t>38/50</a:t>
            </a:r>
            <a:endParaRPr lang="en-US" sz="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79651" y="4035653"/>
            <a:ext cx="51117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bg2">
                    <a:lumMod val="10000"/>
                  </a:schemeClr>
                </a:solidFill>
              </a:rPr>
              <a:t>51/52</a:t>
            </a:r>
            <a:endParaRPr lang="en-US" sz="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8175" name="Group 70"/>
          <p:cNvGrpSpPr>
            <a:grpSpLocks/>
          </p:cNvGrpSpPr>
          <p:nvPr/>
        </p:nvGrpSpPr>
        <p:grpSpPr bwMode="auto">
          <a:xfrm>
            <a:off x="2036763" y="2201863"/>
            <a:ext cx="80962" cy="195262"/>
            <a:chOff x="1499856" y="2549046"/>
            <a:chExt cx="81294" cy="195757"/>
          </a:xfrm>
        </p:grpSpPr>
        <p:cxnSp>
          <p:nvCxnSpPr>
            <p:cNvPr id="48197" name="Straight Connector 71"/>
            <p:cNvCxnSpPr>
              <a:cxnSpLocks noChangeShapeType="1"/>
            </p:cNvCxnSpPr>
            <p:nvPr/>
          </p:nvCxnSpPr>
          <p:spPr bwMode="auto">
            <a:xfrm flipH="1">
              <a:off x="1544322" y="2549046"/>
              <a:ext cx="0" cy="19575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8" name="Straight Connector 72"/>
            <p:cNvCxnSpPr>
              <a:cxnSpLocks noChangeShapeType="1"/>
            </p:cNvCxnSpPr>
            <p:nvPr/>
          </p:nvCxnSpPr>
          <p:spPr bwMode="auto">
            <a:xfrm>
              <a:off x="1499856" y="2549046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9" name="Straight Connector 73"/>
            <p:cNvCxnSpPr>
              <a:cxnSpLocks noChangeShapeType="1"/>
            </p:cNvCxnSpPr>
            <p:nvPr/>
          </p:nvCxnSpPr>
          <p:spPr bwMode="auto">
            <a:xfrm>
              <a:off x="1499856" y="2744313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76" name="Group 75"/>
          <p:cNvGrpSpPr>
            <a:grpSpLocks/>
          </p:cNvGrpSpPr>
          <p:nvPr/>
        </p:nvGrpSpPr>
        <p:grpSpPr bwMode="auto">
          <a:xfrm>
            <a:off x="2600325" y="2438400"/>
            <a:ext cx="82550" cy="603250"/>
            <a:chOff x="1499856" y="2549046"/>
            <a:chExt cx="81294" cy="602266"/>
          </a:xfrm>
        </p:grpSpPr>
        <p:cxnSp>
          <p:nvCxnSpPr>
            <p:cNvPr id="48194" name="Straight Connector 76"/>
            <p:cNvCxnSpPr>
              <a:cxnSpLocks noChangeShapeType="1"/>
            </p:cNvCxnSpPr>
            <p:nvPr/>
          </p:nvCxnSpPr>
          <p:spPr bwMode="auto">
            <a:xfrm>
              <a:off x="1544322" y="2549046"/>
              <a:ext cx="0" cy="60226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5" name="Straight Connector 77"/>
            <p:cNvCxnSpPr>
              <a:cxnSpLocks noChangeShapeType="1"/>
            </p:cNvCxnSpPr>
            <p:nvPr/>
          </p:nvCxnSpPr>
          <p:spPr bwMode="auto">
            <a:xfrm>
              <a:off x="1499856" y="2549046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6" name="Straight Connector 78"/>
            <p:cNvCxnSpPr>
              <a:cxnSpLocks noChangeShapeType="1"/>
            </p:cNvCxnSpPr>
            <p:nvPr/>
          </p:nvCxnSpPr>
          <p:spPr bwMode="auto">
            <a:xfrm>
              <a:off x="1499856" y="3151312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77" name="Group 80"/>
          <p:cNvGrpSpPr>
            <a:grpSpLocks/>
          </p:cNvGrpSpPr>
          <p:nvPr/>
        </p:nvGrpSpPr>
        <p:grpSpPr bwMode="auto">
          <a:xfrm>
            <a:off x="3170238" y="2182813"/>
            <a:ext cx="80962" cy="246062"/>
            <a:chOff x="1499856" y="2549046"/>
            <a:chExt cx="81294" cy="246086"/>
          </a:xfrm>
        </p:grpSpPr>
        <p:cxnSp>
          <p:nvCxnSpPr>
            <p:cNvPr id="48191" name="Straight Connector 81"/>
            <p:cNvCxnSpPr>
              <a:cxnSpLocks noChangeShapeType="1"/>
            </p:cNvCxnSpPr>
            <p:nvPr/>
          </p:nvCxnSpPr>
          <p:spPr bwMode="auto">
            <a:xfrm>
              <a:off x="1544322" y="2549046"/>
              <a:ext cx="0" cy="24608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2" name="Straight Connector 82"/>
            <p:cNvCxnSpPr>
              <a:cxnSpLocks noChangeShapeType="1"/>
            </p:cNvCxnSpPr>
            <p:nvPr/>
          </p:nvCxnSpPr>
          <p:spPr bwMode="auto">
            <a:xfrm>
              <a:off x="1499856" y="2549046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3" name="Straight Connector 83"/>
            <p:cNvCxnSpPr>
              <a:cxnSpLocks noChangeShapeType="1"/>
            </p:cNvCxnSpPr>
            <p:nvPr/>
          </p:nvCxnSpPr>
          <p:spPr bwMode="auto">
            <a:xfrm>
              <a:off x="1499856" y="2795132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78" name="Group 85"/>
          <p:cNvGrpSpPr>
            <a:grpSpLocks/>
          </p:cNvGrpSpPr>
          <p:nvPr/>
        </p:nvGrpSpPr>
        <p:grpSpPr bwMode="auto">
          <a:xfrm>
            <a:off x="4735513" y="2201863"/>
            <a:ext cx="82550" cy="160337"/>
            <a:chOff x="1499856" y="2549046"/>
            <a:chExt cx="81294" cy="160352"/>
          </a:xfrm>
        </p:grpSpPr>
        <p:cxnSp>
          <p:nvCxnSpPr>
            <p:cNvPr id="48188" name="Straight Connector 86"/>
            <p:cNvCxnSpPr>
              <a:cxnSpLocks noChangeShapeType="1"/>
            </p:cNvCxnSpPr>
            <p:nvPr/>
          </p:nvCxnSpPr>
          <p:spPr bwMode="auto">
            <a:xfrm>
              <a:off x="1544322" y="2549046"/>
              <a:ext cx="0" cy="16035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9" name="Straight Connector 87"/>
            <p:cNvCxnSpPr>
              <a:cxnSpLocks noChangeShapeType="1"/>
            </p:cNvCxnSpPr>
            <p:nvPr/>
          </p:nvCxnSpPr>
          <p:spPr bwMode="auto">
            <a:xfrm>
              <a:off x="1499856" y="2549046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0" name="Straight Connector 88"/>
            <p:cNvCxnSpPr>
              <a:cxnSpLocks noChangeShapeType="1"/>
            </p:cNvCxnSpPr>
            <p:nvPr/>
          </p:nvCxnSpPr>
          <p:spPr bwMode="auto">
            <a:xfrm>
              <a:off x="1499856" y="2709398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79" name="Group 90"/>
          <p:cNvGrpSpPr>
            <a:grpSpLocks/>
          </p:cNvGrpSpPr>
          <p:nvPr/>
        </p:nvGrpSpPr>
        <p:grpSpPr bwMode="auto">
          <a:xfrm>
            <a:off x="5303838" y="2462213"/>
            <a:ext cx="80962" cy="523875"/>
            <a:chOff x="1499856" y="2549046"/>
            <a:chExt cx="81294" cy="523172"/>
          </a:xfrm>
        </p:grpSpPr>
        <p:cxnSp>
          <p:nvCxnSpPr>
            <p:cNvPr id="48185" name="Straight Connector 91"/>
            <p:cNvCxnSpPr>
              <a:cxnSpLocks noChangeShapeType="1"/>
            </p:cNvCxnSpPr>
            <p:nvPr/>
          </p:nvCxnSpPr>
          <p:spPr bwMode="auto">
            <a:xfrm>
              <a:off x="1544322" y="2549046"/>
              <a:ext cx="0" cy="52317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6" name="Straight Connector 92"/>
            <p:cNvCxnSpPr>
              <a:cxnSpLocks noChangeShapeType="1"/>
            </p:cNvCxnSpPr>
            <p:nvPr/>
          </p:nvCxnSpPr>
          <p:spPr bwMode="auto">
            <a:xfrm>
              <a:off x="1499856" y="2549046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7" name="Straight Connector 93"/>
            <p:cNvCxnSpPr>
              <a:cxnSpLocks noChangeShapeType="1"/>
            </p:cNvCxnSpPr>
            <p:nvPr/>
          </p:nvCxnSpPr>
          <p:spPr bwMode="auto">
            <a:xfrm>
              <a:off x="1499856" y="3072218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180" name="Group 95"/>
          <p:cNvGrpSpPr>
            <a:grpSpLocks/>
          </p:cNvGrpSpPr>
          <p:nvPr/>
        </p:nvGrpSpPr>
        <p:grpSpPr bwMode="auto">
          <a:xfrm>
            <a:off x="5868988" y="2181225"/>
            <a:ext cx="80962" cy="215900"/>
            <a:chOff x="1499856" y="2549046"/>
            <a:chExt cx="81294" cy="216283"/>
          </a:xfrm>
        </p:grpSpPr>
        <p:cxnSp>
          <p:nvCxnSpPr>
            <p:cNvPr id="48182" name="Straight Connector 96"/>
            <p:cNvCxnSpPr>
              <a:cxnSpLocks noChangeShapeType="1"/>
            </p:cNvCxnSpPr>
            <p:nvPr/>
          </p:nvCxnSpPr>
          <p:spPr bwMode="auto">
            <a:xfrm>
              <a:off x="1544322" y="2549046"/>
              <a:ext cx="0" cy="21628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3" name="Straight Connector 97"/>
            <p:cNvCxnSpPr>
              <a:cxnSpLocks noChangeShapeType="1"/>
            </p:cNvCxnSpPr>
            <p:nvPr/>
          </p:nvCxnSpPr>
          <p:spPr bwMode="auto">
            <a:xfrm>
              <a:off x="1499856" y="2549046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4" name="Straight Connector 98"/>
            <p:cNvCxnSpPr>
              <a:cxnSpLocks noChangeShapeType="1"/>
            </p:cNvCxnSpPr>
            <p:nvPr/>
          </p:nvCxnSpPr>
          <p:spPr bwMode="auto">
            <a:xfrm>
              <a:off x="1499856" y="2763577"/>
              <a:ext cx="812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81" name="TextBox 1"/>
          <p:cNvSpPr txBox="1">
            <a:spLocks noChangeArrowheads="1"/>
          </p:cNvSpPr>
          <p:nvPr/>
        </p:nvSpPr>
        <p:spPr bwMode="auto">
          <a:xfrm>
            <a:off x="433388" y="3957638"/>
            <a:ext cx="627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0"/>
              <a:t>n/N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b="1" dirty="0" smtClean="0"/>
              <a:t>Regimens for Genotype 1a</a:t>
            </a:r>
            <a:endParaRPr lang="en-US" b="1" dirty="0"/>
          </a:p>
        </p:txBody>
      </p:sp>
      <p:pic>
        <p:nvPicPr>
          <p:cNvPr id="4" name="Picture 3" descr="NEW_IASUSAlogo-transparent-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543800" y="5981700"/>
            <a:ext cx="1143000" cy="2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j-ea"/>
                <a:cs typeface="+mj-cs"/>
              </a:rPr>
              <a:t>Worldwide Burden of Disease due to HCV is Increasing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46075" indent="-346075"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WHO estimates 130-170 million people, (3% of world's population) HCV infected and at risk of cirrhosis/HCC</a:t>
            </a:r>
          </a:p>
          <a:p>
            <a:pPr marL="346075" indent="-346075" eaLnBrk="1" hangingPunct="1">
              <a:spcBef>
                <a:spcPct val="0"/>
              </a:spcBef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There are 3 to 4 million new infections/</a:t>
            </a:r>
            <a:r>
              <a:rPr lang="en-US" altLang="en-US" sz="2400" dirty="0" err="1" smtClean="0">
                <a:ea typeface="ＭＳ Ｐゴシック" pitchFamily="34" charset="-128"/>
              </a:rPr>
              <a:t>yr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marL="346075" indent="-346075" eaLnBrk="1" hangingPunct="1">
              <a:spcBef>
                <a:spcPct val="0"/>
              </a:spcBef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HCV is responsible for 50–76% of all HCC and 50-60% of all liver transplants in the developed world </a:t>
            </a:r>
          </a:p>
          <a:p>
            <a:pPr marL="346075" indent="-346075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346075" indent="-346075" eaLnBrk="1" hangingPunct="1">
              <a:spcBef>
                <a:spcPct val="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HCV-associated cirrhosis leads to liver failure and death in about 20%-25% of cirrhotic patients</a:t>
            </a:r>
          </a:p>
        </p:txBody>
      </p:sp>
      <p:sp>
        <p:nvSpPr>
          <p:cNvPr id="63492" name="Text Box 22"/>
          <p:cNvSpPr txBox="1">
            <a:spLocks noChangeArrowheads="1"/>
          </p:cNvSpPr>
          <p:nvPr/>
        </p:nvSpPr>
        <p:spPr bwMode="auto">
          <a:xfrm>
            <a:off x="124364" y="64008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World Health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G1a Treatment Inexperienced (non cirrhotic)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4717424"/>
              </p:ext>
            </p:extLst>
          </p:nvPr>
        </p:nvGraphicFramePr>
        <p:xfrm>
          <a:off x="304800" y="1600200"/>
          <a:ext cx="8504238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57045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90"/>
                          </a:solidFill>
                        </a:rPr>
                        <a:t>Regimen</a:t>
                      </a:r>
                      <a:endParaRPr lang="en-US" sz="26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90"/>
                          </a:solidFill>
                        </a:rPr>
                        <a:t>Considerations</a:t>
                      </a:r>
                      <a:endParaRPr lang="en-US" sz="26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103394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EBV/GZP daily for 12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Obtain</a:t>
                      </a:r>
                      <a:r>
                        <a:rPr lang="en-US" sz="2400" baseline="0" dirty="0" smtClean="0"/>
                        <a:t> NS5A RAV testing</a:t>
                      </a:r>
                    </a:p>
                    <a:p>
                      <a:r>
                        <a:rPr lang="en-US" sz="2400" baseline="0" dirty="0" smtClean="0"/>
                        <a:t>16 </a:t>
                      </a:r>
                      <a:r>
                        <a:rPr lang="en-US" sz="2400" baseline="0" dirty="0" err="1" smtClean="0"/>
                        <a:t>wks</a:t>
                      </a:r>
                      <a:r>
                        <a:rPr lang="en-US" sz="2400" baseline="0" dirty="0" smtClean="0"/>
                        <a:t> if high risk*</a:t>
                      </a:r>
                    </a:p>
                  </a:txBody>
                  <a:tcPr/>
                </a:tc>
              </a:tr>
              <a:tr h="57045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LDV/SOF daily for 12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/>
                </a:tc>
              </a:tr>
              <a:tr h="57045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PTVr</a:t>
                      </a:r>
                      <a:r>
                        <a:rPr lang="en-US" sz="2400" dirty="0" smtClean="0"/>
                        <a:t>/OBV/DBV+</a:t>
                      </a:r>
                      <a:r>
                        <a:rPr lang="en-US" sz="2400" baseline="0" dirty="0" smtClean="0"/>
                        <a:t>RBV 12 </a:t>
                      </a:r>
                      <a:r>
                        <a:rPr lang="en-US" sz="2400" baseline="0" dirty="0" err="1" smtClean="0"/>
                        <a:t>wks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</a:tr>
              <a:tr h="57045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SMV/SOF daily for 12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7045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DCV/SOF daily for 12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 data driving this regimen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6385" y="5867400"/>
            <a:ext cx="8427720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*High-risk= 1 or more polymorphism at amino acid positions 28, 30, 31, or 93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952" y="6404372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AASLD/IDSA Treatment Guidelines (www.hcvguidelines.org)</a:t>
            </a:r>
          </a:p>
        </p:txBody>
      </p:sp>
    </p:spTree>
    <p:extLst>
      <p:ext uri="{BB962C8B-B14F-4D97-AF65-F5344CB8AC3E}">
        <p14:creationId xmlns:p14="http://schemas.microsoft.com/office/powerpoint/2010/main" val="4502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AASLD/IDSA Treatment Guidelines (www.hcvguidelines.org)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G1a Treatment Inexperienced</a:t>
            </a:r>
            <a:r>
              <a:rPr lang="en-US" dirty="0"/>
              <a:t> </a:t>
            </a:r>
            <a:r>
              <a:rPr lang="en-US" dirty="0" smtClean="0"/>
              <a:t>(cirrhotic)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3886747"/>
              </p:ext>
            </p:extLst>
          </p:nvPr>
        </p:nvGraphicFramePr>
        <p:xfrm>
          <a:off x="228600" y="2438400"/>
          <a:ext cx="850423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90"/>
                          </a:solidFill>
                        </a:rPr>
                        <a:t>Regimen</a:t>
                      </a:r>
                      <a:endParaRPr lang="en-US" sz="26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90"/>
                          </a:solidFill>
                        </a:rPr>
                        <a:t>Considerations</a:t>
                      </a:r>
                      <a:endParaRPr lang="en-US" sz="26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EBV/GZP daily for 12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Obtain</a:t>
                      </a:r>
                      <a:r>
                        <a:rPr lang="en-US" sz="2400" baseline="0" dirty="0" smtClean="0"/>
                        <a:t> NS5A RAV testing</a:t>
                      </a:r>
                    </a:p>
                    <a:p>
                      <a:r>
                        <a:rPr lang="en-US" sz="2400" baseline="0" dirty="0" smtClean="0"/>
                        <a:t>May want to avoid if high risk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LDV/SOF daily for 12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G1a Treatment Inexperienced (cirrhotic)</a:t>
            </a:r>
            <a:br>
              <a:rPr lang="en-US" dirty="0" smtClean="0"/>
            </a:br>
            <a:r>
              <a:rPr lang="en-US" dirty="0" smtClean="0"/>
              <a:t>Alternative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1082660"/>
              </p:ext>
            </p:extLst>
          </p:nvPr>
        </p:nvGraphicFramePr>
        <p:xfrm>
          <a:off x="304800" y="1600200"/>
          <a:ext cx="850423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90"/>
                          </a:solidFill>
                        </a:rPr>
                        <a:t>Regimen</a:t>
                      </a:r>
                      <a:endParaRPr lang="en-US" sz="26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000090"/>
                          </a:solidFill>
                        </a:rPr>
                        <a:t>Considerations</a:t>
                      </a:r>
                      <a:endParaRPr lang="en-US" sz="26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EBV/GZP+ RBV daily for 16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Obtain</a:t>
                      </a:r>
                      <a:r>
                        <a:rPr lang="en-US" sz="2600" baseline="0" dirty="0" smtClean="0"/>
                        <a:t> NS5A RAV testing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PTVr</a:t>
                      </a:r>
                      <a:r>
                        <a:rPr lang="en-US" sz="2600" dirty="0" smtClean="0"/>
                        <a:t>/OBV/DBV+</a:t>
                      </a:r>
                      <a:r>
                        <a:rPr lang="en-US" sz="2600" baseline="0" dirty="0" smtClean="0"/>
                        <a:t>RBV </a:t>
                      </a:r>
                    </a:p>
                    <a:p>
                      <a:r>
                        <a:rPr lang="en-US" sz="2600" baseline="0" dirty="0" smtClean="0"/>
                        <a:t>24 </a:t>
                      </a:r>
                      <a:r>
                        <a:rPr lang="en-US" sz="2600" baseline="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SMV/SOF daily for 24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Obtain NS3/4A</a:t>
                      </a:r>
                      <a:r>
                        <a:rPr lang="en-US" sz="2600" baseline="0" dirty="0" smtClean="0"/>
                        <a:t> RAV testing </a:t>
                      </a:r>
                      <a:r>
                        <a:rPr lang="en-US" sz="2600" baseline="0" dirty="0" smtClean="0">
                          <a:solidFill>
                            <a:srgbClr val="FF0000"/>
                          </a:solidFill>
                        </a:rPr>
                        <a:t>Avoid if Q80K+</a:t>
                      </a:r>
                      <a:endParaRPr lang="en-US" sz="2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DCV/SOF daily for 24 </a:t>
                      </a:r>
                      <a:r>
                        <a:rPr lang="en-US" sz="2600" dirty="0" err="1" smtClean="0"/>
                        <a:t>wks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Less data driving this regimen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1202" y="6400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AASLD/IDSA Treatment Guidelines (www.hcvguidelines.org)</a:t>
            </a:r>
          </a:p>
        </p:txBody>
      </p:sp>
    </p:spTree>
    <p:extLst>
      <p:ext uri="{BB962C8B-B14F-4D97-AF65-F5344CB8AC3E}">
        <p14:creationId xmlns:p14="http://schemas.microsoft.com/office/powerpoint/2010/main" val="38638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b="1" dirty="0" smtClean="0"/>
              <a:t>Regimens for Genotype 1b</a:t>
            </a:r>
            <a:endParaRPr lang="en-US" b="1" dirty="0"/>
          </a:p>
        </p:txBody>
      </p:sp>
      <p:pic>
        <p:nvPicPr>
          <p:cNvPr id="4" name="Picture 3" descr="NEW_IASUSAlogo-transparent-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7543800" y="5981700"/>
            <a:ext cx="1143000" cy="2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952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AASLD/IDSA Treatment Guidelines (www.hcvguidelines.org)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G1b Treatment Inexperienced (non cirrhotic)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8600771"/>
              </p:ext>
            </p:extLst>
          </p:nvPr>
        </p:nvGraphicFramePr>
        <p:xfrm>
          <a:off x="304800" y="1752600"/>
          <a:ext cx="850423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90"/>
                          </a:solidFill>
                        </a:rPr>
                        <a:t>Regimen</a:t>
                      </a:r>
                      <a:endParaRPr lang="en-US" sz="2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90"/>
                          </a:solidFill>
                        </a:rPr>
                        <a:t>Considerations</a:t>
                      </a:r>
                      <a:endParaRPr lang="en-US" sz="28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EBV/GZP daily for 12wks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LDV/SOF daily for 12wks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PTV/R/OBV/DBV</a:t>
                      </a:r>
                      <a:r>
                        <a:rPr lang="en-US" sz="2800" baseline="0" dirty="0" smtClean="0"/>
                        <a:t> 12 </a:t>
                      </a:r>
                      <a:r>
                        <a:rPr lang="en-US" sz="2800" baseline="0" dirty="0" err="1" smtClean="0"/>
                        <a:t>wks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RBV needed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SMV/SOF daily for 12wks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DCV/SOF daily for 12wks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Less data driving this regimen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AASLD/IDSA Treatment Guidelines (www.hcvguidelines.org)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G1b Treatment Inexperienced (cirrhotic)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7239992"/>
              </p:ext>
            </p:extLst>
          </p:nvPr>
        </p:nvGraphicFramePr>
        <p:xfrm>
          <a:off x="304800" y="2286000"/>
          <a:ext cx="8504238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90"/>
                          </a:solidFill>
                        </a:rPr>
                        <a:t>Regimen</a:t>
                      </a:r>
                      <a:endParaRPr lang="en-US" sz="32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90"/>
                          </a:solidFill>
                        </a:rPr>
                        <a:t>Considerations</a:t>
                      </a:r>
                      <a:endParaRPr lang="en-US" sz="32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EBV/GZP daily for 12wks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LDV/SOF daily for 12wks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PTVr</a:t>
                      </a:r>
                      <a:r>
                        <a:rPr lang="en-US" sz="2800" dirty="0" smtClean="0"/>
                        <a:t>/OBV/DBV</a:t>
                      </a:r>
                      <a:r>
                        <a:rPr lang="en-US" sz="2800" baseline="0" dirty="0" smtClean="0"/>
                        <a:t> 12 </a:t>
                      </a:r>
                      <a:r>
                        <a:rPr lang="en-US" sz="2800" baseline="0" dirty="0" err="1" smtClean="0"/>
                        <a:t>wks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No RBV needed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AASLD/IDSA Treatment Guidelines (www.hcvguidelines.org)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G1b Treatment Inexperienced (cirrhotic)</a:t>
            </a:r>
            <a:br>
              <a:rPr lang="en-US" dirty="0" smtClean="0"/>
            </a:br>
            <a:r>
              <a:rPr lang="en-US" dirty="0" smtClean="0"/>
              <a:t>Alternative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8298500"/>
              </p:ext>
            </p:extLst>
          </p:nvPr>
        </p:nvGraphicFramePr>
        <p:xfrm>
          <a:off x="228600" y="2133600"/>
          <a:ext cx="850423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90"/>
                          </a:solidFill>
                        </a:rPr>
                        <a:t>Regimen</a:t>
                      </a:r>
                      <a:endParaRPr lang="en-US" sz="32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90"/>
                          </a:solidFill>
                        </a:rPr>
                        <a:t>Considerations</a:t>
                      </a:r>
                      <a:endParaRPr lang="en-US" sz="32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SMV/SOF daily for 24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err="1" smtClean="0"/>
                        <a:t>wks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Longer</a:t>
                      </a:r>
                      <a:r>
                        <a:rPr lang="en-US" sz="3200" baseline="0" dirty="0" smtClean="0"/>
                        <a:t> duration </a:t>
                      </a:r>
                    </a:p>
                    <a:p>
                      <a:r>
                        <a:rPr lang="en-US" sz="3200" baseline="0" dirty="0" smtClean="0"/>
                        <a:t>(RBV optional)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DCV/SOF daily for 24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err="1" smtClean="0"/>
                        <a:t>wks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Longer duration </a:t>
                      </a:r>
                    </a:p>
                    <a:p>
                      <a:r>
                        <a:rPr lang="en-US" sz="3200" dirty="0" smtClean="0"/>
                        <a:t>(RBV optional)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4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http://www.hcvguidelines.org/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30" y="1371609"/>
            <a:ext cx="7832725" cy="2081595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Recommendations for Testing, Managing, and Treating Hepatitis C</a:t>
            </a:r>
          </a:p>
          <a:p>
            <a:endParaRPr lang="en-US" dirty="0"/>
          </a:p>
        </p:txBody>
      </p:sp>
      <p:pic>
        <p:nvPicPr>
          <p:cNvPr id="364547" name="Picture 3" descr="C:\Users\hev01\Pictures\IDSAlogospelledout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68" y="3436029"/>
            <a:ext cx="4084982" cy="11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 descr="C:\Users\hev01\Desktop\aasld-primary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915483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Summary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HCV G1 is the most common viral type in USA</a:t>
            </a:r>
          </a:p>
          <a:p>
            <a:r>
              <a:rPr lang="en-US" sz="2400" dirty="0" smtClean="0"/>
              <a:t>HCV is a curable disease</a:t>
            </a:r>
          </a:p>
          <a:p>
            <a:r>
              <a:rPr lang="en-US" sz="2400" dirty="0" smtClean="0"/>
              <a:t>There are at least 5 regimens to treat those who have not been treated before</a:t>
            </a:r>
          </a:p>
          <a:p>
            <a:r>
              <a:rPr lang="en-US" sz="2400" dirty="0" smtClean="0"/>
              <a:t>Access to treatment remains a significant challenge</a:t>
            </a:r>
          </a:p>
          <a:p>
            <a:r>
              <a:rPr lang="en-US" sz="2400" dirty="0" smtClean="0"/>
              <a:t>Knowledge of the  regimens and expected results facilitates high rates of response to treatment</a:t>
            </a:r>
          </a:p>
          <a:p>
            <a:r>
              <a:rPr lang="en-US" sz="2400" dirty="0" smtClean="0"/>
              <a:t>In future RAV may drive many treatment decisions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NEW_IASUSAlogo-transparent-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981700"/>
            <a:ext cx="1143000" cy="26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HCV Global Genotype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8" name="TextBox 1"/>
          <p:cNvSpPr txBox="1">
            <a:spLocks noChangeArrowheads="1"/>
          </p:cNvSpPr>
          <p:nvPr/>
        </p:nvSpPr>
        <p:spPr bwMode="auto">
          <a:xfrm>
            <a:off x="152400" y="64008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8AFFF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Messina, </a:t>
            </a:r>
            <a:r>
              <a:rPr lang="en-US" altLang="en-US" sz="1800" dirty="0" err="1" smtClean="0">
                <a:solidFill>
                  <a:schemeClr val="bg1"/>
                </a:solidFill>
                <a:latin typeface="+mn-lt"/>
              </a:rPr>
              <a:t>Hepatology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 2014</a:t>
            </a:r>
            <a:endParaRPr lang="en-US" altLang="en-US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1295400"/>
            <a:ext cx="887650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603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962" y="1387475"/>
            <a:ext cx="6572250" cy="624416"/>
          </a:xfrm>
          <a:prstGeom prst="rect">
            <a:avLst/>
          </a:prstGeom>
          <a:solidFill>
            <a:srgbClr val="00B0F0"/>
          </a:solidFill>
          <a:ln>
            <a:solidFill>
              <a:srgbClr val="2A31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US </a:t>
            </a: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population with chronic HCV infection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3.2 million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482" y="2301698"/>
            <a:ext cx="3170237" cy="624416"/>
          </a:xfrm>
          <a:prstGeom prst="rect">
            <a:avLst/>
          </a:prstGeom>
          <a:solidFill>
            <a:srgbClr val="FFC000"/>
          </a:solidFill>
          <a:ln>
            <a:solidFill>
              <a:srgbClr val="2A31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HCV detected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1.6 million (50%)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2247" y="3191376"/>
            <a:ext cx="2578100" cy="624416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Referred to care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1.0</a:t>
            </a:r>
            <a:r>
              <a:rPr lang="en-US" sz="1400" dirty="0">
                <a:solidFill>
                  <a:srgbClr val="FFFFFF"/>
                </a:solidFill>
                <a:latin typeface="Helvetica" charset="0"/>
                <a:ea typeface="MS PGothic" charset="0"/>
                <a:cs typeface="Helvetica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1.2 million (32%-38%)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9587" y="4023784"/>
            <a:ext cx="2563813" cy="624416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HCV RNA test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630,000 – 750,000 (20-23%)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55986" y="4899740"/>
            <a:ext cx="2384425" cy="624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Treated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220,000 – 360,000 (7-11%)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5987" y="5729473"/>
            <a:ext cx="2384425" cy="624416"/>
          </a:xfrm>
          <a:prstGeom prst="rect">
            <a:avLst/>
          </a:prstGeom>
          <a:solidFill>
            <a:srgbClr val="92D050"/>
          </a:solidFill>
          <a:ln>
            <a:solidFill>
              <a:srgbClr val="2A31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  <a:cs typeface="Helvetica" charset="0"/>
              </a:rPr>
              <a:t>Successfully treated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MS PGothic" charset="0"/>
                <a:cs typeface="Helvetica" charset="0"/>
              </a:rPr>
              <a:t>170,000 – 200,000 (5-6%)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6097" y="4023784"/>
            <a:ext cx="2616200" cy="624416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Liver biopsy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Helvetica" charset="0"/>
                <a:ea typeface="MS PGothic" charset="0"/>
                <a:cs typeface="Helvetica" charset="0"/>
              </a:rPr>
              <a:t>380,000 – 560,000 (12%-18%)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46120" y="2096381"/>
            <a:ext cx="204788" cy="205317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545805" y="2926114"/>
            <a:ext cx="204788" cy="2286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810000" y="3815792"/>
            <a:ext cx="204788" cy="2032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278243" y="3815792"/>
            <a:ext cx="204788" cy="2032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810000" y="4648200"/>
            <a:ext cx="204788" cy="2032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257800" y="4670725"/>
            <a:ext cx="204788" cy="2032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530724" y="5524157"/>
            <a:ext cx="204788" cy="205316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4376497" y="4211108"/>
            <a:ext cx="609600" cy="249767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6"/>
          <p:cNvSpPr>
            <a:spLocks noGrp="1"/>
          </p:cNvSpPr>
          <p:nvPr>
            <p:ph type="title"/>
          </p:nvPr>
        </p:nvSpPr>
        <p:spPr>
          <a:xfrm>
            <a:off x="457200" y="158751"/>
            <a:ext cx="8229600" cy="755649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Helvetica" charset="0"/>
                <a:ea typeface="MS PGothic" charset="0"/>
              </a:rPr>
              <a:t>Current Status of HCV in the </a:t>
            </a:r>
            <a:r>
              <a:rPr lang="en-US" sz="2400" dirty="0" smtClean="0">
                <a:latin typeface="Helvetica" charset="0"/>
                <a:ea typeface="MS PGothic" charset="0"/>
              </a:rPr>
              <a:t>US:  Screening and Linkage to Care Rates Remain Low</a:t>
            </a:r>
            <a:endParaRPr lang="en-US" sz="2400" dirty="0">
              <a:latin typeface="Helvetica" charset="0"/>
              <a:ea typeface="MS P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636" y="6353889"/>
            <a:ext cx="76962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Holmberg, NEJM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smtClean="0">
                <a:solidFill>
                  <a:schemeClr val="bg1"/>
                </a:solidFill>
              </a:rPr>
              <a:t>2013</a:t>
            </a:r>
            <a:endParaRPr lang="da-DK" sz="1200" dirty="0">
              <a:solidFill>
                <a:srgbClr val="2A3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9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Who should be treated?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Overriding principles in recommendations are that: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1-HCV infection is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curable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disease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HCV infected patients should receive treatment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3-There are several groups of patients who should receive treatment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immediately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they derive highest benefit: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a) Patients with cirrhosis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b) Recipients of Liver Transplantation who remain HCV+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c) HIV/HCV co-infected patients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d) Patients with extra-hepatic manifestations of HCV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Cryoglobulinemia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-B-cell lymphoma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-Porphyria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cutanea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tarda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AASLD/IDSA Treatment Guidelines (www.hcvguidelines.org)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04800" y="228600"/>
            <a:ext cx="8534400" cy="75895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Who should be treated?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0396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Consideration should also be given to the possibility HCV treatment potentially decreasing transmission of HCV in the community, thus the following populations should be treated: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1-Prision inmates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2-HIV/HCV+ men who have sex with men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3-Clinicians at high risk of transmission to patients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4-IVD users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 patients who should not receive treatment, specifically those with life threatening illness whose treatment would not change their immediate survival (12mo)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AASLD/IDSA Treatment Guidelines (www.hcvguidelines.org)</a:t>
            </a:r>
          </a:p>
        </p:txBody>
      </p:sp>
    </p:spTree>
    <p:extLst>
      <p:ext uri="{BB962C8B-B14F-4D97-AF65-F5344CB8AC3E}">
        <p14:creationId xmlns:p14="http://schemas.microsoft.com/office/powerpoint/2010/main" val="29319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itial Treatment of HCV G1 2016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Disclosure Information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Outline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Treatment Candidates 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Worldwide Burden of Disease due to HCV is Increasing&amp;quot;&quot;/&gt;&lt;property id=&quot;20307&quot; value=&quot;335&quot;/&gt;&lt;/object&gt;&lt;object type=&quot;3&quot; unique_id=&quot;10008&quot;&gt;&lt;property id=&quot;20148&quot; value=&quot;5&quot;/&gt;&lt;property id=&quot;20300&quot; value=&quot;Slide 6 - &amp;quot;HCV Global Genotype Distribution&amp;quot;&quot;/&gt;&lt;property id=&quot;20307&quot; value=&quot;338&quot;/&gt;&lt;/object&gt;&lt;object type=&quot;3&quot; unique_id=&quot;10009&quot;&gt;&lt;property id=&quot;20148&quot; value=&quot;5&quot;/&gt;&lt;property id=&quot;20300&quot; value=&quot;Slide 7 - &amp;quot;Current Status of HCV in the US:  Screening and Linkage to Care Rates Remain Low&amp;quot;&quot;/&gt;&lt;property id=&quot;20307&quot; value=&quot;337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 Regimen Basics: Initial Treatment &amp;quot;&quot;/&gt;&lt;property id=&quot;20307&quot; value=&quot;277&quot;/&gt;&lt;/object&gt;&lt;object type=&quot;3&quot; unique_id=&quot;10013&quot;&gt;&lt;property id=&quot;20148&quot; value=&quot;5&quot;/&gt;&lt;property id=&quot;20300&quot; value=&quot;Slide 11&quot;/&gt;&lt;property id=&quot;20307&quot; value=&quot;305&quot;/&gt;&lt;/object&gt;&lt;object type=&quot;3&quot; unique_id=&quot;10014&quot;&gt;&lt;property id=&quot;20148&quot; value=&quot;5&quot;/&gt;&lt;property id=&quot;20300&quot; value=&quot;Slide 12 - &amp;quot;Ledipasvir/Sofosbuvir (LDV/SOF)&amp;quot;&quot;/&gt;&lt;property id=&quot;20307&quot; value=&quot;276&quot;/&gt;&lt;/object&gt;&lt;object type=&quot;3&quot; unique_id=&quot;10015&quot;&gt;&lt;property id=&quot;20148&quot; value=&quot;5&quot;/&gt;&lt;property id=&quot;20300&quot; value=&quot;Slide 13 - &amp;quot;Ledipasvir/Sofosbuvir&amp;quot;&quot;/&gt;&lt;property id=&quot;20307&quot; value=&quot;278&quot;/&gt;&lt;/object&gt;&lt;object type=&quot;3&quot; unique_id=&quot;10016&quot;&gt;&lt;property id=&quot;20148&quot; value=&quot;5&quot;/&gt;&lt;property id=&quot;20300&quot; value=&quot;Slide 14 - &amp;quot;ION Studies: Pivotal LDV/SOF studies &amp;quot;&quot;/&gt;&lt;property id=&quot;20307&quot; value=&quot;279&quot;/&gt;&lt;/object&gt;&lt;object type=&quot;3&quot; unique_id=&quot;10017&quot;&gt;&lt;property id=&quot;20148&quot; value=&quot;5&quot;/&gt;&lt;property id=&quot;20300&quot; value=&quot;Slide 15 - &amp;quot;Study Design GT 1 Treatment-Naïve (ION-1)&amp;quot;&quot;/&gt;&lt;property id=&quot;20307&quot; value=&quot;295&quot;/&gt;&lt;/object&gt;&lt;object type=&quot;3&quot; unique_id=&quot;10018&quot;&gt;&lt;property id=&quot;20148&quot; value=&quot;5&quot;/&gt;&lt;property id=&quot;20300&quot; value=&quot;Slide 16 - &amp;quot;Results: SVR12 GT 1 Treatment-Naïve (ION-1)&amp;quot;&quot;/&gt;&lt;property id=&quot;20307&quot; value=&quot;296&quot;/&gt;&lt;/object&gt;&lt;object type=&quot;3&quot; unique_id=&quot;10019&quot;&gt;&lt;property id=&quot;20148&quot; value=&quot;5&quot;/&gt;&lt;property id=&quot;20300&quot; value=&quot;Slide 17 - &amp;quot;Study Design GT 1 Treatment-Naïve (ION-3)&amp;quot;&quot;/&gt;&lt;property id=&quot;20307&quot; value=&quot;282&quot;/&gt;&lt;/object&gt;&lt;object type=&quot;3&quot; unique_id=&quot;10020&quot;&gt;&lt;property id=&quot;20148&quot; value=&quot;5&quot;/&gt;&lt;property id=&quot;20300&quot; value=&quot;Slide 18 - &amp;quot;Results: Non-Inferiority Comparison GT 1 Treatment-Naïve (ION-3)&amp;quot;&quot;/&gt;&lt;property id=&quot;20307&quot; value=&quot;289&quot;/&gt;&lt;/object&gt;&lt;object type=&quot;3&quot; unique_id=&quot;10021&quot;&gt;&lt;property id=&quot;20148&quot; value=&quot;5&quot;/&gt;&lt;property id=&quot;20300&quot; value=&quot;Slide 19 - &amp;quot;Conclusions Across Phase 3 SOF/LDV Studies&amp;quot;&quot;/&gt;&lt;property id=&quot;20307&quot; value=&quot;294&quot;/&gt;&lt;/object&gt;&lt;object type=&quot;3&quot; unique_id=&quot;10022&quot;&gt;&lt;property id=&quot;20148&quot; value=&quot;5&quot;/&gt;&lt;property id=&quot;20300&quot; value=&quot;Slide 20 - &amp;quot;Simeprevir and Sofosbuvir&amp;quot;&quot;/&gt;&lt;property id=&quot;20307&quot; value=&quot;308&quot;/&gt;&lt;/object&gt;&lt;object type=&quot;3&quot; unique_id=&quot;10023&quot;&gt;&lt;property id=&quot;20148&quot; value=&quot;5&quot;/&gt;&lt;property id=&quot;20300&quot; value=&quot;Slide 21 - &amp;quot;Simeprevir and Sofosbuvir (SMV/SOF) &amp;quot;&quot;/&gt;&lt;property id=&quot;20307&quot; value=&quot;318&quot;/&gt;&lt;/object&gt;&lt;object type=&quot;3&quot; unique_id=&quot;10024&quot;&gt;&lt;property id=&quot;20148&quot; value=&quot;5&quot;/&gt;&lt;property id=&quot;20300&quot; value=&quot;Slide 22 - &amp;quot;SMV/SOF +/- RBV: SVR12 in TN and NR (COSMOS)&amp;quot;&quot;/&gt;&lt;property id=&quot;20307&quot; value=&quot;309&quot;/&gt;&lt;/object&gt;&lt;object type=&quot;3&quot; unique_id=&quot;10025&quot;&gt;&lt;property id=&quot;20148&quot; value=&quot;5&quot;/&gt;&lt;property id=&quot;20300&quot; value=&quot;Slide 23 - &amp;quot;SMV/SOF COSMOS: Summary&amp;quot;&quot;/&gt;&lt;property id=&quot;20307&quot; value=&quot;310&quot;/&gt;&lt;/object&gt;&lt;object type=&quot;3&quot; unique_id=&quot;10026&quot;&gt;&lt;property id=&quot;20148&quot; value=&quot;5&quot;/&gt;&lt;property id=&quot;20300&quot; value=&quot;Slide 24 - &amp;quot;SMV/SOF in GT 1 Non-cirrhotics  (OPTIMIST-1)&amp;quot;&quot;/&gt;&lt;property id=&quot;20307&quot; value=&quot;311&quot;/&gt;&lt;/object&gt;&lt;object type=&quot;3&quot; unique_id=&quot;10027&quot;&gt;&lt;property id=&quot;20148&quot; value=&quot;5&quot;/&gt;&lt;property id=&quot;20300&quot; value=&quot;Slide 25 - &amp;quot;OPTIMIST-2: SVR12 SMV+SOF for 12 Weeks in Cirrhotics&amp;quot;&quot;/&gt;&lt;property id=&quot;20307&quot; value=&quot;312&quot;/&gt;&lt;/object&gt;&lt;object type=&quot;3&quot; unique_id=&quot;10028&quot;&gt;&lt;property id=&quot;20148&quot; value=&quot;5&quot;/&gt;&lt;property id=&quot;20300&quot; value=&quot;Slide 26 - &amp;quot;Adjusted SVR4 for SOF/SMV±RBV (HCV TARGET)&amp;quot;&quot;/&gt;&lt;property id=&quot;20307&quot; value=&quot;297&quot;/&gt;&lt;/object&gt;&lt;object type=&quot;3&quot; unique_id=&quot;10029&quot;&gt;&lt;property id=&quot;20148&quot; value=&quot;5&quot;/&gt;&lt;property id=&quot;20300&quot; value=&quot;Slide 27 - &amp;quot;Simeprevir/Sofosbuvir&amp;quot;&quot;/&gt;&lt;property id=&quot;20307&quot; value=&quot;313&quot;/&gt;&lt;/object&gt;&lt;object type=&quot;3&quot; unique_id=&quot;10030&quot;&gt;&lt;property id=&quot;20148&quot; value=&quot;5&quot;/&gt;&lt;property id=&quot;20300&quot; value=&quot;Slide 28&quot;/&gt;&lt;property id=&quot;20307&quot; value=&quot;314&quot;/&gt;&lt;/object&gt;&lt;object type=&quot;3&quot; unique_id=&quot;10031&quot;&gt;&lt;property id=&quot;20148&quot; value=&quot;5&quot;/&gt;&lt;property id=&quot;20300&quot; value=&quot;Slide 29 - &amp;quot;Elbasvir/Grazoprevir (EBV/GZR)&amp;quot;&quot;/&gt;&lt;property id=&quot;20307&quot; value=&quot;319&quot;/&gt;&lt;/object&gt;&lt;object type=&quot;3&quot; unique_id=&quot;10032&quot;&gt;&lt;property id=&quot;20148&quot; value=&quot;5&quot;/&gt;&lt;property id=&quot;20300&quot; value=&quot;Slide 30 - &amp;quot;Elbasvir/Grazoprevir&amp;quot;&quot;/&gt;&lt;property id=&quot;20307&quot; value=&quot;320&quot;/&gt;&lt;/object&gt;&lt;object type=&quot;3&quot; unique_id=&quot;10033&quot;&gt;&lt;property id=&quot;20148&quot; value=&quot;5&quot;/&gt;&lt;property id=&quot;20300&quot; value=&quot;Slide 31 - &amp;quot;SVR12: Grazoprevir/Elbasvir (GZR/EBR) for 12 Weeks in GT 1 Treatment-Naïve Patients (C-EDGE)&amp;quot;&quot;/&gt;&lt;property id=&quot;20307&quot; value=&quot;306&quot;/&gt;&lt;/object&gt;&lt;object type=&quot;3&quot; unique_id=&quot;10034&quot;&gt;&lt;property id=&quot;20148&quot; value=&quot;5&quot;/&gt;&lt;property id=&quot;20300&quot; value=&quot;Slide 32 - &amp;quot;Elbasvir/Grazoprevir in Compensated Cirrhosis: SVR12&amp;quot;&quot;/&gt;&lt;property id=&quot;20307&quot; value=&quot;317&quot;/&gt;&lt;/object&gt;&lt;object type=&quot;3&quot; unique_id=&quot;10035&quot;&gt;&lt;property id=&quot;20148&quot; value=&quot;5&quot;/&gt;&lt;property id=&quot;20300&quot; value=&quot;Slide 33&quot;/&gt;&lt;property id=&quot;20307&quot; value=&quot;321&quot;/&gt;&lt;/object&gt;&lt;object type=&quot;3&quot; unique_id=&quot;10036&quot;&gt;&lt;property id=&quot;20148&quot; value=&quot;5&quot;/&gt;&lt;property id=&quot;20300&quot; value=&quot;Slide 34 - &amp;quot;3D regimen&amp;quot;&quot;/&gt;&lt;property id=&quot;20307&quot; value=&quot;322&quot;/&gt;&lt;/object&gt;&lt;object type=&quot;3&quot; unique_id=&quot;10037&quot;&gt;&lt;property id=&quot;20148&quot; value=&quot;5&quot;/&gt;&lt;property id=&quot;20300&quot; value=&quot;Slide 35 - &amp;quot;Pivotal 3D regimen studies&amp;quot;&quot;/&gt;&lt;property id=&quot;20307&quot; value=&quot;298&quot;/&gt;&lt;/object&gt;&lt;object type=&quot;3&quot; unique_id=&quot;10038&quot;&gt;&lt;property id=&quot;20148&quot; value=&quot;5&quot;/&gt;&lt;property id=&quot;20300&quot; value=&quot;Slide 36 - &amp;quot;SAPPHIRE-I: Placebo-Controlled Design (N=631)&amp;quot;&quot;/&gt;&lt;property id=&quot;20307&quot; value=&quot;299&quot;/&gt;&lt;/object&gt;&lt;object type=&quot;3&quot; unique_id=&quot;10039&quot;&gt;&lt;property id=&quot;20148&quot; value=&quot;5&quot;/&gt;&lt;property id=&quot;20300&quot; value=&quot;Slide 37 - &amp;quot;SAPPHIRE-I Results: SVR12 Rates  (Superiority to Historical Rate)&amp;quot;&quot;/&gt;&lt;property id=&quot;20307&quot; value=&quot;300&quot;/&gt;&lt;/object&gt;&lt;object type=&quot;3&quot; unique_id=&quot;10040&quot;&gt;&lt;property id=&quot;20148&quot; value=&quot;5&quot;/&gt;&lt;property id=&quot;20300&quot; value=&quot;Slide 38 - &amp;quot;SAPPHIRE-I: ITT SVR12 Rates in Subpopulations&amp;quot;&quot;/&gt;&lt;property id=&quot;20307&quot; value=&quot;301&quot;/&gt;&lt;/object&gt;&lt;object type=&quot;3&quot; unique_id=&quot;10041&quot;&gt;&lt;property id=&quot;20148&quot; value=&quot;5&quot;/&gt;&lt;property id=&quot;20300&quot; value=&quot;Slide 39 - &amp;quot;TURQUOISE-II Study Design: Phase 3 in 380 GT1-Infected Cirrhotics&amp;quot;&quot;/&gt;&lt;property id=&quot;20307&quot; value=&quot;327&quot;/&gt;&lt;/object&gt;&lt;object type=&quot;3&quot; unique_id=&quot;10042&quot;&gt;&lt;property id=&quot;20148&quot; value=&quot;5&quot;/&gt;&lt;property id=&quot;20300&quot; value=&quot;Slide 40 - &amp;quot;TURQUOISE-II Results: ITT SVR12 Rates by HCV Subtype&amp;quot;&quot;/&gt;&lt;property id=&quot;20307&quot; value=&quot;302&quot;/&gt;&lt;/object&gt;&lt;object type=&quot;3&quot; unique_id=&quot;10043&quot;&gt;&lt;property id=&quot;20148&quot; value=&quot;5&quot;/&gt;&lt;property id=&quot;20300&quot; value=&quot;Slide 41 - &amp;quot;TURQUOISE-II: SVR12 Rates by TE in G1a&amp;quot;&quot;/&gt;&lt;property id=&quot;20307&quot; value=&quot;303&quot;/&gt;&lt;/object&gt;&lt;object type=&quot;3&quot; unique_id=&quot;10044&quot;&gt;&lt;property id=&quot;20148&quot; value=&quot;5&quot;/&gt;&lt;property id=&quot;20300&quot; value=&quot;Slide 42 - &amp;quot;Conclusions G1 Phase 3 Program 3D regimen&amp;quot;&quot;/&gt;&lt;property id=&quot;20307&quot; value=&quot;304&quot;/&gt;&lt;/object&gt;&lt;object type=&quot;3&quot; unique_id=&quot;10045&quot;&gt;&lt;property id=&quot;20148&quot; value=&quot;5&quot;/&gt;&lt;property id=&quot;20300&quot; value=&quot;Slide 43&quot;/&gt;&lt;property id=&quot;20307&quot; value=&quot;339&quot;/&gt;&lt;/object&gt;&lt;object type=&quot;3&quot; unique_id=&quot;10046&quot;&gt;&lt;property id=&quot;20148&quot; value=&quot;5&quot;/&gt;&lt;property id=&quot;20300&quot; value=&quot;Slide 44 - &amp;quot;Daclatasvir/Sofosbuvir (DCV/SOF)&amp;quot;&quot;/&gt;&lt;property id=&quot;20307&quot; value=&quot;340&quot;/&gt;&lt;/object&gt;&lt;object type=&quot;3&quot; unique_id=&quot;10047&quot;&gt;&lt;property id=&quot;20148&quot; value=&quot;5&quot;/&gt;&lt;property id=&quot;20300&quot; value=&quot;Slide 45 - &amp;quot;ALLY-1: SOF + DCV + RBV in Cirrhotic or Post-transplant HCV-Infected Pts&amp;quot;&quot;/&gt;&lt;property id=&quot;20307&quot; value=&quot;330&quot;/&gt;&lt;/object&gt;&lt;object type=&quot;3&quot; unique_id=&quot;10048&quot;&gt;&lt;property id=&quot;20148&quot; value=&quot;5&quot;/&gt;&lt;property id=&quot;20300&quot; value=&quot;Slide 46 - &amp;quot;ALLY-1: Key Results&amp;quot;&quot;/&gt;&lt;property id=&quot;20307&quot; value=&quot;331&quot;/&gt;&lt;/object&gt;&lt;object type=&quot;3&quot; unique_id=&quot;10049&quot;&gt;&lt;property id=&quot;20148&quot; value=&quot;5&quot;/&gt;&lt;property id=&quot;20300&quot; value=&quot;Slide 47 - &amp;quot;ALLY-2: Daclatasvir + Sofosbuvir for HIV/HCV Coinfection &amp;quot;&quot;/&gt;&lt;property id=&quot;20307&quot; value=&quot;333&quot;/&gt;&lt;/object&gt;&lt;object type=&quot;3&quot; unique_id=&quot;10050&quot;&gt;&lt;property id=&quot;20148&quot; value=&quot;5&quot;/&gt;&lt;property id=&quot;20300&quot; value=&quot;Slide 48 - &amp;quot;ALLY-2&amp;quot;&quot;/&gt;&lt;property id=&quot;20307&quot; value=&quot;334&quot;/&gt;&lt;/object&gt;&lt;object type=&quot;3&quot; unique_id=&quot;10051&quot;&gt;&lt;property id=&quot;20148&quot; value=&quot;5&quot;/&gt;&lt;property id=&quot;20300&quot; value=&quot;Slide 49 - &amp;quot;Regimens for Genotype 1a&amp;quot;&quot;/&gt;&lt;property id=&quot;20307&quot; value=&quot;269&quot;/&gt;&lt;/object&gt;&lt;object type=&quot;3&quot; unique_id=&quot;10052&quot;&gt;&lt;property id=&quot;20148&quot; value=&quot;5&quot;/&gt;&lt;property id=&quot;20300&quot; value=&quot;Slide 50 - &amp;quot;G1a Treatment Inexperienced (non cirrhotic)&amp;quot;&quot;/&gt;&lt;property id=&quot;20307&quot; value=&quot;266&quot;/&gt;&lt;/object&gt;&lt;object type=&quot;3&quot; unique_id=&quot;10053&quot;&gt;&lt;property id=&quot;20148&quot; value=&quot;5&quot;/&gt;&lt;property id=&quot;20300&quot; value=&quot;Slide 51 - &amp;quot;G1a Treatment Inexperienced (cirrhotic)&amp;quot;&quot;/&gt;&lt;property id=&quot;20307&quot; value=&quot;267&quot;/&gt;&lt;/object&gt;&lt;object type=&quot;3&quot; unique_id=&quot;10054&quot;&gt;&lt;property id=&quot;20148&quot; value=&quot;5&quot;/&gt;&lt;property id=&quot;20300&quot; value=&quot;Slide 52 - &amp;quot;G1a Treatment Inexperienced (cirrhotic) Alternative&amp;quot;&quot;/&gt;&lt;property id=&quot;20307&quot; value=&quot;268&quot;/&gt;&lt;/object&gt;&lt;object type=&quot;3&quot; unique_id=&quot;10055&quot;&gt;&lt;property id=&quot;20148&quot; value=&quot;5&quot;/&gt;&lt;property id=&quot;20300&quot; value=&quot;Slide 53 - &amp;quot;Regimens for Genotype 1b&amp;quot;&quot;/&gt;&lt;property id=&quot;20307&quot; value=&quot;270&quot;/&gt;&lt;/object&gt;&lt;object type=&quot;3&quot; unique_id=&quot;10056&quot;&gt;&lt;property id=&quot;20148&quot; value=&quot;5&quot;/&gt;&lt;property id=&quot;20300&quot; value=&quot;Slide 54 - &amp;quot;G1b Treatment Inexperienced (non cirrhotic)&amp;quot;&quot;/&gt;&lt;property id=&quot;20307&quot; value=&quot;271&quot;/&gt;&lt;/object&gt;&lt;object type=&quot;3&quot; unique_id=&quot;10057&quot;&gt;&lt;property id=&quot;20148&quot; value=&quot;5&quot;/&gt;&lt;property id=&quot;20300&quot; value=&quot;Slide 55 - &amp;quot;G1b Treatment Inexperienced (cirrhotic)&amp;quot;&quot;/&gt;&lt;property id=&quot;20307&quot; value=&quot;274&quot;/&gt;&lt;/object&gt;&lt;object type=&quot;3&quot; unique_id=&quot;10058&quot;&gt;&lt;property id=&quot;20148&quot; value=&quot;5&quot;/&gt;&lt;property id=&quot;20300&quot; value=&quot;Slide 56 - &amp;quot;G1b Treatment Inexperienced (cirrhotic) Alternative&amp;quot;&quot;/&gt;&lt;property id=&quot;20307&quot; value=&quot;275&quot;/&gt;&lt;/object&gt;&lt;object type=&quot;3&quot; unique_id=&quot;10059&quot;&gt;&lt;property id=&quot;20148&quot; value=&quot;5&quot;/&gt;&lt;property id=&quot;20300&quot; value=&quot;Slide 57 - &amp;quot;http://www.hcvguidelines.org/&amp;quot;&quot;/&gt;&lt;property id=&quot;20307&quot; value=&quot;341&quot;/&gt;&lt;/object&gt;&lt;object type=&quot;3&quot; unique_id=&quot;10060&quot;&gt;&lt;property id=&quot;20148&quot; value=&quot;5&quot;/&gt;&lt;property id=&quot;20300&quot; value=&quot;Slide 58 - &amp;quot;Summary&amp;quot;&quot;/&gt;&lt;property id=&quot;20307&quot; value=&quot;261&quot;/&gt;&lt;/object&gt;&lt;/object&gt;&lt;object type=&quot;8&quot; unique_id=&quot;10120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vic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C5D1D7"/>
      </a:hlink>
      <a:folHlink>
        <a:srgbClr val="A0A5B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Franklin">
    <a:majorFont>
      <a:latin typeface="Franklin Gothic Book"/>
      <a:ea typeface=""/>
      <a:cs typeface=""/>
    </a:majorFont>
    <a:minorFont>
      <a:latin typeface="Franklin Gothic 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2958</Words>
  <Application>Microsoft Office PowerPoint</Application>
  <PresentationFormat>On-screen Show (4:3)</PresentationFormat>
  <Paragraphs>751</Paragraphs>
  <Slides>58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ＭＳ Ｐゴシック</vt:lpstr>
      <vt:lpstr>ＭＳ Ｐゴシック</vt:lpstr>
      <vt:lpstr>Arail</vt:lpstr>
      <vt:lpstr>Arial</vt:lpstr>
      <vt:lpstr>Calibri</vt:lpstr>
      <vt:lpstr>Franklin Gothic Book</vt:lpstr>
      <vt:lpstr>Geneva</vt:lpstr>
      <vt:lpstr>Georgia</vt:lpstr>
      <vt:lpstr>Helvetica</vt:lpstr>
      <vt:lpstr>Wingdings</vt:lpstr>
      <vt:lpstr>Wingdings 2</vt:lpstr>
      <vt:lpstr>1_Civic</vt:lpstr>
      <vt:lpstr>Worksheet</vt:lpstr>
      <vt:lpstr>Initial Treatment of HCV G1 2016</vt:lpstr>
      <vt:lpstr>Disclosure Information</vt:lpstr>
      <vt:lpstr>Outline</vt:lpstr>
      <vt:lpstr>Treatment Candidates </vt:lpstr>
      <vt:lpstr>Worldwide Burden of Disease due to HCV is Increasing</vt:lpstr>
      <vt:lpstr>HCV Global Genotype Distribution</vt:lpstr>
      <vt:lpstr>Current Status of HCV in the US:  Screening and Linkage to Care Rates Remain Low</vt:lpstr>
      <vt:lpstr>PowerPoint Presentation</vt:lpstr>
      <vt:lpstr>PowerPoint Presentation</vt:lpstr>
      <vt:lpstr> Regimen Basics: Initial Treatment </vt:lpstr>
      <vt:lpstr>PowerPoint Presentation</vt:lpstr>
      <vt:lpstr>Ledipasvir/Sofosbuvir (LDV/SOF)</vt:lpstr>
      <vt:lpstr>Ledipasvir/Sofosbuvir</vt:lpstr>
      <vt:lpstr>ION Studies: Pivotal LDV/SOF studies </vt:lpstr>
      <vt:lpstr>Study Design GT 1 Treatment-Naïve (ION-1)</vt:lpstr>
      <vt:lpstr>Results: SVR12 GT 1 Treatment-Naïve (ION-1)</vt:lpstr>
      <vt:lpstr>Study Design GT 1 Treatment-Naïve (ION-3)</vt:lpstr>
      <vt:lpstr>Results: Non-Inferiority Comparison GT 1 Treatment-Naïve (ION-3)</vt:lpstr>
      <vt:lpstr>Conclusions Across Phase 3 SOF/LDV Studies</vt:lpstr>
      <vt:lpstr>Simeprevir and Sofosbuvir</vt:lpstr>
      <vt:lpstr>Simeprevir and Sofosbuvir (SMV/SOF) </vt:lpstr>
      <vt:lpstr>SMV/SOF +/- RBV: SVR12 in TN and NR (COSMOS)</vt:lpstr>
      <vt:lpstr>SMV/SOF COSMOS: Summary</vt:lpstr>
      <vt:lpstr>SMV/SOF in GT 1 Non-cirrhotics  (OPTIMIST-1)</vt:lpstr>
      <vt:lpstr>OPTIMIST-2: SVR12 SMV+SOF for 12 Weeks in Cirrhotics</vt:lpstr>
      <vt:lpstr>Adjusted SVR4 for SOF/SMV±RBV (HCV TARGET)</vt:lpstr>
      <vt:lpstr>Simeprevir/Sofosbuvir</vt:lpstr>
      <vt:lpstr>PowerPoint Presentation</vt:lpstr>
      <vt:lpstr>Elbasvir/Grazoprevir (EBV/GZR)</vt:lpstr>
      <vt:lpstr>Elbasvir/Grazoprevir</vt:lpstr>
      <vt:lpstr>SVR12: Grazoprevir/Elbasvir (GZR/EBR) for 12 Weeks in GT 1 Treatment-Naïve Patients (C-EDGE)</vt:lpstr>
      <vt:lpstr>Elbasvir/Grazoprevir in Compensated Cirrhosis: SVR12</vt:lpstr>
      <vt:lpstr>PowerPoint Presentation</vt:lpstr>
      <vt:lpstr>3D regimen</vt:lpstr>
      <vt:lpstr>Pivotal 3D regimen studies</vt:lpstr>
      <vt:lpstr>SAPPHIRE-I: Placebo-Controlled Design (N=631)</vt:lpstr>
      <vt:lpstr>SAPPHIRE-I Results: SVR12 Rates  (Superiority to Historical Rate)</vt:lpstr>
      <vt:lpstr>SAPPHIRE-I: ITT SVR12 Rates in Subpopulations</vt:lpstr>
      <vt:lpstr>TURQUOISE-II Study Design: Phase 3 in 380 GT1-Infected Cirrhotics</vt:lpstr>
      <vt:lpstr>TURQUOISE-II Results: ITT SVR12 Rates by HCV Subtype</vt:lpstr>
      <vt:lpstr>TURQUOISE-II: SVR12 Rates by TE in G1a</vt:lpstr>
      <vt:lpstr>Conclusions G1 Phase 3 Program 3D regimen</vt:lpstr>
      <vt:lpstr>PowerPoint Presentation</vt:lpstr>
      <vt:lpstr>Daclatasvir/Sofosbuvir (DCV/SOF)</vt:lpstr>
      <vt:lpstr>ALLY-1: SOF + DCV + RBV in Cirrhotic or Post-transplant HCV-Infected Pts</vt:lpstr>
      <vt:lpstr>ALLY-1: Key Results</vt:lpstr>
      <vt:lpstr>ALLY-2: Daclatasvir + Sofosbuvir for HIV/HCV Coinfection </vt:lpstr>
      <vt:lpstr>ALLY-2</vt:lpstr>
      <vt:lpstr>Regimens for Genotype 1a</vt:lpstr>
      <vt:lpstr>G1a Treatment Inexperienced (non cirrhotic)</vt:lpstr>
      <vt:lpstr>G1a Treatment Inexperienced (cirrhotic)</vt:lpstr>
      <vt:lpstr>G1a Treatment Inexperienced (cirrhotic) Alternative</vt:lpstr>
      <vt:lpstr>Regimens for Genotype 1b</vt:lpstr>
      <vt:lpstr>G1b Treatment Inexperienced (non cirrhotic)</vt:lpstr>
      <vt:lpstr>G1b Treatment Inexperienced (cirrhotic)</vt:lpstr>
      <vt:lpstr>G1b Treatment Inexperienced (cirrhotic) Alternative</vt:lpstr>
      <vt:lpstr>http://www.hcvguidelines.org/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2016-02-16T20:59:07Z</dcterms:created>
  <dcterms:modified xsi:type="dcterms:W3CDTF">2016-04-06T00:15:54Z</dcterms:modified>
</cp:coreProperties>
</file>