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EEF"/>
    <a:srgbClr val="56656B"/>
    <a:srgbClr val="67787F"/>
    <a:srgbClr val="7D796F"/>
    <a:srgbClr val="6C7E85"/>
    <a:srgbClr val="597776"/>
    <a:srgbClr val="5B731E"/>
    <a:srgbClr val="CDD3DD"/>
    <a:srgbClr val="E8EAEF"/>
    <a:srgbClr val="5F4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922" autoAdjust="0"/>
    <p:restoredTop sz="97647" autoAdjust="0"/>
  </p:normalViewPr>
  <p:slideViewPr>
    <p:cSldViewPr showGuides="1">
      <p:cViewPr>
        <p:scale>
          <a:sx n="112" d="100"/>
          <a:sy n="112" d="100"/>
        </p:scale>
        <p:origin x="-784" y="-1000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SOF/VEL 12 wk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GT 1</c:v>
                </c:pt>
                <c:pt idx="2">
                  <c:v>GT 3</c:v>
                </c:pt>
                <c:pt idx="3">
                  <c:v>GT 2, 4, and 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83.0</c:v>
                </c:pt>
                <c:pt idx="1">
                  <c:v>88.0</c:v>
                </c:pt>
                <c:pt idx="2">
                  <c:v>50.0</c:v>
                </c:pt>
                <c:pt idx="3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SOF/VEL+RBV 12 wk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GT 1</c:v>
                </c:pt>
                <c:pt idx="2">
                  <c:v>GT 3</c:v>
                </c:pt>
                <c:pt idx="3">
                  <c:v>GT 2, 4, and 6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94.0</c:v>
                </c:pt>
                <c:pt idx="1">
                  <c:v>96.0</c:v>
                </c:pt>
                <c:pt idx="2">
                  <c:v>85.0</c:v>
                </c:pt>
                <c:pt idx="3">
                  <c:v>100.0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SOF/VEL 24 wk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GT 1</c:v>
                </c:pt>
                <c:pt idx="2">
                  <c:v>GT 3</c:v>
                </c:pt>
                <c:pt idx="3">
                  <c:v>GT 2, 4, and 6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86.0</c:v>
                </c:pt>
                <c:pt idx="1">
                  <c:v>92.0</c:v>
                </c:pt>
                <c:pt idx="2">
                  <c:v>50.0</c:v>
                </c:pt>
                <c:pt idx="3">
                  <c:v>86.0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70719528"/>
        <c:axId val="-2131871272"/>
      </c:barChart>
      <c:catAx>
        <c:axId val="-2070719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1871272"/>
        <c:crosses val="autoZero"/>
        <c:auto val="1"/>
        <c:lblAlgn val="ctr"/>
        <c:lblOffset val="100"/>
        <c:noMultiLvlLbl val="0"/>
      </c:catAx>
      <c:valAx>
        <c:axId val="-2131871272"/>
        <c:scaling>
          <c:orientation val="minMax"/>
          <c:max val="100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SVR12</a:t>
                </a:r>
                <a:r>
                  <a:rPr lang="en-US" b="1" baseline="0" dirty="0" smtClean="0">
                    <a:solidFill>
                      <a:schemeClr val="tx1"/>
                    </a:solidFill>
                  </a:rPr>
                  <a:t> (%)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118203309692671"/>
              <c:y val="0.3552490285753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0719528"/>
        <c:crosses val="autoZero"/>
        <c:crossBetween val="between"/>
        <c:majorUnit val="20.0"/>
      </c:valAx>
      <c:spPr>
        <a:solidFill>
          <a:srgbClr val="E6EBF2"/>
        </a:solidFill>
        <a:ln w="19050" cmpd="sng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04222510749986"/>
          <c:y val="0.0304751264177833"/>
          <c:w val="0.841791385119413"/>
          <c:h val="0.0769081808437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6350"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4BD97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963232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963232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963232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963232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963232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963232"/>
              </a:solidFill>
              <a:ln w="6350">
                <a:solidFill>
                  <a:schemeClr val="tx1"/>
                </a:solidFill>
              </a:ln>
              <a:effectLst/>
            </c:spPr>
          </c:dPt>
          <c:dLbls>
            <c:dLbl>
              <c:idx val="14"/>
              <c:layout/>
              <c:tx>
                <c:rich>
                  <a:bodyPr/>
                  <a:lstStyle/>
                  <a:p>
                    <a:r>
                      <a:rPr lang="hr-HR" dirty="0" smtClean="0"/>
                      <a:t>&lt;1</a:t>
                    </a:r>
                    <a:endParaRPr lang="hr-H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hr-HR" dirty="0" smtClean="0"/>
                      <a:t>&lt;1</a:t>
                    </a:r>
                    <a:endParaRPr lang="hr-H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3.0</c:v>
                </c:pt>
                <c:pt idx="3">
                  <c:v>2.0</c:v>
                </c:pt>
                <c:pt idx="4">
                  <c:v>9.0</c:v>
                </c:pt>
                <c:pt idx="5">
                  <c:v>4.0</c:v>
                </c:pt>
                <c:pt idx="6">
                  <c:v>14.0</c:v>
                </c:pt>
                <c:pt idx="7">
                  <c:v>32.0</c:v>
                </c:pt>
                <c:pt idx="8">
                  <c:v>41.0</c:v>
                </c:pt>
                <c:pt idx="9">
                  <c:v>43.0</c:v>
                </c:pt>
                <c:pt idx="10">
                  <c:v>28.0</c:v>
                </c:pt>
                <c:pt idx="11">
                  <c:v>19.0</c:v>
                </c:pt>
                <c:pt idx="12">
                  <c:v>2.0</c:v>
                </c:pt>
                <c:pt idx="13">
                  <c:v>4.0</c:v>
                </c:pt>
                <c:pt idx="14">
                  <c:v>1.0</c:v>
                </c:pt>
                <c:pt idx="15">
                  <c:v>1.0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2.0</c:v>
                </c:pt>
                <c:pt idx="3">
                  <c:v>1.0</c:v>
                </c:pt>
                <c:pt idx="4">
                  <c:v>4.0</c:v>
                </c:pt>
                <c:pt idx="5">
                  <c:v>2.0</c:v>
                </c:pt>
                <c:pt idx="6">
                  <c:v>7.0</c:v>
                </c:pt>
                <c:pt idx="7">
                  <c:v>16.0</c:v>
                </c:pt>
                <c:pt idx="8">
                  <c:v>20.0</c:v>
                </c:pt>
                <c:pt idx="9">
                  <c:v>21.0</c:v>
                </c:pt>
                <c:pt idx="10">
                  <c:v>14.0</c:v>
                </c:pt>
                <c:pt idx="11">
                  <c:v>9.0</c:v>
                </c:pt>
                <c:pt idx="12">
                  <c:v>1.0</c:v>
                </c:pt>
                <c:pt idx="13">
                  <c:v>2.0</c:v>
                </c:pt>
                <c:pt idx="14">
                  <c:v>0.5</c:v>
                </c:pt>
                <c:pt idx="15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3.0</c:v>
                </c:pt>
                <c:pt idx="3">
                  <c:v>2.0</c:v>
                </c:pt>
                <c:pt idx="4">
                  <c:v>9.0</c:v>
                </c:pt>
                <c:pt idx="5">
                  <c:v>4.0</c:v>
                </c:pt>
                <c:pt idx="6">
                  <c:v>14.0</c:v>
                </c:pt>
                <c:pt idx="7">
                  <c:v>32.0</c:v>
                </c:pt>
                <c:pt idx="8">
                  <c:v>41.0</c:v>
                </c:pt>
                <c:pt idx="9">
                  <c:v>43.0</c:v>
                </c:pt>
                <c:pt idx="10">
                  <c:v>28.0</c:v>
                </c:pt>
                <c:pt idx="11">
                  <c:v>19.0</c:v>
                </c:pt>
                <c:pt idx="12">
                  <c:v>2.0</c:v>
                </c:pt>
                <c:pt idx="13">
                  <c:v>4.0</c:v>
                </c:pt>
                <c:pt idx="14">
                  <c:v>1.0</c:v>
                </c:pt>
                <c:pt idx="15">
                  <c:v>1.0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3.0</c:v>
                </c:pt>
                <c:pt idx="3">
                  <c:v>2.0</c:v>
                </c:pt>
                <c:pt idx="4">
                  <c:v>9.0</c:v>
                </c:pt>
                <c:pt idx="5">
                  <c:v>4.0</c:v>
                </c:pt>
                <c:pt idx="6">
                  <c:v>14.0</c:v>
                </c:pt>
                <c:pt idx="7">
                  <c:v>32.0</c:v>
                </c:pt>
                <c:pt idx="8">
                  <c:v>41.0</c:v>
                </c:pt>
                <c:pt idx="9">
                  <c:v>43.0</c:v>
                </c:pt>
                <c:pt idx="10">
                  <c:v>28.0</c:v>
                </c:pt>
                <c:pt idx="11">
                  <c:v>19.0</c:v>
                </c:pt>
                <c:pt idx="12">
                  <c:v>2.0</c:v>
                </c:pt>
                <c:pt idx="13">
                  <c:v>4.0</c:v>
                </c:pt>
                <c:pt idx="14">
                  <c:v>1.0</c:v>
                </c:pt>
                <c:pt idx="15">
                  <c:v>1.0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100"/>
        <c:axId val="2116651416"/>
        <c:axId val="-2072750536"/>
      </c:barChart>
      <c:catAx>
        <c:axId val="211665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2750536"/>
        <c:crosses val="autoZero"/>
        <c:auto val="1"/>
        <c:lblAlgn val="ctr"/>
        <c:lblOffset val="100"/>
        <c:noMultiLvlLbl val="0"/>
      </c:catAx>
      <c:valAx>
        <c:axId val="-2072750536"/>
        <c:scaling>
          <c:orientation val="minMax"/>
          <c:max val="30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Patients</a:t>
                </a:r>
                <a:r>
                  <a:rPr lang="en-US" baseline="0" dirty="0" smtClean="0"/>
                  <a:t> (%)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651416"/>
        <c:crosses val="autoZero"/>
        <c:crossBetween val="between"/>
        <c:majorUnit val="1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63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4F82BE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4BD97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963232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963232"/>
              </a:solidFill>
              <a:ln w="6350">
                <a:solidFill>
                  <a:schemeClr val="tx1"/>
                </a:solidFill>
              </a:ln>
              <a:effectLst/>
            </c:spPr>
          </c:dPt>
          <c:dLbls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1.0</c:v>
                </c:pt>
                <c:pt idx="2">
                  <c:v>0.0</c:v>
                </c:pt>
                <c:pt idx="3">
                  <c:v>1.0</c:v>
                </c:pt>
                <c:pt idx="4">
                  <c:v>2.0</c:v>
                </c:pt>
                <c:pt idx="5">
                  <c:v>4.0</c:v>
                </c:pt>
                <c:pt idx="6">
                  <c:v>5.0</c:v>
                </c:pt>
                <c:pt idx="7">
                  <c:v>1.0</c:v>
                </c:pt>
                <c:pt idx="8">
                  <c:v>7.0</c:v>
                </c:pt>
                <c:pt idx="9">
                  <c:v>2.0</c:v>
                </c:pt>
                <c:pt idx="10">
                  <c:v>1.0</c:v>
                </c:pt>
                <c:pt idx="11">
                  <c:v>0.0</c:v>
                </c:pt>
                <c:pt idx="12">
                  <c:v>1.0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4.0</c:v>
                </c:pt>
                <c:pt idx="1">
                  <c:v>4.0</c:v>
                </c:pt>
                <c:pt idx="2">
                  <c:v>0.0</c:v>
                </c:pt>
                <c:pt idx="3">
                  <c:v>4.0</c:v>
                </c:pt>
                <c:pt idx="4">
                  <c:v>8.0</c:v>
                </c:pt>
                <c:pt idx="5">
                  <c:v>15.0</c:v>
                </c:pt>
                <c:pt idx="6">
                  <c:v>19.0</c:v>
                </c:pt>
                <c:pt idx="7">
                  <c:v>4.0</c:v>
                </c:pt>
                <c:pt idx="8">
                  <c:v>27.0</c:v>
                </c:pt>
                <c:pt idx="9">
                  <c:v>8.0</c:v>
                </c:pt>
                <c:pt idx="10">
                  <c:v>4.0</c:v>
                </c:pt>
                <c:pt idx="11">
                  <c:v>0.0</c:v>
                </c:pt>
                <c:pt idx="12">
                  <c:v>4.0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1.0</c:v>
                </c:pt>
                <c:pt idx="2">
                  <c:v>0.0</c:v>
                </c:pt>
                <c:pt idx="3">
                  <c:v>1.0</c:v>
                </c:pt>
                <c:pt idx="4">
                  <c:v>2.0</c:v>
                </c:pt>
                <c:pt idx="5">
                  <c:v>4.0</c:v>
                </c:pt>
                <c:pt idx="6">
                  <c:v>5.0</c:v>
                </c:pt>
                <c:pt idx="7">
                  <c:v>1.0</c:v>
                </c:pt>
                <c:pt idx="8">
                  <c:v>7.0</c:v>
                </c:pt>
                <c:pt idx="9">
                  <c:v>2.0</c:v>
                </c:pt>
                <c:pt idx="10">
                  <c:v>1.0</c:v>
                </c:pt>
                <c:pt idx="11">
                  <c:v>0.0</c:v>
                </c:pt>
                <c:pt idx="12">
                  <c:v>1.0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1.0</c:v>
                </c:pt>
                <c:pt idx="2">
                  <c:v>0.0</c:v>
                </c:pt>
                <c:pt idx="3">
                  <c:v>1.0</c:v>
                </c:pt>
                <c:pt idx="4">
                  <c:v>2.0</c:v>
                </c:pt>
                <c:pt idx="5">
                  <c:v>4.0</c:v>
                </c:pt>
                <c:pt idx="6">
                  <c:v>5.0</c:v>
                </c:pt>
                <c:pt idx="7">
                  <c:v>1.0</c:v>
                </c:pt>
                <c:pt idx="8">
                  <c:v>7.0</c:v>
                </c:pt>
                <c:pt idx="9">
                  <c:v>2.0</c:v>
                </c:pt>
                <c:pt idx="10">
                  <c:v>1.0</c:v>
                </c:pt>
                <c:pt idx="11">
                  <c:v>0.0</c:v>
                </c:pt>
                <c:pt idx="12">
                  <c:v>1.0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100"/>
        <c:axId val="2117994280"/>
        <c:axId val="-2093065496"/>
      </c:barChart>
      <c:catAx>
        <c:axId val="2117994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3065496"/>
        <c:crosses val="autoZero"/>
        <c:auto val="1"/>
        <c:lblAlgn val="ctr"/>
        <c:lblOffset val="100"/>
        <c:noMultiLvlLbl val="0"/>
      </c:catAx>
      <c:valAx>
        <c:axId val="-2093065496"/>
        <c:scaling>
          <c:orientation val="minMax"/>
          <c:max val="30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Patients</a:t>
                </a:r>
                <a:r>
                  <a:rPr lang="en-US" baseline="0" dirty="0" smtClean="0"/>
                  <a:t> (%)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994280"/>
        <c:crosses val="autoZero"/>
        <c:crossBetween val="between"/>
        <c:majorUnit val="10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7842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84783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92" r:id="rId12"/>
    <p:sldLayoutId id="2147483694" r:id="rId13"/>
    <p:sldLayoutId id="2147483687" r:id="rId14"/>
    <p:sldLayoutId id="2147483690" r:id="rId15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rgbClr val="001D48"/>
                </a:solidFill>
              </a:rPr>
              <a:t>Sofosbuvir-Velpatasvir</a:t>
            </a:r>
            <a:r>
              <a:rPr lang="en-US" sz="2400" dirty="0" smtClean="0">
                <a:solidFill>
                  <a:srgbClr val="001D48"/>
                </a:solidFill>
              </a:rPr>
              <a:t> in Decompensated HCV Cirrhosis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ASTRAL-4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 &amp; 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Curry MP,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2015;373:2618-28.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71782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/>
              <a:t>Curry MP, et al. N </a:t>
            </a:r>
            <a:r>
              <a:rPr lang="en-US" dirty="0" err="1"/>
              <a:t>Engl</a:t>
            </a:r>
            <a:r>
              <a:rPr lang="en-US" dirty="0"/>
              <a:t> J Med. 2015;373:2618-28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Decompensated HCV Cirrhosis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ASTRAL-4: Study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594656"/>
              </p:ext>
            </p:extLst>
          </p:nvPr>
        </p:nvGraphicFramePr>
        <p:xfrm>
          <a:off x="514350" y="1371600"/>
          <a:ext cx="8115300" cy="48482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ASTRAL-4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 phase 3 trial to examine the safety and efficacy of a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sofosbuvir-velpatasvir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+/- ribavirin or for 24 weeks in patients with GT 1-6 chronic HCV with decompensated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47 sites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1, 2, 3, 4, 6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Child-Pugh-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Turcotte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class B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treatment failure (except for prior NS5A or NS5B) allowed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Exclusion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Prior or impending (within 12 weeks of study entry) liver transplantation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Platelet count &lt;30,000 or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CrCl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&lt;50 ml/min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5867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N </a:t>
            </a:r>
            <a:r>
              <a:rPr lang="en-US" dirty="0" err="1"/>
              <a:t>Engl</a:t>
            </a:r>
            <a:r>
              <a:rPr lang="en-US" dirty="0"/>
              <a:t> J Med. 2015;373:2618-28.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Decompensated HCV Cirrhosis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ASTRAL-4: 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329684" y="2471015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2500884" y="2159000"/>
            <a:ext cx="1828800" cy="631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114300"/>
            <a:r>
              <a:rPr lang="en-US" sz="1400" b="1" dirty="0" smtClean="0">
                <a:latin typeface="Arial"/>
                <a:cs typeface="Arial"/>
              </a:rPr>
              <a:t>SOF-VEL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77484" y="227974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4543" y="2133600"/>
            <a:ext cx="1732759" cy="2569464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Treatment-naïve &amp; experienced</a:t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GT 1, 2, 3, 4, 6</a:t>
            </a:r>
          </a:p>
          <a:p>
            <a:pPr algn="ctr">
              <a:lnSpc>
                <a:spcPts val="2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CTP Class B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76400" y="2277812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N=90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4329684" y="339114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777484" y="318853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76400" y="3262730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N=87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65" name="Rectangle 64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6962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79689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2500883" y="3073400"/>
            <a:ext cx="1842517" cy="631880"/>
          </a:xfrm>
          <a:prstGeom prst="rect">
            <a:avLst/>
          </a:prstGeom>
          <a:solidFill>
            <a:srgbClr val="D1E0EF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114300"/>
            <a:r>
              <a:rPr lang="en-US" sz="1400" b="1" dirty="0" smtClean="0">
                <a:latin typeface="Arial"/>
                <a:cs typeface="Arial"/>
              </a:rPr>
              <a:t>SOF-VEL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867400" y="137160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 flipV="1">
            <a:off x="6152642" y="175895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5"/>
          <p:cNvSpPr>
            <a:spLocks noChangeArrowheads="1"/>
          </p:cNvSpPr>
          <p:nvPr/>
        </p:nvSpPr>
        <p:spPr bwMode="auto">
          <a:xfrm>
            <a:off x="2500883" y="3987800"/>
            <a:ext cx="3651759" cy="631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0" rIns="0" anchor="ctr"/>
          <a:lstStyle/>
          <a:p>
            <a:pPr marL="114300"/>
            <a:r>
              <a:rPr lang="en-US" sz="1400" b="1" dirty="0" smtClean="0">
                <a:latin typeface="Arial"/>
                <a:cs typeface="Arial"/>
              </a:rPr>
              <a:t>SOF-VEL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676400" y="4192020"/>
            <a:ext cx="8024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N=90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6158484" y="4331467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7606284" y="414020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-6949" y="5029200"/>
            <a:ext cx="9162288" cy="139138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SOF-VEL 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sofosbuvir-velpatasvir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Sofosbuvir-velpatasvir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(400/100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fixed-dose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400 mg once daily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(weight-based and divided bid): 1000 mg/day if &lt; 75 kg or 1200 mg/day if ≥ 75 kg</a:t>
            </a:r>
          </a:p>
        </p:txBody>
      </p:sp>
    </p:spTree>
    <p:extLst>
      <p:ext uri="{BB962C8B-B14F-4D97-AF65-F5344CB8AC3E}">
        <p14:creationId xmlns:p14="http://schemas.microsoft.com/office/powerpoint/2010/main" val="33909748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N </a:t>
            </a:r>
            <a:r>
              <a:rPr lang="en-US" dirty="0" err="1"/>
              <a:t>Engl</a:t>
            </a:r>
            <a:r>
              <a:rPr lang="en-US" dirty="0"/>
              <a:t> J Med. 2015;373:2618-28.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Decompensated HCV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ASTRAL-4: Participants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815614"/>
              </p:ext>
            </p:extLst>
          </p:nvPr>
        </p:nvGraphicFramePr>
        <p:xfrm>
          <a:off x="388369" y="1512641"/>
          <a:ext cx="8374631" cy="465955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812031"/>
                <a:gridCol w="1701800"/>
                <a:gridCol w="1930400"/>
                <a:gridCol w="1930400"/>
              </a:tblGrid>
              <a:tr h="388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SOF-VEL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ea typeface="ヒラギノ角ゴ Pro W3"/>
                        <a:cs typeface="ヒラギノ角ゴ Pro W3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12 weeks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n=90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SOF-VEL + RBV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ea typeface="ヒラギノ角ゴ Pro W3"/>
                        <a:cs typeface="ヒラギノ角ゴ Pro W3"/>
                        <a:sym typeface="Symbol" pitchFamily="18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12</a:t>
                      </a:r>
                      <a:r>
                        <a:rPr lang="en-US" sz="1400" b="0" baseline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 weeks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n=87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SOF-VEL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ea typeface="ヒラギノ角ゴ Pro W3"/>
                        <a:cs typeface="ヒラギノ角ゴ Pro W3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24</a:t>
                      </a:r>
                      <a:r>
                        <a:rPr lang="en-US" sz="1400" b="0" baseline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 weeks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n=90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Mean age, years</a:t>
                      </a:r>
                      <a:r>
                        <a:rPr lang="en-US" sz="1400" baseline="0" dirty="0" smtClean="0"/>
                        <a:t> (range)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 (42-73)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 (40-71)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 (46-72)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Male sex, %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85388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Race, %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White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Black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Asian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93649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Genotype, %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1a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1b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2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3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4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6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205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HCV RNA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400" dirty="0" smtClean="0"/>
                        <a:t>800,000 IU/mL, %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IL28B</a:t>
                      </a:r>
                      <a:r>
                        <a:rPr lang="en-US" sz="1400" baseline="0" dirty="0" smtClean="0"/>
                        <a:t> genotype, non-CC, %</a:t>
                      </a:r>
                      <a:endParaRPr lang="en-US" sz="14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Mean </a:t>
                      </a:r>
                      <a:r>
                        <a:rPr lang="en-US" sz="1400" dirty="0" err="1" smtClean="0"/>
                        <a:t>e</a:t>
                      </a:r>
                      <a:r>
                        <a:rPr lang="en-US" sz="1400" baseline="0" dirty="0" err="1" smtClean="0"/>
                        <a:t>GFR</a:t>
                      </a:r>
                      <a:r>
                        <a:rPr lang="en-US" sz="1400" baseline="0" dirty="0" smtClean="0"/>
                        <a:t>, ml/min (range)</a:t>
                      </a:r>
                      <a:endParaRPr lang="en-US" sz="14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 (15-169)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 (50-167)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 (43-198)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11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N </a:t>
            </a:r>
            <a:r>
              <a:rPr lang="en-US" dirty="0" err="1"/>
              <a:t>Engl</a:t>
            </a:r>
            <a:r>
              <a:rPr lang="en-US" dirty="0"/>
              <a:t> J Med. 2015;373:2618-28.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Decompensated HCV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ASTRAL-4: Participants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770305"/>
              </p:ext>
            </p:extLst>
          </p:nvPr>
        </p:nvGraphicFramePr>
        <p:xfrm>
          <a:off x="381000" y="1394690"/>
          <a:ext cx="8374631" cy="495807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812031"/>
                <a:gridCol w="1701800"/>
                <a:gridCol w="1930400"/>
                <a:gridCol w="1930400"/>
              </a:tblGrid>
              <a:tr h="388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SOF-VEL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ea typeface="ヒラギノ角ゴ Pro W3"/>
                        <a:cs typeface="ヒラギノ角ゴ Pro W3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12 weeks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n=90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SOF-VEL + RBV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ea typeface="ヒラギノ角ゴ Pro W3"/>
                        <a:cs typeface="ヒラギノ角ゴ Pro W3"/>
                        <a:sym typeface="Symbol" pitchFamily="18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12</a:t>
                      </a:r>
                      <a:r>
                        <a:rPr lang="en-US" sz="1400" b="0" baseline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 weeks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n=87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SOF-VEL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ea typeface="ヒラギノ角ゴ Pro W3"/>
                        <a:cs typeface="ヒラギノ角ゴ Pro W3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24</a:t>
                      </a:r>
                      <a:r>
                        <a:rPr lang="en-US" sz="1400" b="0" baseline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 weeks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n=90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CPT score, %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</a:t>
                      </a:r>
                      <a:r>
                        <a:rPr lang="en-US" sz="1400" baseline="0" dirty="0" smtClean="0"/>
                        <a:t>≤</a:t>
                      </a:r>
                      <a:r>
                        <a:rPr lang="en-US" sz="1400" dirty="0" smtClean="0"/>
                        <a:t>6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7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8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9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10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383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MELD score, %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&lt;10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10-15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85388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Ascites, %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None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Mild or moderate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  Severe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93649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Prior HCV treatment, %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No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Yes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  Protease inhibitor regimen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   Peginterferon + Ribavirin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6692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Decompensated HCV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ASTRAL-4: Results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ASTRAL-4: SVR12 Results by Genotype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N </a:t>
            </a:r>
            <a:r>
              <a:rPr lang="en-US" dirty="0" err="1"/>
              <a:t>Engl</a:t>
            </a:r>
            <a:r>
              <a:rPr lang="en-US" dirty="0"/>
              <a:t> J Med. 2015;373:2618-28.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58818012"/>
              </p:ext>
            </p:extLst>
          </p:nvPr>
        </p:nvGraphicFramePr>
        <p:xfrm>
          <a:off x="237214" y="1843321"/>
          <a:ext cx="8595360" cy="416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82128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75/90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4853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82/87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4684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77/90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1925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60/68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8308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65/68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1708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65/71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2997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7/14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5689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11/13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0587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6/12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7998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8/8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86763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6/6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7910" y="5257799"/>
            <a:ext cx="502919" cy="313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6/7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4654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N </a:t>
            </a:r>
            <a:r>
              <a:rPr lang="en-US" dirty="0" err="1"/>
              <a:t>Engl</a:t>
            </a:r>
            <a:r>
              <a:rPr lang="en-US" dirty="0"/>
              <a:t> J Med. 2015;373:2618-28.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Decompensated HCV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ASTRAL-4: Change in MELD Scores on Treatment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76797" y="2310503"/>
            <a:ext cx="883577" cy="457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100" dirty="0" smtClean="0">
                <a:solidFill>
                  <a:prstClr val="black"/>
                </a:solidFill>
              </a:rPr>
              <a:t>Baseline</a:t>
            </a:r>
          </a:p>
          <a:p>
            <a:pPr algn="r">
              <a:lnSpc>
                <a:spcPct val="90000"/>
              </a:lnSpc>
            </a:pPr>
            <a:r>
              <a:rPr lang="en-US" sz="1100" dirty="0" smtClean="0">
                <a:solidFill>
                  <a:prstClr val="black"/>
                </a:solidFill>
              </a:rPr>
              <a:t>MELD &lt;15</a:t>
            </a:r>
          </a:p>
          <a:p>
            <a:pPr algn="r">
              <a:lnSpc>
                <a:spcPct val="90000"/>
              </a:lnSpc>
            </a:pPr>
            <a:r>
              <a:rPr lang="en-US" sz="1100" dirty="0" smtClean="0">
                <a:solidFill>
                  <a:prstClr val="black"/>
                </a:solidFill>
              </a:rPr>
              <a:t>n=208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6796" y="4754387"/>
            <a:ext cx="883577" cy="457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100" dirty="0" smtClean="0">
                <a:solidFill>
                  <a:prstClr val="black"/>
                </a:solidFill>
              </a:rPr>
              <a:t>Baseline</a:t>
            </a:r>
          </a:p>
          <a:p>
            <a:pPr algn="r">
              <a:lnSpc>
                <a:spcPct val="90000"/>
              </a:lnSpc>
            </a:pPr>
            <a:r>
              <a:rPr lang="en-US" sz="1100" dirty="0" smtClean="0">
                <a:solidFill>
                  <a:prstClr val="black"/>
                </a:solidFill>
              </a:rPr>
              <a:t>MELD &gt;15</a:t>
            </a:r>
          </a:p>
          <a:p>
            <a:pPr algn="r">
              <a:lnSpc>
                <a:spcPct val="90000"/>
              </a:lnSpc>
            </a:pPr>
            <a:r>
              <a:rPr lang="en-US" sz="1100" dirty="0" smtClean="0">
                <a:solidFill>
                  <a:prstClr val="black"/>
                </a:solidFill>
              </a:rPr>
              <a:t>n=26</a:t>
            </a: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1109184394"/>
              </p:ext>
            </p:extLst>
          </p:nvPr>
        </p:nvGraphicFramePr>
        <p:xfrm>
          <a:off x="1674893" y="1558565"/>
          <a:ext cx="6627978" cy="1959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Rectangle 27"/>
          <p:cNvSpPr/>
          <p:nvPr/>
        </p:nvSpPr>
        <p:spPr>
          <a:xfrm>
            <a:off x="2377177" y="1311508"/>
            <a:ext cx="3138854" cy="205154"/>
          </a:xfrm>
          <a:prstGeom prst="rect">
            <a:avLst/>
          </a:prstGeom>
          <a:solidFill>
            <a:srgbClr val="4F82BE"/>
          </a:solidFill>
          <a:ln w="19050">
            <a:solidFill>
              <a:srgbClr val="4F82B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100" b="1" dirty="0" smtClean="0">
                <a:solidFill>
                  <a:prstClr val="white"/>
                </a:solidFill>
              </a:rPr>
              <a:t>52% Improved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88864" y="1295400"/>
            <a:ext cx="2132638" cy="22126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100" b="1" dirty="0" smtClean="0">
                <a:solidFill>
                  <a:prstClr val="white"/>
                </a:solidFill>
              </a:rPr>
              <a:t>27% Worsened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77621" y="3266758"/>
            <a:ext cx="342900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prstClr val="black"/>
                </a:solidFill>
              </a:rPr>
              <a:t>n=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406386"/>
              </p:ext>
            </p:extLst>
          </p:nvPr>
        </p:nvGraphicFramePr>
        <p:xfrm>
          <a:off x="2286000" y="3429000"/>
          <a:ext cx="5889806" cy="25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642"/>
                <a:gridCol w="362538"/>
                <a:gridCol w="314157"/>
                <a:gridCol w="368113"/>
                <a:gridCol w="368113"/>
                <a:gridCol w="368113"/>
                <a:gridCol w="368113"/>
                <a:gridCol w="368113"/>
                <a:gridCol w="368113"/>
                <a:gridCol w="368113"/>
                <a:gridCol w="368113"/>
                <a:gridCol w="368113"/>
                <a:gridCol w="368113"/>
                <a:gridCol w="368113"/>
                <a:gridCol w="368113"/>
                <a:gridCol w="368113"/>
              </a:tblGrid>
              <a:tr h="24859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-11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-8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-7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-6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-5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-4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-3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-2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-1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C4BD97"/>
                          </a:solidFill>
                        </a:rPr>
                        <a:t>0</a:t>
                      </a:r>
                      <a:endParaRPr lang="en-US" sz="1100" b="1" dirty="0">
                        <a:solidFill>
                          <a:srgbClr val="C4BD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3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4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11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405759441"/>
              </p:ext>
            </p:extLst>
          </p:nvPr>
        </p:nvGraphicFramePr>
        <p:xfrm>
          <a:off x="1674893" y="4084361"/>
          <a:ext cx="6627978" cy="1980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32"/>
          <p:cNvSpPr/>
          <p:nvPr/>
        </p:nvSpPr>
        <p:spPr>
          <a:xfrm>
            <a:off x="2382392" y="3901893"/>
            <a:ext cx="3138854" cy="205154"/>
          </a:xfrm>
          <a:prstGeom prst="rect">
            <a:avLst/>
          </a:prstGeom>
          <a:solidFill>
            <a:srgbClr val="4F82BE"/>
          </a:solidFill>
          <a:ln w="19050">
            <a:solidFill>
              <a:srgbClr val="4F82B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100" b="1" dirty="0" smtClean="0">
                <a:solidFill>
                  <a:prstClr val="white"/>
                </a:solidFill>
              </a:rPr>
              <a:t>84% Improved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75263" y="3901893"/>
            <a:ext cx="2132638" cy="221262"/>
          </a:xfrm>
          <a:prstGeom prst="rect">
            <a:avLst/>
          </a:prstGeom>
          <a:solidFill>
            <a:srgbClr val="963232"/>
          </a:solidFill>
          <a:ln w="19050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prstClr val="white"/>
                </a:solidFill>
              </a:rPr>
              <a:t>8</a:t>
            </a:r>
            <a:r>
              <a:rPr lang="en-US" sz="1100" b="1" dirty="0" smtClean="0">
                <a:solidFill>
                  <a:prstClr val="white"/>
                </a:solidFill>
              </a:rPr>
              <a:t>% Worsened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14400" y="3506714"/>
            <a:ext cx="1435392" cy="2773669"/>
            <a:chOff x="1122354" y="3689899"/>
            <a:chExt cx="1227438" cy="2773669"/>
          </a:xfrm>
        </p:grpSpPr>
        <p:sp>
          <p:nvSpPr>
            <p:cNvPr id="42" name="TextBox 41"/>
            <p:cNvSpPr txBox="1"/>
            <p:nvPr/>
          </p:nvSpPr>
          <p:spPr>
            <a:xfrm>
              <a:off x="1122354" y="3689899"/>
              <a:ext cx="1227438" cy="1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dirty="0" smtClean="0">
                  <a:solidFill>
                    <a:prstClr val="black"/>
                  </a:solidFill>
                </a:rPr>
                <a:t>Change in MELD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22354" y="6297369"/>
              <a:ext cx="1157538" cy="1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dirty="0" smtClean="0">
                  <a:solidFill>
                    <a:prstClr val="black"/>
                  </a:solidFill>
                </a:rPr>
                <a:t>Change in MELD</a:t>
              </a:r>
            </a:p>
          </p:txBody>
        </p:sp>
      </p:grp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651011"/>
              </p:ext>
            </p:extLst>
          </p:nvPr>
        </p:nvGraphicFramePr>
        <p:xfrm>
          <a:off x="2347476" y="6051688"/>
          <a:ext cx="5819903" cy="25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567"/>
                <a:gridCol w="358235"/>
                <a:gridCol w="310429"/>
                <a:gridCol w="363744"/>
                <a:gridCol w="363744"/>
                <a:gridCol w="363744"/>
                <a:gridCol w="363744"/>
                <a:gridCol w="363744"/>
                <a:gridCol w="363744"/>
                <a:gridCol w="363744"/>
                <a:gridCol w="363744"/>
                <a:gridCol w="363744"/>
                <a:gridCol w="363744"/>
                <a:gridCol w="363744"/>
                <a:gridCol w="363744"/>
                <a:gridCol w="363744"/>
              </a:tblGrid>
              <a:tr h="24859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-11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-8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-7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-6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-5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-4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-3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-2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F82BE"/>
                          </a:solidFill>
                        </a:rPr>
                        <a:t>-1</a:t>
                      </a:r>
                      <a:endParaRPr lang="en-US" sz="1100" b="1" dirty="0">
                        <a:solidFill>
                          <a:srgbClr val="4F82B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C4BD97"/>
                          </a:solidFill>
                        </a:rPr>
                        <a:t>0</a:t>
                      </a:r>
                      <a:endParaRPr lang="en-US" sz="1100" b="1" dirty="0">
                        <a:solidFill>
                          <a:srgbClr val="C4BD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3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4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7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/>
                          </a:solidFill>
                        </a:rPr>
                        <a:t>11</a:t>
                      </a:r>
                      <a:endParaRPr lang="en-US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177621" y="5831025"/>
            <a:ext cx="342900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prstClr val="black"/>
                </a:solidFill>
              </a:rPr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150277683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N </a:t>
            </a:r>
            <a:r>
              <a:rPr lang="en-US" dirty="0" err="1"/>
              <a:t>Engl</a:t>
            </a:r>
            <a:r>
              <a:rPr lang="en-US" dirty="0"/>
              <a:t> J Med. 2015;373:2618-28.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Decompensated HCV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ASTRAL-4: Adverse Events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943514"/>
              </p:ext>
            </p:extLst>
          </p:nvPr>
        </p:nvGraphicFramePr>
        <p:xfrm>
          <a:off x="304800" y="1447800"/>
          <a:ext cx="8382000" cy="4854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020"/>
                <a:gridCol w="1814660"/>
                <a:gridCol w="1814660"/>
                <a:gridCol w="181466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(AE), %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SOF-VEL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12</a:t>
                      </a:r>
                      <a:r>
                        <a:rPr lang="en-US" sz="1600" b="0" baseline="0" dirty="0" smtClean="0">
                          <a:solidFill>
                            <a:srgbClr val="FFFFFF"/>
                          </a:solidFill>
                        </a:rPr>
                        <a:t> weeks</a:t>
                      </a:r>
                    </a:p>
                    <a:p>
                      <a:pPr algn="ctr"/>
                      <a:r>
                        <a:rPr lang="en-US" sz="1600" b="0" baseline="0" dirty="0" smtClean="0">
                          <a:solidFill>
                            <a:srgbClr val="FFFFFF"/>
                          </a:solidFill>
                        </a:rPr>
                        <a:t>(n=90)</a:t>
                      </a:r>
                      <a:endParaRPr lang="en-US" sz="16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SOF-VEL + RBV</a:t>
                      </a:r>
                      <a:endParaRPr lang="en-US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12 weeks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(n=87)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SOF-VEL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 weeks</a:t>
                      </a:r>
                    </a:p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(n=90)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Serious AEs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Deaths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3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3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3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AE in ≥10% of patients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Fatigue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Nausea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Headache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Anemia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Diarrhea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Insomnia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Pruritus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Muscle spasm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Dyspnea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26</a:t>
                      </a:r>
                    </a:p>
                    <a:p>
                      <a:pPr algn="ctr"/>
                      <a:r>
                        <a:rPr lang="en-US" sz="1600" dirty="0" smtClean="0"/>
                        <a:t>24</a:t>
                      </a:r>
                    </a:p>
                    <a:p>
                      <a:pPr algn="ctr"/>
                      <a:r>
                        <a:rPr lang="en-US" sz="1600" dirty="0" smtClean="0"/>
                        <a:t>26</a:t>
                      </a:r>
                    </a:p>
                    <a:p>
                      <a:pPr algn="ctr"/>
                      <a:r>
                        <a:rPr lang="en-US" sz="1600" dirty="0" smtClean="0"/>
                        <a:t>4</a:t>
                      </a:r>
                    </a:p>
                    <a:p>
                      <a:pPr algn="ctr"/>
                      <a:r>
                        <a:rPr lang="en-US" sz="1600" dirty="0" smtClean="0"/>
                        <a:t>7</a:t>
                      </a:r>
                    </a:p>
                    <a:p>
                      <a:pPr algn="ctr"/>
                      <a:r>
                        <a:rPr lang="en-US" sz="1600" dirty="0" smtClean="0"/>
                        <a:t>10</a:t>
                      </a:r>
                    </a:p>
                    <a:p>
                      <a:pPr algn="ctr"/>
                      <a:r>
                        <a:rPr lang="en-US" sz="1600" dirty="0" smtClean="0"/>
                        <a:t>11</a:t>
                      </a:r>
                    </a:p>
                    <a:p>
                      <a:pPr algn="ctr"/>
                      <a:r>
                        <a:rPr lang="en-US" sz="1600" dirty="0" smtClean="0"/>
                        <a:t>3</a:t>
                      </a:r>
                    </a:p>
                    <a:p>
                      <a:pPr algn="ctr"/>
                      <a:r>
                        <a:rPr lang="en-US" sz="1600" dirty="0" smtClean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39</a:t>
                      </a:r>
                    </a:p>
                    <a:p>
                      <a:pPr algn="ctr"/>
                      <a:r>
                        <a:rPr lang="en-US" sz="1600" dirty="0" smtClean="0"/>
                        <a:t>25</a:t>
                      </a:r>
                    </a:p>
                    <a:p>
                      <a:pPr algn="ctr"/>
                      <a:r>
                        <a:rPr lang="en-US" sz="1600" dirty="0" smtClean="0"/>
                        <a:t>21</a:t>
                      </a:r>
                    </a:p>
                    <a:p>
                      <a:pPr algn="ctr"/>
                      <a:r>
                        <a:rPr lang="en-US" sz="1600" dirty="0" smtClean="0"/>
                        <a:t>31</a:t>
                      </a:r>
                    </a:p>
                    <a:p>
                      <a:pPr algn="ctr"/>
                      <a:r>
                        <a:rPr lang="en-US" sz="1600" dirty="0" smtClean="0"/>
                        <a:t>21</a:t>
                      </a:r>
                    </a:p>
                    <a:p>
                      <a:pPr algn="ctr"/>
                      <a:r>
                        <a:rPr lang="en-US" sz="1600" dirty="0" smtClean="0"/>
                        <a:t>14</a:t>
                      </a:r>
                    </a:p>
                    <a:p>
                      <a:pPr algn="ctr"/>
                      <a:r>
                        <a:rPr lang="en-US" sz="1600" dirty="0" smtClean="0"/>
                        <a:t>5</a:t>
                      </a:r>
                    </a:p>
                    <a:p>
                      <a:pPr algn="ctr"/>
                      <a:r>
                        <a:rPr lang="en-US" sz="1600" dirty="0" smtClean="0"/>
                        <a:t>11</a:t>
                      </a:r>
                    </a:p>
                    <a:p>
                      <a:pPr algn="ctr"/>
                      <a:r>
                        <a:rPr lang="en-US" sz="1600" dirty="0" smtClean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23</a:t>
                      </a:r>
                    </a:p>
                    <a:p>
                      <a:pPr algn="ctr"/>
                      <a:r>
                        <a:rPr lang="en-US" sz="1600" dirty="0" smtClean="0"/>
                        <a:t>20</a:t>
                      </a:r>
                    </a:p>
                    <a:p>
                      <a:pPr algn="ctr"/>
                      <a:r>
                        <a:rPr lang="en-US" sz="1600" dirty="0" smtClean="0"/>
                        <a:t>19</a:t>
                      </a:r>
                    </a:p>
                    <a:p>
                      <a:pPr algn="ctr"/>
                      <a:r>
                        <a:rPr lang="en-US" sz="1600" dirty="0" smtClean="0"/>
                        <a:t>3</a:t>
                      </a:r>
                    </a:p>
                    <a:p>
                      <a:pPr algn="ctr"/>
                      <a:r>
                        <a:rPr lang="en-US" sz="1600" dirty="0" smtClean="0"/>
                        <a:t>8</a:t>
                      </a:r>
                    </a:p>
                    <a:p>
                      <a:pPr algn="ctr"/>
                      <a:r>
                        <a:rPr lang="en-US" sz="1600" dirty="0" smtClean="0"/>
                        <a:t>10</a:t>
                      </a:r>
                    </a:p>
                    <a:p>
                      <a:pPr algn="ctr"/>
                      <a:r>
                        <a:rPr lang="en-US" sz="1600" dirty="0" smtClean="0"/>
                        <a:t>4</a:t>
                      </a:r>
                    </a:p>
                    <a:p>
                      <a:pPr algn="ctr"/>
                      <a:r>
                        <a:rPr lang="en-US" sz="1600" dirty="0" smtClean="0"/>
                        <a:t>2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5304">
                <a:tc>
                  <a:txBody>
                    <a:bodyPr/>
                    <a:lstStyle/>
                    <a:p>
                      <a:pPr marL="12700" indent="0">
                        <a:tabLst/>
                      </a:pPr>
                      <a:r>
                        <a:rPr lang="en-US" sz="1600" dirty="0" smtClean="0"/>
                        <a:t>Hemoglobin &lt;10 g/dl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1040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N </a:t>
            </a:r>
            <a:r>
              <a:rPr lang="en-US" dirty="0" err="1"/>
              <a:t>Engl</a:t>
            </a:r>
            <a:r>
              <a:rPr lang="en-US" dirty="0"/>
              <a:t> J Med. 2015;373:2618-28.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Decompensated HCV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ASTRAL-4: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901851"/>
              </p:ext>
            </p:extLst>
          </p:nvPr>
        </p:nvGraphicFramePr>
        <p:xfrm>
          <a:off x="0" y="2580640"/>
          <a:ext cx="9144000" cy="1991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167640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Treatment with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–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velpatasvir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with or without ribavirin for 12 weeks and with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–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velpatasvir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for 24 weeks resulted in high rates of sustained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response in patients with HCV infection and decompensated cirrhosis.”</a:t>
                      </a:r>
                      <a:endParaRPr lang="en-US" sz="2000" b="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7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103559</TotalTime>
  <Words>936</Words>
  <Application>Microsoft Macintosh PowerPoint</Application>
  <PresentationFormat>On-screen Show (4:3)</PresentationFormat>
  <Paragraphs>338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AETC_Master_Template_061510</vt:lpstr>
      <vt:lpstr>Sofosbuvir-Velpatasvir in Decompensated HCV Cirrhosis ASTRAL-4</vt:lpstr>
      <vt:lpstr>Sofosbuvir-Velpatasvir in Decompensated HCV Cirrhosis ASTRAL-4: Study Features</vt:lpstr>
      <vt:lpstr>Sofosbuvir-Velpatasvir in Decompensated HCV Cirrhosis ASTRAL-4: Study Design</vt:lpstr>
      <vt:lpstr>Sofosbuvir-Velpatasvir in Decompensated HCV Cirrhosis ASTRAL-4: Participants</vt:lpstr>
      <vt:lpstr>Sofosbuvir-Velpatasvir in Decompensated HCV Cirrhosis ASTRAL-4: Participants</vt:lpstr>
      <vt:lpstr>Sofosbuvir-Velpatasvir in Decompensated HCV Cirrhosis ASTRAL-4: Results</vt:lpstr>
      <vt:lpstr>Sofosbuvir-Velpatasvir in Decompensated HCV Cirrhosis ASTRAL-4: Change in MELD Scores on Treatment</vt:lpstr>
      <vt:lpstr>Sofosbuvir-Velpatasvir in Decompensated HCV Cirrhosis ASTRAL-4: Adverse Events</vt:lpstr>
      <vt:lpstr>Sofosbuvir-Velpatasvir in Decompensated HCV Cirrhosis ASTRAL-4: Conclusions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4201</cp:revision>
  <cp:lastPrinted>2011-04-18T21:48:04Z</cp:lastPrinted>
  <dcterms:created xsi:type="dcterms:W3CDTF">2010-11-28T05:36:22Z</dcterms:created>
  <dcterms:modified xsi:type="dcterms:W3CDTF">2017-08-16T23:41:37Z</dcterms:modified>
</cp:coreProperties>
</file>