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EEF"/>
    <a:srgbClr val="56656B"/>
    <a:srgbClr val="67787F"/>
    <a:srgbClr val="7D796F"/>
    <a:srgbClr val="6C7E85"/>
    <a:srgbClr val="597776"/>
    <a:srgbClr val="5B731E"/>
    <a:srgbClr val="CDD3DD"/>
    <a:srgbClr val="E8EAEF"/>
    <a:srgbClr val="5F4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922" autoAdjust="0"/>
    <p:restoredTop sz="97647" autoAdjust="0"/>
  </p:normalViewPr>
  <p:slideViewPr>
    <p:cSldViewPr showGuides="1">
      <p:cViewPr>
        <p:scale>
          <a:sx n="112" d="100"/>
          <a:sy n="112" d="100"/>
        </p:scale>
        <p:origin x="-784" y="-1000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0.0277778663809897"/>
          <c:w val="0.849788104672712"/>
          <c:h val="0.824336664459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rgbClr val="6E4B7D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 + Ribavirin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95.0</c:v>
                </c:pt>
                <c:pt idx="1">
                  <c:v>80.0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090879192"/>
        <c:axId val="-2064594824"/>
      </c:barChart>
      <c:catAx>
        <c:axId val="-2090879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 baseline="0">
                <a:latin typeface="Arial"/>
                <a:cs typeface="Arial"/>
              </a:defRPr>
            </a:pPr>
            <a:endParaRPr lang="en-US"/>
          </a:p>
        </c:txPr>
        <c:crossAx val="-2064594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459482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"/>
              <c:y val="0.1563076854375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9087919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69016767858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Sofosbuvir-Velpatasvir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98.0</c:v>
                </c:pt>
                <c:pt idx="1">
                  <c:v>93.0</c:v>
                </c:pt>
                <c:pt idx="2">
                  <c:v>91.0</c:v>
                </c:pt>
                <c:pt idx="3">
                  <c:v>89.0</c:v>
                </c:pt>
              </c:numCache>
            </c:numRef>
          </c:val>
        </c:ser>
        <c:ser>
          <c:idx val="1"/>
          <c:order val="1"/>
          <c:tx>
            <c:v>Sofosbuvir + Ribavirin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Non-Cirrhotic</c:v>
                </c:pt>
                <c:pt idx="1">
                  <c:v>Cirrhotic</c:v>
                </c:pt>
                <c:pt idx="2">
                  <c:v>Non-Cirrhotic</c:v>
                </c:pt>
                <c:pt idx="3">
                  <c:v>Cirrhotic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90.0</c:v>
                </c:pt>
                <c:pt idx="1">
                  <c:v>73.0</c:v>
                </c:pt>
                <c:pt idx="2">
                  <c:v>71.0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8051704"/>
        <c:axId val="-2048546936"/>
      </c:barChart>
      <c:catAx>
        <c:axId val="-20780517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485469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4854693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805170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5589065517754"/>
          <c:y val="0.0144676387400988"/>
          <c:w val="0.612065195859951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212594523457678"/>
          <c:w val="0.999933013013745"/>
          <c:h val="0.947301553522026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7C3D0"/>
            </a:solidFill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B3BB7E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dPt>
            <c:idx val="2"/>
            <c:bubble3D val="0"/>
            <c:spPr>
              <a:solidFill>
                <a:srgbClr val="A2C1E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3389">
                <a:noFill/>
              </a:ln>
            </c:spPr>
            <c:txPr>
              <a:bodyPr/>
              <a:lstStyle/>
              <a:p>
                <a:pPr>
                  <a:defRPr sz="1446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4th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84.0</c:v>
                </c:pt>
                <c:pt idx="1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</c:ofPieChart>
      <c:spPr>
        <a:noFill/>
        <a:ln w="19284">
          <a:noFill/>
        </a:ln>
      </c:spPr>
    </c:plotArea>
    <c:plotVisOnly val="1"/>
    <c:dispBlanksAs val="gap"/>
    <c:showDLblsOverMax val="0"/>
  </c:chart>
  <c:txPr>
    <a:bodyPr/>
    <a:lstStyle/>
    <a:p>
      <a:pPr>
        <a:defRPr sz="2363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BB7E"/>
              </a:solidFill>
              <a:ln>
                <a:solidFill>
                  <a:srgbClr val="000000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rgbClr val="000000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-2093074664"/>
        <c:axId val="-2138950936"/>
      </c:barChart>
      <c:catAx>
        <c:axId val="-2093074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8950936"/>
        <c:crosses val="autoZero"/>
        <c:auto val="1"/>
        <c:lblAlgn val="ctr"/>
        <c:lblOffset val="100"/>
        <c:noMultiLvlLbl val="0"/>
      </c:catAx>
      <c:valAx>
        <c:axId val="-2138950936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-2093074664"/>
        <c:crosses val="autoZero"/>
        <c:crossBetween val="between"/>
      </c:valAx>
      <c:spPr>
        <a:noFill/>
        <a:ln w="19686">
          <a:noFill/>
        </a:ln>
      </c:spPr>
    </c:plotArea>
    <c:plotVisOnly val="1"/>
    <c:dispBlanksAs val="gap"/>
    <c:showDLblsOverMax val="0"/>
  </c:chart>
  <c:txPr>
    <a:bodyPr/>
    <a:lstStyle/>
    <a:p>
      <a:pPr>
        <a:defRPr sz="2393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8627609456582"/>
          <c:y val="0.0200313771269452"/>
          <c:w val="0.828274478108684"/>
          <c:h val="0.945593416285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869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2C1E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-2048526776"/>
        <c:axId val="-2138532248"/>
      </c:barChart>
      <c:catAx>
        <c:axId val="-2048526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8532248"/>
        <c:crosses val="autoZero"/>
        <c:auto val="1"/>
        <c:lblAlgn val="ctr"/>
        <c:lblOffset val="100"/>
        <c:noMultiLvlLbl val="0"/>
      </c:catAx>
      <c:valAx>
        <c:axId val="-2138532248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-2048526776"/>
        <c:crosses val="autoZero"/>
        <c:crossBetween val="between"/>
      </c:valAx>
      <c:spPr>
        <a:noFill/>
        <a:ln w="1969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16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4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Sofosbuvir-Velpatasvir</a:t>
            </a:r>
            <a:r>
              <a:rPr lang="en-US" sz="2400" dirty="0" smtClean="0">
                <a:solidFill>
                  <a:srgbClr val="001D48"/>
                </a:solidFill>
              </a:rPr>
              <a:t> in Genotype 3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ASTRAL-3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&amp;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Foster GR,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</a:t>
            </a:r>
            <a:r>
              <a:rPr lang="is-IS" sz="1400" dirty="0" smtClean="0">
                <a:latin typeface="Arial"/>
                <a:cs typeface="Arial"/>
              </a:rPr>
              <a:t>2015</a:t>
            </a:r>
            <a:r>
              <a:rPr lang="en-US" sz="1400" dirty="0" smtClean="0">
                <a:latin typeface="Arial"/>
                <a:cs typeface="Arial"/>
              </a:rPr>
              <a:t>;373:2608-17.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75" y="43096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*Published in tandem with ASTRAL-2 Trial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2972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Foster 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ASTRAL-3: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40005"/>
              </p:ext>
            </p:extLst>
          </p:nvPr>
        </p:nvGraphicFramePr>
        <p:xfrm>
          <a:off x="514350" y="1600200"/>
          <a:ext cx="8115300" cy="4373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ASTRAL-3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placebo-controlled, phase 3 trial using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(compared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ribavirin) in treatment-naïve and treatment-experienced patients with GT 3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76 sites in US, Canada, Europe, Australia,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3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with interferon allowed (but no prior NS5A or NS5B)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1547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SOF-VEL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841" y="2438400"/>
            <a:ext cx="1732759" cy="167944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Treatment-naïve or experienced GT 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3</a:t>
            </a:r>
            <a:endParaRPr lang="en-US" sz="1400" b="1" i="1" dirty="0" smtClean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(N=552)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400" y="25572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N=277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3464502"/>
            <a:ext cx="3651759" cy="631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45720" algn="ctr"/>
            <a:r>
              <a:rPr lang="en-US" sz="1400" b="1" dirty="0" smtClean="0">
                <a:latin typeface="Arial"/>
                <a:cs typeface="Arial"/>
              </a:rPr>
              <a:t>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6062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76400" y="357388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N=275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7607808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7893050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8859" y="4461664"/>
            <a:ext cx="9162288" cy="382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*Randomization stratified by treatment experience </a:t>
            </a:r>
            <a:r>
              <a:rPr lang="en-US" sz="1400" smtClean="0">
                <a:solidFill>
                  <a:srgbClr val="000000"/>
                </a:solidFill>
                <a:latin typeface="Arial" pitchFamily="22" charset="0"/>
              </a:rPr>
              <a:t>and cirrhosis status.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ASTRAL-3: Study Design</a:t>
            </a:r>
            <a:endParaRPr lang="en-US" sz="2700" dirty="0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-6949" y="4857016"/>
            <a:ext cx="9162288" cy="1391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SOF-VEL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(400/100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fixed-dose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1000 mg/day if &lt; 75 kg or 1200 mg/day if ≥ 75 kg</a:t>
            </a:r>
          </a:p>
        </p:txBody>
      </p:sp>
    </p:spTree>
    <p:extLst>
      <p:ext uri="{BB962C8B-B14F-4D97-AF65-F5344CB8AC3E}">
        <p14:creationId xmlns:p14="http://schemas.microsoft.com/office/powerpoint/2010/main" val="29405592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442833"/>
              </p:ext>
            </p:extLst>
          </p:nvPr>
        </p:nvGraphicFramePr>
        <p:xfrm>
          <a:off x="521853" y="1447800"/>
          <a:ext cx="8229601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511"/>
                <a:gridCol w="2562045"/>
                <a:gridCol w="2562045"/>
              </a:tblGrid>
              <a:tr h="597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Sofosbuvir-</a:t>
                      </a: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Velpatasvir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(N=277)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Sofosbuvir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</a:rPr>
                        <a:t> + Ribavirin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(N=275)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6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49 (21-76)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50 (19-74)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170 (61)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174 (63)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9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Race, n (%)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Asian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250 (90)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3 (1)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23 (8)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239 (87)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 (&lt;1)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29 (11)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97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26 (17-48)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27 (17-56)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HCV RNA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400" dirty="0" smtClean="0"/>
                        <a:t>800,000 IU/mL,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191 (69)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194 (71)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non-CC,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172 (62)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164 (60)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Cirrhosis,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80 (29)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83 (30)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7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Treatment-experienced,</a:t>
                      </a:r>
                      <a:r>
                        <a:rPr lang="en-US" sz="1400" baseline="0" dirty="0" smtClean="0"/>
                        <a:t>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71 (26)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71 (26)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0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Prior</a:t>
                      </a:r>
                      <a:r>
                        <a:rPr lang="en-US" sz="1400" baseline="0" dirty="0" smtClean="0"/>
                        <a:t> response, no./total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Non-response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   Relapse or breakthrough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20/71 (28)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51/71 (72)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24/71</a:t>
                      </a:r>
                      <a:r>
                        <a:rPr lang="en-US" sz="1400" baseline="0" dirty="0" smtClean="0"/>
                        <a:t> (34)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aseline="0" dirty="0" smtClean="0"/>
                        <a:t>47/71 (66)</a:t>
                      </a:r>
                      <a:endParaRPr lang="en-US" sz="1400" dirty="0" smtClean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858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ASTRAL-3: SVR12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-5104" y="5992367"/>
            <a:ext cx="9162288" cy="3322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i="1" dirty="0" smtClean="0">
                <a:latin typeface="Arial"/>
                <a:cs typeface="Arial"/>
              </a:rPr>
              <a:t>P</a:t>
            </a:r>
            <a:r>
              <a:rPr lang="en-US" sz="1400" dirty="0" smtClean="0">
                <a:latin typeface="Arial"/>
                <a:cs typeface="Arial"/>
              </a:rPr>
              <a:t>&lt;0.001 </a:t>
            </a:r>
            <a:r>
              <a:rPr lang="en-US" sz="1400" dirty="0">
                <a:latin typeface="Arial"/>
                <a:cs typeface="Arial"/>
              </a:rPr>
              <a:t>for superiority of Sofosbuvir-</a:t>
            </a:r>
            <a:r>
              <a:rPr lang="en-US" sz="1400" dirty="0" err="1">
                <a:latin typeface="Arial"/>
                <a:cs typeface="Arial"/>
              </a:rPr>
              <a:t>Velpatasvir</a:t>
            </a:r>
            <a:r>
              <a:rPr lang="en-US" sz="1400" dirty="0">
                <a:latin typeface="Arial"/>
                <a:cs typeface="Arial"/>
              </a:rPr>
              <a:t> compared with Sofosbuvir + Ribavirin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029200"/>
            <a:ext cx="1309511" cy="338554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264/277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243690" y="5029200"/>
            <a:ext cx="1309510" cy="338554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221/275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52064"/>
              </p:ext>
            </p:extLst>
          </p:nvPr>
        </p:nvGraphicFramePr>
        <p:xfrm>
          <a:off x="925064" y="1828800"/>
          <a:ext cx="729069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19400" y="4953000"/>
            <a:ext cx="1309511" cy="338554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264/277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867400" y="4953000"/>
            <a:ext cx="1309510" cy="338554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221/275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810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ASTRAL-3: SVR12 Results by Cirrhosis &amp; Treatment Experience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708505"/>
              </p:ext>
            </p:extLst>
          </p:nvPr>
        </p:nvGraphicFramePr>
        <p:xfrm>
          <a:off x="505695" y="1828800"/>
          <a:ext cx="8077200" cy="428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07130" y="5033911"/>
            <a:ext cx="636078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160/163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3393770" y="5033911"/>
            <a:ext cx="612842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40/43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5188331" y="5033911"/>
            <a:ext cx="622570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31/34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6959605" y="5033911"/>
            <a:ext cx="617706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33/37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250292" y="5033911"/>
            <a:ext cx="636078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141/156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068620" y="5033911"/>
            <a:ext cx="612843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33/45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851041" y="5033911"/>
            <a:ext cx="609799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22/31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593916" y="5033911"/>
            <a:ext cx="607979" cy="276999"/>
          </a:xfrm>
          <a:prstGeom prst="rect">
            <a:avLst/>
          </a:prstGeom>
        </p:spPr>
        <p:txBody>
          <a:bodyPr wrap="square" lIns="0" rIns="0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22/38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170724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Treatment Naïve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99729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76215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548322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21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Resistance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Baseline NS5A Resistance-Associated Variants and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71" name="Content Placeholder 4"/>
          <p:cNvSpPr txBox="1">
            <a:spLocks/>
          </p:cNvSpPr>
          <p:nvPr/>
        </p:nvSpPr>
        <p:spPr>
          <a:xfrm>
            <a:off x="801540" y="5730676"/>
            <a:ext cx="7702550" cy="67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2E2E2">
                  <a:lumMod val="75000"/>
                </a:srgbClr>
              </a:buClr>
            </a:pPr>
            <a:r>
              <a:rPr lang="en-US" sz="1800" smtClean="0">
                <a:solidFill>
                  <a:prstClr val="black"/>
                </a:solidFill>
              </a:rPr>
              <a:t>SVR12 was 84% (21/25) in patients with Y93H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666983" y="1881702"/>
            <a:ext cx="1773237" cy="404813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Total, </a:t>
            </a:r>
            <a:r>
              <a:rPr lang="en-US" sz="1800" b="1" dirty="0" smtClean="0">
                <a:solidFill>
                  <a:srgbClr val="000000"/>
                </a:solidFill>
              </a:rPr>
              <a:t>n=274</a:t>
            </a:r>
            <a:endParaRPr lang="en-US" sz="1800" b="1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26965" y="2431554"/>
            <a:ext cx="7061200" cy="3099401"/>
            <a:chOff x="946150" y="2431554"/>
            <a:chExt cx="7061200" cy="3099401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492375" y="5382717"/>
              <a:ext cx="2147888" cy="0"/>
            </a:xfrm>
            <a:prstGeom prst="line">
              <a:avLst/>
            </a:prstGeom>
            <a:ln>
              <a:solidFill>
                <a:srgbClr val="9DB7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3358987"/>
                </p:ext>
              </p:extLst>
            </p:nvPr>
          </p:nvGraphicFramePr>
          <p:xfrm>
            <a:off x="2568575" y="2431554"/>
            <a:ext cx="5438775" cy="30527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5" name="Straight Connector 74"/>
            <p:cNvCxnSpPr/>
            <p:nvPr/>
          </p:nvCxnSpPr>
          <p:spPr bwMode="auto">
            <a:xfrm flipV="1">
              <a:off x="5652655" y="2545855"/>
              <a:ext cx="405245" cy="71119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flipH="1" flipV="1">
              <a:off x="5643563" y="4627067"/>
              <a:ext cx="436564" cy="7858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7"/>
            <p:cNvSpPr txBox="1">
              <a:spLocks noChangeArrowheads="1"/>
            </p:cNvSpPr>
            <p:nvPr/>
          </p:nvSpPr>
          <p:spPr bwMode="auto">
            <a:xfrm>
              <a:off x="3013075" y="3276600"/>
              <a:ext cx="1558925" cy="58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 smtClean="0"/>
                <a:t>84% </a:t>
              </a:r>
              <a:br>
                <a:rPr lang="en-US" sz="1400" dirty="0" smtClean="0"/>
              </a:br>
              <a:r>
                <a:rPr lang="en-US" sz="1400" dirty="0" smtClean="0"/>
                <a:t>No BL NS5A RAVs</a:t>
              </a:r>
              <a:endParaRPr lang="en-US" sz="1400" dirty="0"/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400" dirty="0" smtClean="0"/>
                <a:t>N=231</a:t>
              </a:r>
              <a:endParaRPr lang="en-US" sz="1400" dirty="0"/>
            </a:p>
          </p:txBody>
        </p:sp>
        <p:sp>
          <p:nvSpPr>
            <p:cNvPr id="78" name="TextBox 78"/>
            <p:cNvSpPr txBox="1">
              <a:spLocks noChangeArrowheads="1"/>
            </p:cNvSpPr>
            <p:nvPr/>
          </p:nvSpPr>
          <p:spPr bwMode="auto">
            <a:xfrm>
              <a:off x="4225635" y="3651409"/>
              <a:ext cx="1981200" cy="58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16% </a:t>
              </a:r>
              <a:br>
                <a:rPr lang="en-US" sz="1400" dirty="0" smtClean="0">
                  <a:solidFill>
                    <a:srgbClr val="000000"/>
                  </a:solidFill>
                </a:rPr>
              </a:br>
              <a:r>
                <a:rPr lang="en-US" sz="1400" dirty="0" smtClean="0">
                  <a:solidFill>
                    <a:srgbClr val="000000"/>
                  </a:solidFill>
                </a:rPr>
                <a:t>BL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NS5A RAVs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N=43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79" name="Chart 7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99224494"/>
                </p:ext>
              </p:extLst>
            </p:nvPr>
          </p:nvGraphicFramePr>
          <p:xfrm>
            <a:off x="1393825" y="2453779"/>
            <a:ext cx="1698625" cy="3051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0" name="TextBox 80"/>
            <p:cNvSpPr txBox="1">
              <a:spLocks noChangeArrowheads="1"/>
            </p:cNvSpPr>
            <p:nvPr/>
          </p:nvSpPr>
          <p:spPr bwMode="auto">
            <a:xfrm>
              <a:off x="1876425" y="2639517"/>
              <a:ext cx="754063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 smtClean="0"/>
                <a:t>97% </a:t>
              </a:r>
              <a:endParaRPr lang="en-US" sz="1600" b="1" dirty="0"/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/>
                <a:t>SVR12</a:t>
              </a:r>
            </a:p>
          </p:txBody>
        </p:sp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1876425" y="5192217"/>
              <a:ext cx="754063" cy="19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b="1" dirty="0" smtClean="0"/>
                <a:t>225/231</a:t>
              </a:r>
              <a:endParaRPr lang="en-US" sz="1400" b="1" dirty="0"/>
            </a:p>
          </p:txBody>
        </p:sp>
        <p:graphicFrame>
          <p:nvGraphicFramePr>
            <p:cNvPr id="82" name="Chart 8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5411965"/>
                </p:ext>
              </p:extLst>
            </p:nvPr>
          </p:nvGraphicFramePr>
          <p:xfrm>
            <a:off x="5765800" y="2488704"/>
            <a:ext cx="1619250" cy="3013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3" name="TextBox 83"/>
            <p:cNvSpPr txBox="1">
              <a:spLocks noChangeArrowheads="1"/>
            </p:cNvSpPr>
            <p:nvPr/>
          </p:nvSpPr>
          <p:spPr bwMode="auto">
            <a:xfrm>
              <a:off x="6096000" y="2953554"/>
              <a:ext cx="990599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 smtClean="0">
                  <a:solidFill>
                    <a:srgbClr val="000000"/>
                  </a:solidFill>
                </a:rPr>
                <a:t>88% 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>
                  <a:solidFill>
                    <a:srgbClr val="000000"/>
                  </a:solidFill>
                </a:rPr>
                <a:t>SVR12</a:t>
              </a:r>
            </a:p>
          </p:txBody>
        </p:sp>
        <p:sp>
          <p:nvSpPr>
            <p:cNvPr id="84" name="TextBox 84"/>
            <p:cNvSpPr txBox="1">
              <a:spLocks noChangeArrowheads="1"/>
            </p:cNvSpPr>
            <p:nvPr/>
          </p:nvSpPr>
          <p:spPr bwMode="auto">
            <a:xfrm>
              <a:off x="6311900" y="5176342"/>
              <a:ext cx="549275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38/43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2776538" y="2514104"/>
              <a:ext cx="1600200" cy="0"/>
            </a:xfrm>
            <a:prstGeom prst="line">
              <a:avLst/>
            </a:prstGeom>
            <a:ln>
              <a:solidFill>
                <a:srgbClr val="9DB7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576395" y="5416054"/>
              <a:ext cx="58518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587500" y="2499817"/>
              <a:ext cx="0" cy="29067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17"/>
            <p:cNvSpPr txBox="1">
              <a:spLocks noChangeArrowheads="1"/>
            </p:cNvSpPr>
            <p:nvPr/>
          </p:nvSpPr>
          <p:spPr bwMode="auto">
            <a:xfrm>
              <a:off x="1235075" y="5055692"/>
              <a:ext cx="3413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10</a:t>
              </a:r>
            </a:p>
          </p:txBody>
        </p:sp>
        <p:sp>
          <p:nvSpPr>
            <p:cNvPr id="89" name="TextBox 26"/>
            <p:cNvSpPr txBox="1">
              <a:spLocks noChangeArrowheads="1"/>
            </p:cNvSpPr>
            <p:nvPr/>
          </p:nvSpPr>
          <p:spPr bwMode="auto">
            <a:xfrm>
              <a:off x="1235075" y="4795342"/>
              <a:ext cx="3413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20</a:t>
              </a:r>
            </a:p>
          </p:txBody>
        </p:sp>
        <p:sp>
          <p:nvSpPr>
            <p:cNvPr id="90" name="TextBox 28"/>
            <p:cNvSpPr txBox="1">
              <a:spLocks noChangeArrowheads="1"/>
            </p:cNvSpPr>
            <p:nvPr/>
          </p:nvSpPr>
          <p:spPr bwMode="auto">
            <a:xfrm>
              <a:off x="1235075" y="4544517"/>
              <a:ext cx="3413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30</a:t>
              </a:r>
            </a:p>
          </p:txBody>
        </p:sp>
        <p:sp>
          <p:nvSpPr>
            <p:cNvPr id="91" name="TextBox 29"/>
            <p:cNvSpPr txBox="1">
              <a:spLocks noChangeArrowheads="1"/>
            </p:cNvSpPr>
            <p:nvPr/>
          </p:nvSpPr>
          <p:spPr bwMode="auto">
            <a:xfrm>
              <a:off x="1235075" y="4252417"/>
              <a:ext cx="3413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40</a:t>
              </a:r>
            </a:p>
          </p:txBody>
        </p:sp>
        <p:sp>
          <p:nvSpPr>
            <p:cNvPr id="92" name="TextBox 30"/>
            <p:cNvSpPr txBox="1">
              <a:spLocks noChangeArrowheads="1"/>
            </p:cNvSpPr>
            <p:nvPr/>
          </p:nvSpPr>
          <p:spPr bwMode="auto">
            <a:xfrm>
              <a:off x="1235075" y="3939679"/>
              <a:ext cx="3413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50</a:t>
              </a:r>
            </a:p>
          </p:txBody>
        </p:sp>
        <p:sp>
          <p:nvSpPr>
            <p:cNvPr id="93" name="TextBox 31"/>
            <p:cNvSpPr txBox="1">
              <a:spLocks noChangeArrowheads="1"/>
            </p:cNvSpPr>
            <p:nvPr/>
          </p:nvSpPr>
          <p:spPr bwMode="auto">
            <a:xfrm>
              <a:off x="1235075" y="3638054"/>
              <a:ext cx="34131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60</a:t>
              </a:r>
            </a:p>
          </p:txBody>
        </p:sp>
        <p:sp>
          <p:nvSpPr>
            <p:cNvPr id="94" name="TextBox 32"/>
            <p:cNvSpPr txBox="1">
              <a:spLocks noChangeArrowheads="1"/>
            </p:cNvSpPr>
            <p:nvPr/>
          </p:nvSpPr>
          <p:spPr bwMode="auto">
            <a:xfrm>
              <a:off x="1235075" y="3338017"/>
              <a:ext cx="3413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70</a:t>
              </a:r>
            </a:p>
          </p:txBody>
        </p:sp>
        <p:sp>
          <p:nvSpPr>
            <p:cNvPr id="95" name="TextBox 33"/>
            <p:cNvSpPr txBox="1">
              <a:spLocks noChangeArrowheads="1"/>
            </p:cNvSpPr>
            <p:nvPr/>
          </p:nvSpPr>
          <p:spPr bwMode="auto">
            <a:xfrm>
              <a:off x="1235075" y="3044329"/>
              <a:ext cx="34131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/>
                <a:t>80</a:t>
              </a:r>
            </a:p>
          </p:txBody>
        </p:sp>
        <p:sp>
          <p:nvSpPr>
            <p:cNvPr id="96" name="TextBox 34"/>
            <p:cNvSpPr txBox="1">
              <a:spLocks noChangeArrowheads="1"/>
            </p:cNvSpPr>
            <p:nvPr/>
          </p:nvSpPr>
          <p:spPr bwMode="auto">
            <a:xfrm>
              <a:off x="1235075" y="2707779"/>
              <a:ext cx="34131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90</a:t>
              </a:r>
            </a:p>
          </p:txBody>
        </p:sp>
        <p:sp>
          <p:nvSpPr>
            <p:cNvPr id="97" name="TextBox 35"/>
            <p:cNvSpPr txBox="1">
              <a:spLocks noChangeArrowheads="1"/>
            </p:cNvSpPr>
            <p:nvPr/>
          </p:nvSpPr>
          <p:spPr bwMode="auto">
            <a:xfrm>
              <a:off x="1160463" y="2437904"/>
              <a:ext cx="42068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 dirty="0"/>
                <a:t>100</a:t>
              </a:r>
            </a:p>
          </p:txBody>
        </p:sp>
        <p:sp>
          <p:nvSpPr>
            <p:cNvPr id="98" name="TextBox 18"/>
            <p:cNvSpPr txBox="1">
              <a:spLocks noChangeArrowheads="1"/>
            </p:cNvSpPr>
            <p:nvPr/>
          </p:nvSpPr>
          <p:spPr bwMode="auto">
            <a:xfrm rot="16200000">
              <a:off x="509587" y="3684092"/>
              <a:ext cx="12112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 b="1"/>
                <a:t>SVR12 (%)</a:t>
              </a:r>
            </a:p>
          </p:txBody>
        </p:sp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1315890" y="5269345"/>
              <a:ext cx="26311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00" dirty="0" smtClean="0"/>
                <a:t>0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64007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Adverse Events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194523"/>
              </p:ext>
            </p:extLst>
          </p:nvPr>
        </p:nvGraphicFramePr>
        <p:xfrm>
          <a:off x="341312" y="1524000"/>
          <a:ext cx="8458201" cy="433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1"/>
                <a:gridCol w="2476500"/>
                <a:gridCol w="2476500"/>
              </a:tblGrid>
              <a:tr h="557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Sofosbuvir-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Velpatasvir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(n=277)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Sofosbuvir + Ribavirin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(n=275)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9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9 (3)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</a:tr>
              <a:tr h="339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6 (2)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15 (5)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339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baseline="0" dirty="0" smtClean="0"/>
                        <a:t>3 (1)</a:t>
                      </a:r>
                      <a:endParaRPr lang="en-US" sz="1600" baseline="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8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≥10% of patients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Insomnia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71 (26)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90 (32)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46 (17)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31 (11)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105 (38)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89 (32)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58 (21)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74 (27)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458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600" baseline="0" dirty="0" smtClean="0"/>
                        <a:t>Hemoglobin &lt;10 g/dl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600" baseline="0" dirty="0" smtClean="0"/>
                        <a:t>Total bilirubin &gt;2.5 to 3 mg/dl</a:t>
                      </a:r>
                    </a:p>
                    <a:p>
                      <a:pPr marL="230188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lang="en-US" sz="1600" baseline="0" dirty="0" smtClean="0"/>
                        <a:t>Platelet count 25K to &lt;50K/mm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(&lt;1)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10 (4)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2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 smtClean="0"/>
                        <a:t>1 (&lt;1)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4751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</a:t>
            </a:r>
            <a:r>
              <a:rPr lang="en-US" dirty="0" smtClean="0"/>
              <a:t>GR,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is-IS" dirty="0" smtClean="0"/>
              <a:t>2015</a:t>
            </a:r>
            <a:r>
              <a:rPr lang="en-US" dirty="0" smtClean="0"/>
              <a:t>;373:2608-17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ASTRAL-3: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43830"/>
              </p:ext>
            </p:extLst>
          </p:nvPr>
        </p:nvGraphicFramePr>
        <p:xfrm>
          <a:off x="0" y="24384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Among patients with HCV genotype [2 or] 3 with or without previous treatment, including those with compensated cirrhosis, 12 weeks of treatment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sofosbuvir-velpatasvir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resulted in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response that were superior to those with standard treatment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-ribavirin.”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6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103559</TotalTime>
  <Words>919</Words>
  <Application>Microsoft Macintosh PowerPoint</Application>
  <PresentationFormat>On-screen Show (4:3)</PresentationFormat>
  <Paragraphs>177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AETC_Master_Template_061510</vt:lpstr>
      <vt:lpstr>Sofosbuvir-Velpatasvir in Genotype 3 ASTRAL-3</vt:lpstr>
      <vt:lpstr>Sofosbuvir-Velpatasvir in HCV Genotype 3 ASTRAL-3: Study Features</vt:lpstr>
      <vt:lpstr>Sofosbuvir-Velpatasvir in HCV Genotype 3 ASTRAL-3: Study Design</vt:lpstr>
      <vt:lpstr>Sofosbuvir-Velpatasvir in HCV Genotype 3 ASTRAL-3: Baseline Characteristics</vt:lpstr>
      <vt:lpstr>Sofosbuvir-Velpatasvir in HCV Genotype 3 ASTRAL-3: Results</vt:lpstr>
      <vt:lpstr>Sofosbuvir-Velpatasvir in HCV Genotype 3 ASTRAL-3: Results</vt:lpstr>
      <vt:lpstr>Sofosbuvir-Velpatasvir in HCV Genotype 3 ASTRAL-3: Resistance</vt:lpstr>
      <vt:lpstr>Sofosbuvir-Velpatasvir in HCV Genotype 3 ASTRAL-3: Adverse Events</vt:lpstr>
      <vt:lpstr>Sofosbuvir-Velpatasvir in HCV Genotype 3 ASTRAL-3: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4202</cp:revision>
  <cp:lastPrinted>2011-04-18T21:48:04Z</cp:lastPrinted>
  <dcterms:created xsi:type="dcterms:W3CDTF">2010-11-28T05:36:22Z</dcterms:created>
  <dcterms:modified xsi:type="dcterms:W3CDTF">2017-08-16T23:44:43Z</dcterms:modified>
</cp:coreProperties>
</file>