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EF"/>
    <a:srgbClr val="56656B"/>
    <a:srgbClr val="67787F"/>
    <a:srgbClr val="7D796F"/>
    <a:srgbClr val="6C7E85"/>
    <a:srgbClr val="597776"/>
    <a:srgbClr val="5B731E"/>
    <a:srgbClr val="CDD3DD"/>
    <a:srgbClr val="E8EAEF"/>
    <a:srgbClr val="5F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22" autoAdjust="0"/>
    <p:restoredTop sz="97647" autoAdjust="0"/>
  </p:normalViewPr>
  <p:slideViewPr>
    <p:cSldViewPr showGuides="1">
      <p:cViewPr>
        <p:scale>
          <a:sx n="112" d="100"/>
          <a:sy n="112" d="100"/>
        </p:scale>
        <p:origin x="-784" y="-100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0.0277778663809897"/>
          <c:w val="0.849788104672712"/>
          <c:h val="0.824336664459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99.0</c:v>
                </c:pt>
                <c:pt idx="1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132747528"/>
        <c:axId val="-2100645960"/>
      </c:barChart>
      <c:catAx>
        <c:axId val="-2132747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1006459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064596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"/>
              <c:y val="0.1563076854375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274752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99.0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v>Sofosbuvir + Ribavirin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96.0</c:v>
                </c:pt>
                <c:pt idx="1">
                  <c:v>93.0</c:v>
                </c:pt>
                <c:pt idx="2">
                  <c:v>81.0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12280152"/>
        <c:axId val="-2064329272"/>
      </c:barChart>
      <c:catAx>
        <c:axId val="-2012280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43292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43292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228015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5589065517754"/>
          <c:y val="0.0144676387400988"/>
          <c:w val="0.612065195859951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Genotype 2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ASTRAL-2*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Foster GR,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</a:t>
            </a:r>
            <a:r>
              <a:rPr lang="is-IS" sz="1400" dirty="0" smtClean="0">
                <a:latin typeface="Arial"/>
                <a:cs typeface="Arial"/>
              </a:rPr>
              <a:t>2015</a:t>
            </a:r>
            <a:r>
              <a:rPr lang="en-US" sz="1400" dirty="0" smtClean="0">
                <a:latin typeface="Arial"/>
                <a:cs typeface="Arial"/>
              </a:rPr>
              <a:t>;373:2608-17.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675" y="43096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*Published in tandem with ASTRAL-3 Trial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147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Foster 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2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ASTRAL-2: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45447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compared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in treatment-naïve and treatment-experienced patients with GT 2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51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2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interferon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8959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461664"/>
            <a:ext cx="9162288" cy="4334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*Randomization stratified by treatment experience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and cirrhosis status.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ASTRAL-2: Study Design</a:t>
            </a:r>
            <a:endParaRPr lang="en-US" sz="2700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6949" y="4895096"/>
            <a:ext cx="9162288" cy="1391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kg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167883" y="2601060"/>
            <a:ext cx="228599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881883" y="2289045"/>
            <a:ext cx="2285998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Sofosbuvir-</a:t>
            </a:r>
            <a:r>
              <a:rPr lang="en-US" sz="1400" b="1" dirty="0" err="1" smtClean="0">
                <a:latin typeface="Arial"/>
                <a:cs typeface="Arial"/>
              </a:rPr>
              <a:t>Velpatasvir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168" y="24097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1" y="2289045"/>
            <a:ext cx="1840172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>
                <a:solidFill>
                  <a:srgbClr val="FFFFFF"/>
                </a:solidFill>
                <a:cs typeface="Arial"/>
              </a:rPr>
              <a:t>Treatment-naïve or experienced GT 2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FFFFF"/>
                </a:solidFill>
                <a:cs typeface="Arial"/>
              </a:rPr>
              <a:t>(N=266)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81600" y="3629139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881882" y="3315147"/>
            <a:ext cx="22860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Sofosbuvir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72884" y="342653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00200" y="1459522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23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76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895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588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506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74358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58521" y="241531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58521" y="3431978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N=132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09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ASTRAL-2</a:t>
            </a:r>
            <a:r>
              <a:rPr lang="en-US" sz="2400" dirty="0" smtClean="0"/>
              <a:t>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88014"/>
              </p:ext>
            </p:extLst>
          </p:nvPr>
        </p:nvGraphicFramePr>
        <p:xfrm>
          <a:off x="684213" y="1447800"/>
          <a:ext cx="7772401" cy="467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787"/>
                <a:gridCol w="2323307"/>
                <a:gridCol w="2323307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Sofosbuvir-Velpatasvir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(N=134)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Sofosbuvir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 + Ribavirin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(N=132)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57 (26-81)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57 (23-76)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86 (64)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72 (55)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124 (93)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 (4)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111 (84)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 (9)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 (4)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1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 (17-45)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(19-61)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111 (83)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101 (77)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79 (59)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86 (65)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Cirrhosis,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Treatment-experienced,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20 (15)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Prior</a:t>
                      </a:r>
                      <a:r>
                        <a:rPr lang="en-US" sz="1400" baseline="0" dirty="0" smtClean="0"/>
                        <a:t> response, no./total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Non-response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Relapse or breakthrough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3/19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16/19 (84)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3/20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17/20 (85)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493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ASTRAL-2: SVR12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5104" y="5943600"/>
            <a:ext cx="9162288" cy="3322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P=0.018 for superiority of Sofosbuvir-</a:t>
            </a:r>
            <a:r>
              <a:rPr lang="en-US" sz="1400" dirty="0" err="1" smtClean="0">
                <a:latin typeface="Arial"/>
                <a:cs typeface="Arial"/>
              </a:rPr>
              <a:t>Velpatasvir</a:t>
            </a:r>
            <a:r>
              <a:rPr lang="en-US" sz="1400" dirty="0" smtClean="0">
                <a:latin typeface="Arial"/>
                <a:cs typeface="Arial"/>
              </a:rPr>
              <a:t> compared with Sofosbuvir + Ribavirin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216752"/>
              </p:ext>
            </p:extLst>
          </p:nvPr>
        </p:nvGraphicFramePr>
        <p:xfrm>
          <a:off x="925064" y="1828800"/>
          <a:ext cx="72906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9847" y="4919264"/>
            <a:ext cx="1382782" cy="33853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133/134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11" y="4919264"/>
            <a:ext cx="1386889" cy="33853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FFFF"/>
                </a:solidFill>
              </a:rPr>
              <a:t>124/132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24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ASTRAL-2: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085689"/>
              </p:ext>
            </p:extLst>
          </p:nvPr>
        </p:nvGraphicFramePr>
        <p:xfrm>
          <a:off x="505695" y="1828800"/>
          <a:ext cx="8077200" cy="42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18675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99/100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393770" y="5033911"/>
            <a:ext cx="612842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188331" y="5033911"/>
            <a:ext cx="622570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959605" y="5033911"/>
            <a:ext cx="617706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4/4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266452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92/96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68620" y="5033911"/>
            <a:ext cx="612843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851041" y="5033911"/>
            <a:ext cx="60979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651641" y="5033911"/>
            <a:ext cx="60797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4/4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70724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Treatment Naïve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99729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76215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48322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140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63659"/>
              </p:ext>
            </p:extLst>
          </p:nvPr>
        </p:nvGraphicFramePr>
        <p:xfrm>
          <a:off x="397887" y="1470890"/>
          <a:ext cx="8383587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388"/>
                <a:gridCol w="2590800"/>
                <a:gridCol w="2438399"/>
              </a:tblGrid>
              <a:tr h="639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Sofosbuvir-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Velpatasvir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(n=134)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Sofosbuvir + Ribavirin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(n=132)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26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6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(1)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6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</a:t>
                      </a:r>
                      <a:r>
                        <a:rPr lang="en-US" sz="1600" baseline="30000" dirty="0" smtClean="0"/>
                        <a:t>§</a:t>
                      </a:r>
                      <a:r>
                        <a:rPr lang="en-US" sz="1600" baseline="0" dirty="0" smtClean="0"/>
                        <a:t> (1)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060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20 (15)</a:t>
                      </a:r>
                    </a:p>
                    <a:p>
                      <a:pPr algn="ctr"/>
                      <a:r>
                        <a:rPr lang="en-US" sz="1600" dirty="0" smtClean="0"/>
                        <a:t>24 (18)</a:t>
                      </a:r>
                    </a:p>
                    <a:p>
                      <a:pPr algn="ctr"/>
                      <a:r>
                        <a:rPr lang="en-US" sz="1600" dirty="0" smtClean="0"/>
                        <a:t>14 (10)</a:t>
                      </a:r>
                    </a:p>
                    <a:p>
                      <a:pPr algn="ctr"/>
                      <a:r>
                        <a:rPr lang="en-US" sz="1600" dirty="0" smtClean="0"/>
                        <a:t>6 (4)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47 (36)</a:t>
                      </a:r>
                    </a:p>
                    <a:p>
                      <a:pPr algn="ctr"/>
                      <a:r>
                        <a:rPr lang="en-US" sz="1600" dirty="0" smtClean="0"/>
                        <a:t>29 (22)</a:t>
                      </a:r>
                    </a:p>
                    <a:p>
                      <a:pPr algn="ctr"/>
                      <a:r>
                        <a:rPr lang="en-US" sz="1600" dirty="0" smtClean="0"/>
                        <a:t>19 (14)</a:t>
                      </a:r>
                    </a:p>
                    <a:p>
                      <a:pPr algn="ctr"/>
                      <a:r>
                        <a:rPr lang="en-US" sz="1600" dirty="0" smtClean="0"/>
                        <a:t>18 (14)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444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Hemoglobin &lt;10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Total bilirubin &gt;2.5 to 3 mg/dl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Platelet count 25K to &lt;50K/mm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 (5)</a:t>
                      </a:r>
                    </a:p>
                    <a:p>
                      <a:pPr algn="ctr"/>
                      <a:r>
                        <a:rPr lang="en-US" sz="1600" dirty="0" smtClean="0"/>
                        <a:t>3 (2)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23">
                <a:tc gridSpan="3">
                  <a:txBody>
                    <a:bodyPr/>
                    <a:lstStyle/>
                    <a:p>
                      <a:pPr marL="230188" indent="0">
                        <a:tabLst/>
                      </a:pPr>
                      <a:r>
                        <a:rPr lang="en-US" sz="1600" baseline="30000" dirty="0" smtClean="0"/>
                        <a:t>§ 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Deaths were not considered to be study-related.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661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15372"/>
              </p:ext>
            </p:extLst>
          </p:nvPr>
        </p:nvGraphicFramePr>
        <p:xfrm>
          <a:off x="0" y="24384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Among patients with HCV genotype 2 [or 3] with or without previous treatment, including those with compensated cirrhosis, 12 weeks of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resulted in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that were superior to those with standard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-ribavirin.”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8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103559</TotalTime>
  <Words>821</Words>
  <Application>Microsoft Macintosh PowerPoint</Application>
  <PresentationFormat>On-screen Show (4:3)</PresentationFormat>
  <Paragraphs>147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AETC_Master_Template_061510</vt:lpstr>
      <vt:lpstr>Sofosbuvir-Velpatasvir in Genotype 2 ASTRAL-2*</vt:lpstr>
      <vt:lpstr>Sofosbuvir-Velpatasvir in HCV Genotype 2 ASTRAL-2: Study Features</vt:lpstr>
      <vt:lpstr>Sofosbuvir-Velpatasvir in HCV Genotype 2 ASTRAL-2: Study Design</vt:lpstr>
      <vt:lpstr>Sofosbuvir-Velpatasvir in HCV Genotype 2 ASTRAL-2: Baseline Characteristics</vt:lpstr>
      <vt:lpstr>Sofosbuvir-Velpatasvir in HCV Genotype 2 ASTRAL-2: Results</vt:lpstr>
      <vt:lpstr>Sofosbuvir-Velpatasvir in HCV Genotype 2 ASTRAL-2: Results</vt:lpstr>
      <vt:lpstr>Sofosbuvir-Velpatasvir in HCV Genotype 2 ASTRAL-2: Adverse Events</vt:lpstr>
      <vt:lpstr>Sofosbuvir-Velpatasvir in HCV Genotype 2 ASTRAL-2: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4203</cp:revision>
  <cp:lastPrinted>2011-04-18T21:48:04Z</cp:lastPrinted>
  <dcterms:created xsi:type="dcterms:W3CDTF">2010-11-28T05:36:22Z</dcterms:created>
  <dcterms:modified xsi:type="dcterms:W3CDTF">2017-08-16T23:48:01Z</dcterms:modified>
</cp:coreProperties>
</file>