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EEF"/>
    <a:srgbClr val="56656B"/>
    <a:srgbClr val="67787F"/>
    <a:srgbClr val="7D796F"/>
    <a:srgbClr val="6C7E85"/>
    <a:srgbClr val="597776"/>
    <a:srgbClr val="5B731E"/>
    <a:srgbClr val="CDD3DD"/>
    <a:srgbClr val="E8EAEF"/>
    <a:srgbClr val="5F4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922" autoAdjust="0"/>
    <p:restoredTop sz="97647" autoAdjust="0"/>
  </p:normalViewPr>
  <p:slideViewPr>
    <p:cSldViewPr showGuides="1">
      <p:cViewPr>
        <p:scale>
          <a:sx n="112" d="100"/>
          <a:sy n="112" d="100"/>
        </p:scale>
        <p:origin x="-784" y="-1000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81565608121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rgbClr val="6E4B7D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4974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003A78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99.0</c:v>
                </c:pt>
                <c:pt idx="1">
                  <c:v>98.0</c:v>
                </c:pt>
                <c:pt idx="2">
                  <c:v>99.0</c:v>
                </c:pt>
                <c:pt idx="3">
                  <c:v>100.0</c:v>
                </c:pt>
                <c:pt idx="4">
                  <c:v>100.0</c:v>
                </c:pt>
                <c:pt idx="5">
                  <c:v>97.0</c:v>
                </c:pt>
                <c:pt idx="6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138562760"/>
        <c:axId val="-2077356568"/>
      </c:barChart>
      <c:catAx>
        <c:axId val="-2138562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35516702457647"/>
              <c:y val="0.92859183624182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0773565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735656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0734192316869482"/>
              <c:y val="0.11869182471327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3856276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81565608121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rgbClr val="6E4B7D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4974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003A78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99.0</c:v>
                </c:pt>
                <c:pt idx="1">
                  <c:v>98.0</c:v>
                </c:pt>
                <c:pt idx="2">
                  <c:v>99.0</c:v>
                </c:pt>
                <c:pt idx="3">
                  <c:v>100.0</c:v>
                </c:pt>
                <c:pt idx="4">
                  <c:v>100.0</c:v>
                </c:pt>
                <c:pt idx="5">
                  <c:v>97.0</c:v>
                </c:pt>
                <c:pt idx="6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64183816"/>
        <c:axId val="-2093051944"/>
      </c:barChart>
      <c:catAx>
        <c:axId val="-2064183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35516702457647"/>
              <c:y val="0.92859183624182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0930519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9305194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0734192316869482"/>
              <c:y val="0.11869182471327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418381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763572581751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rgbClr val="6E4B7D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Non-Cirrhotic</c:v>
                </c:pt>
                <c:pt idx="2">
                  <c:v>Cirrhotic</c:v>
                </c:pt>
                <c:pt idx="3">
                  <c:v>Treatment_x000d_Naïve</c:v>
                </c:pt>
                <c:pt idx="4">
                  <c:v>Treatment_x000d_Experienced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99.0</c:v>
                </c:pt>
                <c:pt idx="1">
                  <c:v>99.0</c:v>
                </c:pt>
                <c:pt idx="2">
                  <c:v>99.0</c:v>
                </c:pt>
                <c:pt idx="3">
                  <c:v>99.0</c:v>
                </c:pt>
                <c:pt idx="4">
                  <c:v>99.0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121708088"/>
        <c:axId val="-2116681224"/>
      </c:barChart>
      <c:catAx>
        <c:axId val="-2121708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1166812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1668122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982510140777857"/>
              <c:y val="0.11290476921723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2170808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212594523457678"/>
          <c:w val="0.999933013013745"/>
          <c:h val="0.947301553522026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9DB7F0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dPt>
            <c:idx val="2"/>
            <c:bubble3D val="0"/>
            <c:spPr>
              <a:solidFill>
                <a:srgbClr val="326496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3389">
                <a:noFill/>
              </a:ln>
            </c:spPr>
            <c:txPr>
              <a:bodyPr/>
              <a:lstStyle/>
              <a:p>
                <a:pPr>
                  <a:defRPr sz="1446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58.0</c:v>
                </c:pt>
                <c:pt idx="1">
                  <c:v>42.0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</c:ofPieChart>
      <c:spPr>
        <a:noFill/>
        <a:ln w="19284">
          <a:noFill/>
        </a:ln>
      </c:spPr>
    </c:plotArea>
    <c:plotVisOnly val="1"/>
    <c:dispBlanksAs val="gap"/>
    <c:showDLblsOverMax val="0"/>
  </c:chart>
  <c:txPr>
    <a:bodyPr/>
    <a:lstStyle/>
    <a:p>
      <a:pPr>
        <a:defRPr sz="2363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8627609456582"/>
          <c:y val="0.0200313771269452"/>
          <c:w val="0.82827447810868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DB7F0"/>
              </a:solidFill>
              <a:ln>
                <a:solidFill>
                  <a:schemeClr val="accent2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-2048554280"/>
        <c:axId val="-2048551304"/>
      </c:barChart>
      <c:catAx>
        <c:axId val="-2048554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48551304"/>
        <c:crosses val="autoZero"/>
        <c:auto val="1"/>
        <c:lblAlgn val="ctr"/>
        <c:lblOffset val="100"/>
        <c:noMultiLvlLbl val="0"/>
      </c:catAx>
      <c:valAx>
        <c:axId val="-2048551304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-2048554280"/>
        <c:crosses val="autoZero"/>
        <c:crossBetween val="between"/>
      </c:valAx>
      <c:spPr>
        <a:noFill/>
        <a:ln w="19686">
          <a:noFill/>
        </a:ln>
      </c:spPr>
    </c:plotArea>
    <c:plotVisOnly val="1"/>
    <c:dispBlanksAs val="gap"/>
    <c:showDLblsOverMax val="0"/>
  </c:chart>
  <c:txPr>
    <a:bodyPr/>
    <a:lstStyle/>
    <a:p>
      <a:pPr>
        <a:defRPr sz="2393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8627609456582"/>
          <c:y val="0.0200313771269452"/>
          <c:w val="0.82827447810868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2116411352"/>
        <c:axId val="2116285976"/>
      </c:barChart>
      <c:catAx>
        <c:axId val="2116411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16285976"/>
        <c:crosses val="autoZero"/>
        <c:auto val="1"/>
        <c:lblAlgn val="ctr"/>
        <c:lblOffset val="100"/>
        <c:noMultiLvlLbl val="0"/>
      </c:catAx>
      <c:valAx>
        <c:axId val="2116285976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2116411352"/>
        <c:crosses val="autoZero"/>
        <c:crossBetween val="between"/>
      </c:valAx>
      <c:spPr>
        <a:noFill/>
        <a:ln w="19697">
          <a:noFill/>
        </a:ln>
      </c:spPr>
    </c:plotArea>
    <c:plotVisOnly val="1"/>
    <c:dispBlanksAs val="gap"/>
    <c:showDLblsOverMax val="0"/>
  </c:chart>
  <c:txPr>
    <a:bodyPr/>
    <a:lstStyle/>
    <a:p>
      <a:pPr>
        <a:defRPr sz="2416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2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5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600" dirty="0" err="1" smtClean="0">
                <a:solidFill>
                  <a:srgbClr val="001D48"/>
                </a:solidFill>
              </a:rPr>
              <a:t>Sofosbuvir-Velpatasvir</a:t>
            </a:r>
            <a:r>
              <a:rPr lang="en-US" sz="2600" dirty="0" smtClean="0">
                <a:solidFill>
                  <a:srgbClr val="001D48"/>
                </a:solidFill>
              </a:rPr>
              <a:t> in HCV Genotype 1, 2, 4, 5, or 6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ASTRAL-1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&amp;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Feld JJ,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</a:t>
            </a:r>
            <a:r>
              <a:rPr lang="is-IS" sz="1400" dirty="0" smtClean="0">
                <a:latin typeface="Arial"/>
                <a:cs typeface="Arial"/>
              </a:rPr>
              <a:t>2015</a:t>
            </a:r>
            <a:r>
              <a:rPr lang="en-US" sz="1400" dirty="0" smtClean="0">
                <a:latin typeface="Arial"/>
                <a:cs typeface="Arial"/>
              </a:rPr>
              <a:t>;373:2599-607.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0706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Adverse Events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594977"/>
              </p:ext>
            </p:extLst>
          </p:nvPr>
        </p:nvGraphicFramePr>
        <p:xfrm>
          <a:off x="327890" y="1482435"/>
          <a:ext cx="8458199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931"/>
                <a:gridCol w="2337134"/>
                <a:gridCol w="2337134"/>
              </a:tblGrid>
              <a:tr h="5913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SOF-VEL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(n=624)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(n=116)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3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(&lt;1)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(2)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</a:tr>
              <a:tr h="383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 (2)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383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</a:t>
                      </a:r>
                      <a:r>
                        <a:rPr lang="en-US" sz="1600" baseline="30000" dirty="0" smtClean="0"/>
                        <a:t>§</a:t>
                      </a:r>
                      <a:r>
                        <a:rPr lang="en-US" sz="1600" baseline="0" dirty="0" smtClean="0"/>
                        <a:t> (&lt;1)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382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≥10%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err="1" smtClean="0"/>
                        <a:t>Nasopharyngitis</a:t>
                      </a:r>
                      <a:endParaRPr lang="en-US" sz="1600" dirty="0" smtClean="0"/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182 (29)</a:t>
                      </a:r>
                    </a:p>
                    <a:p>
                      <a:pPr algn="ctr"/>
                      <a:r>
                        <a:rPr lang="en-US" sz="1600" dirty="0" smtClean="0"/>
                        <a:t>126 (20)</a:t>
                      </a:r>
                    </a:p>
                    <a:p>
                      <a:pPr algn="ctr"/>
                      <a:r>
                        <a:rPr lang="en-US" sz="1600" dirty="0" smtClean="0"/>
                        <a:t>79 (13)</a:t>
                      </a:r>
                    </a:p>
                    <a:p>
                      <a:pPr algn="ctr"/>
                      <a:r>
                        <a:rPr lang="en-US" sz="1600" dirty="0" smtClean="0"/>
                        <a:t>75 (12)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33 (28)</a:t>
                      </a:r>
                    </a:p>
                    <a:p>
                      <a:pPr algn="ctr"/>
                      <a:r>
                        <a:rPr lang="en-US" sz="1600" dirty="0" smtClean="0"/>
                        <a:t>23 (20)</a:t>
                      </a:r>
                    </a:p>
                    <a:p>
                      <a:pPr algn="ctr"/>
                      <a:r>
                        <a:rPr lang="en-US" sz="1600" dirty="0" smtClean="0"/>
                        <a:t>12 (10)</a:t>
                      </a:r>
                    </a:p>
                    <a:p>
                      <a:pPr algn="ctr"/>
                      <a:r>
                        <a:rPr lang="en-US" sz="1600" dirty="0" smtClean="0"/>
                        <a:t>13 (11)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3823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Hemoglobin &lt;10 g/dl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Lymphocyte count 350 to &lt;500/mm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baseline="0" dirty="0" smtClean="0"/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Neutrophil count 500 to &lt;750/mm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baseline="0" dirty="0" smtClean="0"/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Platelet count 25K to &lt;50K/mm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baseline="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 (&lt;1)</a:t>
                      </a:r>
                    </a:p>
                    <a:p>
                      <a:pPr algn="ctr"/>
                      <a:r>
                        <a:rPr lang="en-US" sz="1600" dirty="0" smtClean="0"/>
                        <a:t>3 (&lt;1)</a:t>
                      </a:r>
                    </a:p>
                    <a:p>
                      <a:pPr algn="ctr"/>
                      <a:r>
                        <a:rPr lang="en-US" sz="1600" dirty="0" smtClean="0"/>
                        <a:t>4 (1)</a:t>
                      </a:r>
                    </a:p>
                    <a:p>
                      <a:pPr algn="ctr"/>
                      <a:r>
                        <a:rPr lang="en-US" sz="1600" dirty="0" smtClean="0"/>
                        <a:t>1 (&lt;1)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205">
                <a:tc gridSpan="3">
                  <a:txBody>
                    <a:bodyPr/>
                    <a:lstStyle/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smtClean="0"/>
                        <a:t>§ 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Death was not considered to be study-related.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2239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Conclusion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856849"/>
              </p:ext>
            </p:extLst>
          </p:nvPr>
        </p:nvGraphicFramePr>
        <p:xfrm>
          <a:off x="0" y="2590800"/>
          <a:ext cx="9144000" cy="1991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Once-daily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velpatasvir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for 12 weeks provided high rates of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response among both previously treated and untreated patients infected with HCV genotype 1, 2, 4, 5, or 6, including those with compensated cirrhosis.” 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7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1,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2, 4, 5, or 6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ASTRAL-1: 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26158"/>
              </p:ext>
            </p:extLst>
          </p:nvPr>
        </p:nvGraphicFramePr>
        <p:xfrm>
          <a:off x="514350" y="1600200"/>
          <a:ext cx="8115300" cy="4373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ASTRAL-1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placebo-controlled, phase 3 trial using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sofosbuvir-velpatasvir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and treatment-experienced patients with GT 1, 2, 4, 5, or 6 chronic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81 sites in United States, Europe, &amp; Hong Kong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1, 2, 4, 5, 6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with interferon allowed (but no prior NS5A or NS5B)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109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167883" y="2601060"/>
            <a:ext cx="228599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881883" y="2289045"/>
            <a:ext cx="2285998" cy="631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0" rIns="0" anchor="ctr"/>
          <a:lstStyle/>
          <a:p>
            <a:pPr marL="45720" algn="ctr"/>
            <a:r>
              <a:rPr lang="en-US" sz="1400" b="1" dirty="0" smtClean="0">
                <a:latin typeface="Arial"/>
                <a:cs typeface="Arial"/>
              </a:rPr>
              <a:t>Sofosbuvir-</a:t>
            </a:r>
            <a:r>
              <a:rPr lang="en-US" sz="1400" b="1" dirty="0" err="1" smtClean="0">
                <a:latin typeface="Arial"/>
                <a:cs typeface="Arial"/>
              </a:rPr>
              <a:t>Velpatasvir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59168" y="24097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486400"/>
            <a:ext cx="9162288" cy="591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(400/100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fixed dose combination; one 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1" y="2289045"/>
            <a:ext cx="1840172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Treatment-naïve or experienced 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 1, 2, 4, 5* or 6</a:t>
            </a:r>
            <a:endParaRPr lang="en-US" sz="1400" b="1" i="1" dirty="0" smtClean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(N=740)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16956" y="2407857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N=624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181600" y="3629139"/>
            <a:ext cx="2286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881882" y="3315147"/>
            <a:ext cx="2286000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400" b="1" dirty="0" smtClean="0">
                <a:latin typeface="Arial"/>
                <a:cs typeface="Arial"/>
              </a:rPr>
              <a:t>Placebo</a:t>
            </a:r>
            <a:r>
              <a:rPr lang="en-US" sz="1400" dirty="0">
                <a:latin typeface="Arial"/>
                <a:cs typeface="Arial"/>
              </a:rPr>
              <a:t>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072884" y="3426532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16956" y="3424525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00200" y="1459522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23968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768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895229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158822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8859" y="4267200"/>
            <a:ext cx="9162288" cy="8784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Randomized 5:1 ratio for treatment to placebo. Stratified by cirrhosis and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HCV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genotype.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*Genotype 5 patients (n=6) were assigned to active arm (and not randomized)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Placebo recipients were eligible for deferred treatment with sofosbuvir-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velpatasvir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506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74358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1,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2, 4, 5, or 6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ASTRAL-1: Study Design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923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</a:t>
            </a:r>
            <a:r>
              <a:rPr lang="en-US" sz="2400" dirty="0"/>
              <a:t>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224662"/>
              </p:ext>
            </p:extLst>
          </p:nvPr>
        </p:nvGraphicFramePr>
        <p:xfrm>
          <a:off x="990600" y="1371600"/>
          <a:ext cx="7772400" cy="4842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362200"/>
                <a:gridCol w="2362200"/>
              </a:tblGrid>
              <a:tr h="582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Sofosbuvir-</a:t>
                      </a:r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</a:rPr>
                        <a:t>Velpatasvir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(N=624)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(N=113)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Age,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54</a:t>
                      </a:r>
                      <a:r>
                        <a:rPr lang="en-US" sz="1400" baseline="0" dirty="0" smtClean="0"/>
                        <a:t> (18-82)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53 (25-74)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374 (60)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68 (59)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9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Race, n (%)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White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Asian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493 (79)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52 (8)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62 (10)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90 (78)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 (9)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 (9)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26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HCV genotype, %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1a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1b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5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6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210 (34)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118 (19)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104 (17)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116 (19)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35 (6)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41 (7)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46 (40)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 (16)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21 (18)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22 (19)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 (7)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Body mass index,</a:t>
                      </a:r>
                      <a:r>
                        <a:rPr lang="en-US" sz="1400" baseline="0" dirty="0" smtClean="0"/>
                        <a:t>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27</a:t>
                      </a:r>
                      <a:r>
                        <a:rPr lang="en-US" sz="1400" baseline="0" dirty="0" smtClean="0"/>
                        <a:t> (17-57)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26</a:t>
                      </a:r>
                      <a:r>
                        <a:rPr lang="en-US" sz="1400" baseline="0" dirty="0" smtClean="0"/>
                        <a:t> (18-40)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HCV RNA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400" dirty="0" smtClean="0"/>
                        <a:t>800,000 IU/mL,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461 (74)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87 (75)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IL28B non-CC,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433 (69)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79 (68)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7208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</a:t>
            </a:r>
            <a:r>
              <a:rPr lang="en-US" sz="2400" dirty="0"/>
              <a:t>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488063"/>
              </p:ext>
            </p:extLst>
          </p:nvPr>
        </p:nvGraphicFramePr>
        <p:xfrm>
          <a:off x="381000" y="1676400"/>
          <a:ext cx="8381999" cy="3310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643"/>
                <a:gridCol w="2432957"/>
                <a:gridCol w="2057399"/>
              </a:tblGrid>
              <a:tr h="88323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Baseline Characteristic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Sofosbuvir-</a:t>
                      </a:r>
                      <a:r>
                        <a:rPr lang="en-US" sz="1600" b="1" dirty="0" err="1" smtClean="0">
                          <a:solidFill>
                            <a:srgbClr val="FFFFFF"/>
                          </a:solidFill>
                        </a:rPr>
                        <a:t>Velpatasvir</a:t>
                      </a:r>
                      <a:endParaRPr lang="en-US" sz="16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(N=624)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(N=113)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7283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C</a:t>
                      </a:r>
                      <a:r>
                        <a:rPr lang="en-US" sz="1400" baseline="0" dirty="0" smtClean="0"/>
                        <a:t>irrhosis,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121 (19)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21 (18)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7283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Treatment experienced,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201</a:t>
                      </a:r>
                      <a:r>
                        <a:rPr lang="en-US" sz="1400" baseline="0" dirty="0" smtClean="0"/>
                        <a:t> (32)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33 (28)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32557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Prior therapy, n (%)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  Peginterferon</a:t>
                      </a:r>
                      <a:r>
                        <a:rPr lang="en-US" sz="1400" baseline="0" dirty="0" smtClean="0"/>
                        <a:t> + Ribavirin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Peginterferon</a:t>
                      </a:r>
                      <a:r>
                        <a:rPr lang="en-US" sz="1400" baseline="0" dirty="0" smtClean="0"/>
                        <a:t> + Ribavirin + Protease Inhibitor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baseline="0" dirty="0" smtClean="0"/>
                        <a:t>  Standard Interferon +/- Ribavirin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122</a:t>
                      </a:r>
                      <a:r>
                        <a:rPr lang="en-US" sz="1400" baseline="0" dirty="0" smtClean="0"/>
                        <a:t> (61)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baseline="0" dirty="0" smtClean="0"/>
                        <a:t>56 (28)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baseline="0" dirty="0" smtClean="0"/>
                        <a:t>23 (11)</a:t>
                      </a:r>
                      <a:endParaRPr lang="en-US" sz="1400" dirty="0" smtClean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24 (73)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6 (18)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3 (9)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474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Results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ASTRAL-1: SVR12 Results by </a:t>
            </a:r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6980" y="1925421"/>
            <a:ext cx="8382000" cy="4389106"/>
            <a:chOff x="356980" y="1925421"/>
            <a:chExt cx="8382000" cy="4389106"/>
          </a:xfrm>
        </p:grpSpPr>
        <p:graphicFrame>
          <p:nvGraphicFramePr>
            <p:cNvPr id="34" name="Chart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64342068"/>
                </p:ext>
              </p:extLst>
            </p:nvPr>
          </p:nvGraphicFramePr>
          <p:xfrm>
            <a:off x="356980" y="1925421"/>
            <a:ext cx="8382000" cy="43891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1432233" y="5237043"/>
              <a:ext cx="830677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618/624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1"/>
            <p:cNvSpPr txBox="1"/>
            <p:nvPr/>
          </p:nvSpPr>
          <p:spPr>
            <a:xfrm>
              <a:off x="2462083" y="5237043"/>
              <a:ext cx="830677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206/210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1"/>
            <p:cNvSpPr txBox="1"/>
            <p:nvPr/>
          </p:nvSpPr>
          <p:spPr>
            <a:xfrm>
              <a:off x="3520927" y="5237043"/>
              <a:ext cx="810928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117/118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1"/>
            <p:cNvSpPr txBox="1"/>
            <p:nvPr/>
          </p:nvSpPr>
          <p:spPr>
            <a:xfrm>
              <a:off x="4533343" y="5237043"/>
              <a:ext cx="830677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104/104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1"/>
            <p:cNvSpPr txBox="1"/>
            <p:nvPr/>
          </p:nvSpPr>
          <p:spPr>
            <a:xfrm>
              <a:off x="5589872" y="5237043"/>
              <a:ext cx="810928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116/116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1"/>
            <p:cNvSpPr txBox="1"/>
            <p:nvPr/>
          </p:nvSpPr>
          <p:spPr>
            <a:xfrm>
              <a:off x="6705600" y="5237043"/>
              <a:ext cx="631904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34/35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1"/>
            <p:cNvSpPr txBox="1"/>
            <p:nvPr/>
          </p:nvSpPr>
          <p:spPr>
            <a:xfrm>
              <a:off x="7761641" y="5237043"/>
              <a:ext cx="631904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41/41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1589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Results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ASTRAL-1: SVR12 Results by </a:t>
            </a:r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6980" y="1925421"/>
            <a:ext cx="8382000" cy="4389106"/>
            <a:chOff x="356980" y="1925421"/>
            <a:chExt cx="8382000" cy="4389106"/>
          </a:xfrm>
        </p:grpSpPr>
        <p:graphicFrame>
          <p:nvGraphicFramePr>
            <p:cNvPr id="34" name="Chart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27322285"/>
                </p:ext>
              </p:extLst>
            </p:nvPr>
          </p:nvGraphicFramePr>
          <p:xfrm>
            <a:off x="356980" y="1925421"/>
            <a:ext cx="8382000" cy="43891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" name="Group 1"/>
            <p:cNvGrpSpPr/>
            <p:nvPr/>
          </p:nvGrpSpPr>
          <p:grpSpPr>
            <a:xfrm>
              <a:off x="1432233" y="3733800"/>
              <a:ext cx="6961312" cy="1811020"/>
              <a:chOff x="1432233" y="3733800"/>
              <a:chExt cx="6961312" cy="181102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432233" y="5237043"/>
                <a:ext cx="830677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618/624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1"/>
              <p:cNvSpPr txBox="1"/>
              <p:nvPr/>
            </p:nvSpPr>
            <p:spPr>
              <a:xfrm>
                <a:off x="2462083" y="5237043"/>
                <a:ext cx="830677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206/210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1"/>
              <p:cNvSpPr txBox="1"/>
              <p:nvPr/>
            </p:nvSpPr>
            <p:spPr>
              <a:xfrm>
                <a:off x="3520927" y="5237043"/>
                <a:ext cx="810928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117/118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1"/>
              <p:cNvSpPr txBox="1"/>
              <p:nvPr/>
            </p:nvSpPr>
            <p:spPr>
              <a:xfrm>
                <a:off x="4533343" y="5237043"/>
                <a:ext cx="830677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104/104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1"/>
              <p:cNvSpPr txBox="1"/>
              <p:nvPr/>
            </p:nvSpPr>
            <p:spPr>
              <a:xfrm>
                <a:off x="5589872" y="5237043"/>
                <a:ext cx="810928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116/116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1"/>
              <p:cNvSpPr txBox="1"/>
              <p:nvPr/>
            </p:nvSpPr>
            <p:spPr>
              <a:xfrm>
                <a:off x="6705600" y="5237043"/>
                <a:ext cx="631904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34/35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1"/>
              <p:cNvSpPr txBox="1"/>
              <p:nvPr/>
            </p:nvSpPr>
            <p:spPr>
              <a:xfrm>
                <a:off x="7761641" y="5237043"/>
                <a:ext cx="631904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41/41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Line Callout 1 42"/>
              <p:cNvSpPr/>
              <p:nvPr/>
            </p:nvSpPr>
            <p:spPr>
              <a:xfrm>
                <a:off x="2133600" y="3733800"/>
                <a:ext cx="1524000" cy="636565"/>
              </a:xfrm>
              <a:prstGeom prst="borderCallout1">
                <a:avLst>
                  <a:gd name="adj1" fmla="val 245275"/>
                  <a:gd name="adj2" fmla="val 49495"/>
                  <a:gd name="adj3" fmla="val 100906"/>
                  <a:gd name="adj4" fmla="val 50062"/>
                </a:avLst>
              </a:prstGeom>
              <a:solidFill>
                <a:srgbClr val="D9D9D9"/>
              </a:solidFill>
              <a:ln w="12700" cmpd="sng">
                <a:solidFill>
                  <a:srgbClr val="FFFFFF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200" dirty="0" smtClean="0"/>
                  <a:t>1 Relapse</a:t>
                </a:r>
              </a:p>
              <a:p>
                <a:r>
                  <a:rPr lang="en-US" sz="1200" dirty="0" smtClean="0"/>
                  <a:t>2 Lost to follow-up</a:t>
                </a:r>
              </a:p>
              <a:p>
                <a:r>
                  <a:rPr lang="en-US" sz="1200" dirty="0" smtClean="0"/>
                  <a:t>1 Withdrew consent</a:t>
                </a:r>
                <a:endParaRPr lang="en-US" sz="1200" dirty="0"/>
              </a:p>
            </p:txBody>
          </p:sp>
          <p:sp>
            <p:nvSpPr>
              <p:cNvPr id="44" name="Line Callout 1 43"/>
              <p:cNvSpPr/>
              <p:nvPr/>
            </p:nvSpPr>
            <p:spPr>
              <a:xfrm>
                <a:off x="3505200" y="4572000"/>
                <a:ext cx="914400" cy="310890"/>
              </a:xfrm>
              <a:prstGeom prst="borderCallout1">
                <a:avLst>
                  <a:gd name="adj1" fmla="val 234417"/>
                  <a:gd name="adj2" fmla="val 44436"/>
                  <a:gd name="adj3" fmla="val 100906"/>
                  <a:gd name="adj4" fmla="val 44759"/>
                </a:avLst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rgbClr val="FFFFFF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/>
                  <a:t>1 Relapse</a:t>
                </a:r>
                <a:endParaRPr lang="en-US" sz="1200" dirty="0"/>
              </a:p>
            </p:txBody>
          </p:sp>
          <p:sp>
            <p:nvSpPr>
              <p:cNvPr id="45" name="Line Callout 1 44"/>
              <p:cNvSpPr/>
              <p:nvPr/>
            </p:nvSpPr>
            <p:spPr>
              <a:xfrm>
                <a:off x="6629400" y="4648200"/>
                <a:ext cx="850392" cy="310890"/>
              </a:xfrm>
              <a:prstGeom prst="borderCallout1">
                <a:avLst>
                  <a:gd name="adj1" fmla="val 213539"/>
                  <a:gd name="adj2" fmla="val 46767"/>
                  <a:gd name="adj3" fmla="val 103889"/>
                  <a:gd name="adj4" fmla="val 47090"/>
                </a:avLst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rgbClr val="FFFFFF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1 Death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30176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ASTRAL-1: SVR12 Results by Cirrhosis &amp; Treatment Experience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997747"/>
              </p:ext>
            </p:extLst>
          </p:nvPr>
        </p:nvGraphicFramePr>
        <p:xfrm>
          <a:off x="356980" y="2016864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65565" y="5018002"/>
            <a:ext cx="932688" cy="315998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618/624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3024910" y="5026223"/>
            <a:ext cx="932688" cy="307777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496/501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4472710" y="5026223"/>
            <a:ext cx="932688" cy="307777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120/121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5943600" y="5026223"/>
            <a:ext cx="932688" cy="307777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418/423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7396202" y="5026223"/>
            <a:ext cx="932688" cy="307777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bg1"/>
                </a:solidFill>
                <a:latin typeface="Arial"/>
              </a:rPr>
              <a:t>200/201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6472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Resistance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NS5A Resistance-Associated Variants and SVR12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515350" y="6689725"/>
            <a:ext cx="247650" cy="168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F1D4BA5-5302-4CB5-AC6D-38B3FFDBB930}" type="slidenum">
              <a:rPr lang="en-US" sz="800" smtClean="0"/>
              <a:pPr>
                <a:defRPr/>
              </a:pPr>
              <a:t>9</a:t>
            </a:fld>
            <a:endParaRPr lang="en-US" sz="800" dirty="0"/>
          </a:p>
        </p:txBody>
      </p:sp>
      <p:sp>
        <p:nvSpPr>
          <p:cNvPr id="49" name="Rectangle 48"/>
          <p:cNvSpPr/>
          <p:nvPr/>
        </p:nvSpPr>
        <p:spPr>
          <a:xfrm>
            <a:off x="3179997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58/65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88842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83/86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54686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104/104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72646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76927" y="1926648"/>
            <a:ext cx="1773237" cy="4048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Total, n=616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568575" y="5427663"/>
            <a:ext cx="2147888" cy="0"/>
          </a:xfrm>
          <a:prstGeom prst="line">
            <a:avLst/>
          </a:prstGeom>
          <a:ln>
            <a:solidFill>
              <a:srgbClr val="9DB7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936332"/>
              </p:ext>
            </p:extLst>
          </p:nvPr>
        </p:nvGraphicFramePr>
        <p:xfrm>
          <a:off x="2644775" y="2476500"/>
          <a:ext cx="5438775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" name="Straight Connector 55"/>
          <p:cNvCxnSpPr/>
          <p:nvPr/>
        </p:nvCxnSpPr>
        <p:spPr bwMode="auto">
          <a:xfrm>
            <a:off x="4823691" y="2581564"/>
            <a:ext cx="1310409" cy="92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flipH="1" flipV="1">
            <a:off x="4814455" y="5407891"/>
            <a:ext cx="1341871" cy="4993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77"/>
          <p:cNvSpPr txBox="1">
            <a:spLocks noChangeArrowheads="1"/>
          </p:cNvSpPr>
          <p:nvPr/>
        </p:nvSpPr>
        <p:spPr bwMode="auto">
          <a:xfrm>
            <a:off x="3108325" y="3542578"/>
            <a:ext cx="13462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 smtClean="0"/>
              <a:t>58% </a:t>
            </a:r>
            <a:endParaRPr lang="en-US" sz="1600" b="1" dirty="0"/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/>
              <a:t>No </a:t>
            </a:r>
            <a:r>
              <a:rPr lang="en-US" sz="1600" b="1" dirty="0" smtClean="0"/>
              <a:t>NS5A </a:t>
            </a:r>
            <a:endParaRPr lang="en-US" sz="1600" b="1" dirty="0"/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/>
              <a:t>RAVs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 smtClean="0"/>
              <a:t>N=359</a:t>
            </a:r>
            <a:endParaRPr lang="en-US" sz="1600" b="1" dirty="0"/>
          </a:p>
        </p:txBody>
      </p:sp>
      <p:sp>
        <p:nvSpPr>
          <p:cNvPr id="59" name="TextBox 78"/>
          <p:cNvSpPr txBox="1">
            <a:spLocks noChangeArrowheads="1"/>
          </p:cNvSpPr>
          <p:nvPr/>
        </p:nvSpPr>
        <p:spPr bwMode="auto">
          <a:xfrm>
            <a:off x="4587298" y="3542578"/>
            <a:ext cx="1223963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42%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NS5A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RAVs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N=257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60" name="Chart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23753"/>
              </p:ext>
            </p:extLst>
          </p:nvPr>
        </p:nvGraphicFramePr>
        <p:xfrm>
          <a:off x="1470025" y="2498725"/>
          <a:ext cx="1698625" cy="305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TextBox 80"/>
          <p:cNvSpPr txBox="1">
            <a:spLocks noChangeArrowheads="1"/>
          </p:cNvSpPr>
          <p:nvPr/>
        </p:nvSpPr>
        <p:spPr bwMode="auto">
          <a:xfrm>
            <a:off x="1952625" y="2684463"/>
            <a:ext cx="75406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 smtClean="0"/>
              <a:t>100% </a:t>
            </a:r>
            <a:endParaRPr lang="en-US" sz="1600" b="1" dirty="0"/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/>
              <a:t>SVR12</a:t>
            </a:r>
          </a:p>
        </p:txBody>
      </p:sp>
      <p:sp>
        <p:nvSpPr>
          <p:cNvPr id="62" name="TextBox 81"/>
          <p:cNvSpPr txBox="1">
            <a:spLocks noChangeArrowheads="1"/>
          </p:cNvSpPr>
          <p:nvPr/>
        </p:nvSpPr>
        <p:spPr bwMode="auto">
          <a:xfrm>
            <a:off x="1952625" y="5237163"/>
            <a:ext cx="754063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 smtClean="0"/>
              <a:t>359/359</a:t>
            </a:r>
            <a:endParaRPr lang="en-US" sz="1400" b="1" dirty="0"/>
          </a:p>
        </p:txBody>
      </p:sp>
      <p:graphicFrame>
        <p:nvGraphicFramePr>
          <p:cNvPr id="63" name="Chart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388481"/>
              </p:ext>
            </p:extLst>
          </p:nvPr>
        </p:nvGraphicFramePr>
        <p:xfrm>
          <a:off x="5842000" y="2533650"/>
          <a:ext cx="1619250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TextBox 83"/>
          <p:cNvSpPr txBox="1">
            <a:spLocks noChangeArrowheads="1"/>
          </p:cNvSpPr>
          <p:nvPr/>
        </p:nvSpPr>
        <p:spPr bwMode="auto">
          <a:xfrm>
            <a:off x="6284913" y="2684463"/>
            <a:ext cx="75406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99%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SVR12</a:t>
            </a:r>
          </a:p>
        </p:txBody>
      </p:sp>
      <p:sp>
        <p:nvSpPr>
          <p:cNvPr id="65" name="TextBox 84"/>
          <p:cNvSpPr txBox="1">
            <a:spLocks noChangeArrowheads="1"/>
          </p:cNvSpPr>
          <p:nvPr/>
        </p:nvSpPr>
        <p:spPr bwMode="auto">
          <a:xfrm>
            <a:off x="6277264" y="5221288"/>
            <a:ext cx="74468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255/257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852738" y="2559050"/>
            <a:ext cx="1600200" cy="0"/>
          </a:xfrm>
          <a:prstGeom prst="line">
            <a:avLst/>
          </a:prstGeom>
          <a:ln>
            <a:solidFill>
              <a:srgbClr val="9DB7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652605" y="5461000"/>
            <a:ext cx="550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63700" y="2544763"/>
            <a:ext cx="0" cy="29067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7"/>
          <p:cNvSpPr txBox="1">
            <a:spLocks noChangeArrowheads="1"/>
          </p:cNvSpPr>
          <p:nvPr/>
        </p:nvSpPr>
        <p:spPr bwMode="auto">
          <a:xfrm>
            <a:off x="1311275" y="5100638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/>
              <a:t>10</a:t>
            </a:r>
          </a:p>
        </p:txBody>
      </p:sp>
      <p:sp>
        <p:nvSpPr>
          <p:cNvPr id="70" name="TextBox 26"/>
          <p:cNvSpPr txBox="1">
            <a:spLocks noChangeArrowheads="1"/>
          </p:cNvSpPr>
          <p:nvPr/>
        </p:nvSpPr>
        <p:spPr bwMode="auto">
          <a:xfrm>
            <a:off x="1311275" y="4840288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20</a:t>
            </a:r>
          </a:p>
        </p:txBody>
      </p:sp>
      <p:sp>
        <p:nvSpPr>
          <p:cNvPr id="71" name="TextBox 28"/>
          <p:cNvSpPr txBox="1">
            <a:spLocks noChangeArrowheads="1"/>
          </p:cNvSpPr>
          <p:nvPr/>
        </p:nvSpPr>
        <p:spPr bwMode="auto">
          <a:xfrm>
            <a:off x="1311275" y="4589463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30</a:t>
            </a:r>
          </a:p>
        </p:txBody>
      </p:sp>
      <p:sp>
        <p:nvSpPr>
          <p:cNvPr id="72" name="TextBox 29"/>
          <p:cNvSpPr txBox="1">
            <a:spLocks noChangeArrowheads="1"/>
          </p:cNvSpPr>
          <p:nvPr/>
        </p:nvSpPr>
        <p:spPr bwMode="auto">
          <a:xfrm>
            <a:off x="1311275" y="4297363"/>
            <a:ext cx="3413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40</a:t>
            </a:r>
          </a:p>
        </p:txBody>
      </p:sp>
      <p:sp>
        <p:nvSpPr>
          <p:cNvPr id="73" name="TextBox 30"/>
          <p:cNvSpPr txBox="1">
            <a:spLocks noChangeArrowheads="1"/>
          </p:cNvSpPr>
          <p:nvPr/>
        </p:nvSpPr>
        <p:spPr bwMode="auto">
          <a:xfrm>
            <a:off x="1311275" y="3984625"/>
            <a:ext cx="3413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50</a:t>
            </a:r>
          </a:p>
        </p:txBody>
      </p:sp>
      <p:sp>
        <p:nvSpPr>
          <p:cNvPr id="74" name="TextBox 31"/>
          <p:cNvSpPr txBox="1">
            <a:spLocks noChangeArrowheads="1"/>
          </p:cNvSpPr>
          <p:nvPr/>
        </p:nvSpPr>
        <p:spPr bwMode="auto">
          <a:xfrm>
            <a:off x="1311275" y="3683000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60</a:t>
            </a:r>
          </a:p>
        </p:txBody>
      </p:sp>
      <p:sp>
        <p:nvSpPr>
          <p:cNvPr id="75" name="TextBox 32"/>
          <p:cNvSpPr txBox="1">
            <a:spLocks noChangeArrowheads="1"/>
          </p:cNvSpPr>
          <p:nvPr/>
        </p:nvSpPr>
        <p:spPr bwMode="auto">
          <a:xfrm>
            <a:off x="1311275" y="3382963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70</a:t>
            </a:r>
          </a:p>
        </p:txBody>
      </p:sp>
      <p:sp>
        <p:nvSpPr>
          <p:cNvPr id="76" name="TextBox 33"/>
          <p:cNvSpPr txBox="1">
            <a:spLocks noChangeArrowheads="1"/>
          </p:cNvSpPr>
          <p:nvPr/>
        </p:nvSpPr>
        <p:spPr bwMode="auto">
          <a:xfrm>
            <a:off x="1311275" y="3089275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80</a:t>
            </a:r>
          </a:p>
        </p:txBody>
      </p:sp>
      <p:sp>
        <p:nvSpPr>
          <p:cNvPr id="77" name="TextBox 34"/>
          <p:cNvSpPr txBox="1">
            <a:spLocks noChangeArrowheads="1"/>
          </p:cNvSpPr>
          <p:nvPr/>
        </p:nvSpPr>
        <p:spPr bwMode="auto">
          <a:xfrm>
            <a:off x="1311275" y="2752725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90</a:t>
            </a:r>
          </a:p>
        </p:txBody>
      </p:sp>
      <p:sp>
        <p:nvSpPr>
          <p:cNvPr id="78" name="TextBox 35"/>
          <p:cNvSpPr txBox="1">
            <a:spLocks noChangeArrowheads="1"/>
          </p:cNvSpPr>
          <p:nvPr/>
        </p:nvSpPr>
        <p:spPr bwMode="auto">
          <a:xfrm>
            <a:off x="1236663" y="2482850"/>
            <a:ext cx="4206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100</a:t>
            </a:r>
          </a:p>
        </p:txBody>
      </p:sp>
      <p:sp>
        <p:nvSpPr>
          <p:cNvPr id="79" name="TextBox 18"/>
          <p:cNvSpPr txBox="1">
            <a:spLocks noChangeArrowheads="1"/>
          </p:cNvSpPr>
          <p:nvPr/>
        </p:nvSpPr>
        <p:spPr bwMode="auto">
          <a:xfrm rot="16200000">
            <a:off x="249239" y="3713162"/>
            <a:ext cx="1211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/>
              <a:t>SVR12 (%)</a:t>
            </a:r>
          </a:p>
        </p:txBody>
      </p:sp>
      <p:sp>
        <p:nvSpPr>
          <p:cNvPr id="80" name="TextBox 17"/>
          <p:cNvSpPr txBox="1">
            <a:spLocks noChangeArrowheads="1"/>
          </p:cNvSpPr>
          <p:nvPr/>
        </p:nvSpPr>
        <p:spPr bwMode="auto">
          <a:xfrm>
            <a:off x="1380545" y="5299365"/>
            <a:ext cx="2631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100" b="1" dirty="0" smtClean="0"/>
              <a:t>0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7240013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103559</TotalTime>
  <Words>1187</Words>
  <Application>Microsoft Macintosh PowerPoint</Application>
  <PresentationFormat>On-screen Show (4:3)</PresentationFormat>
  <Paragraphs>232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AETC_Master_Template_061510</vt:lpstr>
      <vt:lpstr>Sofosbuvir-Velpatasvir in HCV Genotype 1, 2, 4, 5, or 6 ASTRAL-1</vt:lpstr>
      <vt:lpstr>Sofosbuvir-Velpatasvir in HCV Genotype 1, 2, 4, 5, or 6 ASTRAL-1: Study Features</vt:lpstr>
      <vt:lpstr>Sofosbuvir-Velpatasvir in HCV Genotype 1, 2, 4, 5, or 6 ASTRAL-1: Study Design</vt:lpstr>
      <vt:lpstr>Sofosbuvir-Velpatasvir in HCV Genotype 1, 2, 4, 5, or 6 ASTRAL-1: Baseline Characteristics</vt:lpstr>
      <vt:lpstr>Sofosbuvir-Velpatasvir in HCV Genotype 1, 2, 4, 5, or 6 ASTRAL-1: Baseline Characteristics</vt:lpstr>
      <vt:lpstr>Sofosbuvir-Velpatasvir in HCV Genotype 1, 2, 4, 5, or 6 ASTRAL-1: Results</vt:lpstr>
      <vt:lpstr>Sofosbuvir-Velpatasvir in HCV Genotype 1, 2, 4, 5, or 6 ASTRAL-1: Results</vt:lpstr>
      <vt:lpstr>Sofosbuvir-Velpatasvir in HCV Genotype 1, 2, 4, 5, or 6 ASTRAL-1: Results</vt:lpstr>
      <vt:lpstr>Sofosbuvir-Velpatasvir in HCV Genotype 1, 2, 4, 5, or 6 ASTRAL-1: Resistance</vt:lpstr>
      <vt:lpstr>Sofosbuvir-Velpatasvir in HCV Genotype 1, 2, 4, 5, or 6 ASTRAL-1: Adverse Events</vt:lpstr>
      <vt:lpstr>Sofosbuvir-Velpatasvir in HCV Genotype 1, 2, 4, 5, or 6 ASTRAL-1: Conclusion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4204</cp:revision>
  <cp:lastPrinted>2011-04-18T21:48:04Z</cp:lastPrinted>
  <dcterms:created xsi:type="dcterms:W3CDTF">2010-11-28T05:36:22Z</dcterms:created>
  <dcterms:modified xsi:type="dcterms:W3CDTF">2017-08-16T23:51:53Z</dcterms:modified>
</cp:coreProperties>
</file>