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8.xml" ContentType="application/vnd.openxmlformats-officedocument.themeOverride+xml"/>
  <Override PartName="/ppt/charts/chart18.xml" ContentType="application/vnd.openxmlformats-officedocument.drawingml.chart+xml"/>
  <Override PartName="/ppt/theme/themeOverride9.xml" ContentType="application/vnd.openxmlformats-officedocument.themeOverride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875" r:id="rId2"/>
    <p:sldId id="876" r:id="rId3"/>
    <p:sldId id="877" r:id="rId4"/>
    <p:sldId id="878" r:id="rId5"/>
    <p:sldId id="880" r:id="rId6"/>
    <p:sldId id="719" r:id="rId7"/>
    <p:sldId id="720" r:id="rId8"/>
    <p:sldId id="740" r:id="rId9"/>
    <p:sldId id="742" r:id="rId10"/>
    <p:sldId id="833" r:id="rId11"/>
    <p:sldId id="743" r:id="rId12"/>
    <p:sldId id="871" r:id="rId13"/>
    <p:sldId id="834" r:id="rId14"/>
    <p:sldId id="783" r:id="rId15"/>
    <p:sldId id="803" r:id="rId16"/>
    <p:sldId id="727" r:id="rId17"/>
    <p:sldId id="835" r:id="rId18"/>
    <p:sldId id="836" r:id="rId19"/>
    <p:sldId id="837" r:id="rId20"/>
    <p:sldId id="838" r:id="rId21"/>
    <p:sldId id="839" r:id="rId22"/>
    <p:sldId id="873" r:id="rId23"/>
    <p:sldId id="841" r:id="rId24"/>
    <p:sldId id="842" r:id="rId25"/>
    <p:sldId id="843" r:id="rId26"/>
    <p:sldId id="844" r:id="rId27"/>
    <p:sldId id="846" r:id="rId28"/>
    <p:sldId id="847" r:id="rId29"/>
    <p:sldId id="848" r:id="rId30"/>
    <p:sldId id="849" r:id="rId31"/>
    <p:sldId id="851" r:id="rId32"/>
    <p:sldId id="850" r:id="rId33"/>
    <p:sldId id="845" r:id="rId34"/>
    <p:sldId id="852" r:id="rId35"/>
    <p:sldId id="853" r:id="rId36"/>
    <p:sldId id="854" r:id="rId37"/>
    <p:sldId id="855" r:id="rId38"/>
    <p:sldId id="856" r:id="rId39"/>
    <p:sldId id="858" r:id="rId40"/>
    <p:sldId id="857" r:id="rId41"/>
    <p:sldId id="859" r:id="rId42"/>
    <p:sldId id="860" r:id="rId43"/>
    <p:sldId id="861" r:id="rId44"/>
    <p:sldId id="862" r:id="rId45"/>
    <p:sldId id="863" r:id="rId46"/>
    <p:sldId id="864" r:id="rId47"/>
    <p:sldId id="865" r:id="rId48"/>
    <p:sldId id="866" r:id="rId49"/>
    <p:sldId id="882" r:id="rId50"/>
    <p:sldId id="870" r:id="rId51"/>
    <p:sldId id="869" r:id="rId52"/>
    <p:sldId id="867" r:id="rId53"/>
    <p:sldId id="881" r:id="rId54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1D7"/>
    <a:srgbClr val="E6E6E6"/>
    <a:srgbClr val="E6EBF2"/>
    <a:srgbClr val="B3BB7E"/>
    <a:srgbClr val="87C3D0"/>
    <a:srgbClr val="4D9CEA"/>
    <a:srgbClr val="326496"/>
    <a:srgbClr val="D9D9D9"/>
    <a:srgbClr val="D18691"/>
    <a:srgbClr val="935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53" autoAdjust="0"/>
    <p:restoredTop sz="86364" autoAdjust="0"/>
  </p:normalViewPr>
  <p:slideViewPr>
    <p:cSldViewPr showGuides="1">
      <p:cViewPr>
        <p:scale>
          <a:sx n="121" d="100"/>
          <a:sy n="121" d="100"/>
        </p:scale>
        <p:origin x="-448" y="-1264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-26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commentAuthors" Target="commentAuthors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815656081215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rgbClr val="6E4B7D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4974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886F3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003A78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All</c:v>
                </c:pt>
                <c:pt idx="1">
                  <c:v>1a</c:v>
                </c:pt>
                <c:pt idx="2">
                  <c:v>1b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99.0</c:v>
                </c:pt>
                <c:pt idx="1">
                  <c:v>98.0</c:v>
                </c:pt>
                <c:pt idx="2">
                  <c:v>99.0</c:v>
                </c:pt>
                <c:pt idx="3">
                  <c:v>100.0</c:v>
                </c:pt>
                <c:pt idx="4">
                  <c:v>100.0</c:v>
                </c:pt>
                <c:pt idx="5">
                  <c:v>97.0</c:v>
                </c:pt>
                <c:pt idx="6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30724360"/>
        <c:axId val="-2030819992"/>
      </c:barChart>
      <c:catAx>
        <c:axId val="-2030724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35516702457647"/>
              <c:y val="0.92859183624182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 baseline="0">
                <a:latin typeface="Arial"/>
                <a:cs typeface="Arial"/>
              </a:defRPr>
            </a:pPr>
            <a:endParaRPr lang="en-US"/>
          </a:p>
        </c:txPr>
        <c:crossAx val="-20308199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081999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0734192316869482"/>
              <c:y val="0.11869182471327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3072436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690167678588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Sofosbuvir-Velpatasvir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Non-Cirrhotic</c:v>
                </c:pt>
                <c:pt idx="1">
                  <c:v>Cirrhotic</c:v>
                </c:pt>
                <c:pt idx="2">
                  <c:v>Non-Cirrhotic</c:v>
                </c:pt>
                <c:pt idx="3">
                  <c:v>Cirrhotic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98.0</c:v>
                </c:pt>
                <c:pt idx="1">
                  <c:v>93.0</c:v>
                </c:pt>
                <c:pt idx="2">
                  <c:v>91.0</c:v>
                </c:pt>
                <c:pt idx="3">
                  <c:v>89.0</c:v>
                </c:pt>
              </c:numCache>
            </c:numRef>
          </c:val>
        </c:ser>
        <c:ser>
          <c:idx val="1"/>
          <c:order val="1"/>
          <c:tx>
            <c:v>Sofosbuvir + Ribavirin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Non-Cirrhotic</c:v>
                </c:pt>
                <c:pt idx="1">
                  <c:v>Cirrhotic</c:v>
                </c:pt>
                <c:pt idx="2">
                  <c:v>Non-Cirrhotic</c:v>
                </c:pt>
                <c:pt idx="3">
                  <c:v>Cirrhotic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90.0</c:v>
                </c:pt>
                <c:pt idx="1">
                  <c:v>73.0</c:v>
                </c:pt>
                <c:pt idx="2">
                  <c:v>71.0</c:v>
                </c:pt>
                <c:pt idx="3">
                  <c:v>58.0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70452840"/>
        <c:axId val="-2070461976"/>
      </c:barChart>
      <c:catAx>
        <c:axId val="-20704528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7046197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7046197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7045284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75589065517754"/>
          <c:y val="0.0144676387400988"/>
          <c:w val="0.612065195859951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212594523457678"/>
          <c:w val="0.999933013013745"/>
          <c:h val="0.947301553522026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7C3D0"/>
            </a:solidFill>
            <a:ln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rgbClr val="B3BB7E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dPt>
            <c:idx val="2"/>
            <c:bubble3D val="0"/>
            <c:spPr>
              <a:solidFill>
                <a:srgbClr val="A2C1E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3389">
                <a:noFill/>
              </a:ln>
            </c:spPr>
            <c:txPr>
              <a:bodyPr/>
              <a:lstStyle/>
              <a:p>
                <a:pPr>
                  <a:defRPr sz="1446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4th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84.0</c:v>
                </c:pt>
                <c:pt idx="1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</c:ofPieChart>
      <c:spPr>
        <a:noFill/>
        <a:ln w="19284">
          <a:noFill/>
        </a:ln>
      </c:spPr>
    </c:plotArea>
    <c:plotVisOnly val="1"/>
    <c:dispBlanksAs val="gap"/>
    <c:showDLblsOverMax val="0"/>
  </c:chart>
  <c:txPr>
    <a:bodyPr/>
    <a:lstStyle/>
    <a:p>
      <a:pPr>
        <a:defRPr sz="2363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58627609456582"/>
          <c:y val="0.0200313771269452"/>
          <c:w val="0.828274478108684"/>
          <c:h val="0.9455934162854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3BB7E"/>
              </a:solidFill>
              <a:ln>
                <a:solidFill>
                  <a:srgbClr val="000000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rgbClr val="000000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-2070707736"/>
        <c:axId val="-2070704760"/>
      </c:barChart>
      <c:catAx>
        <c:axId val="-20707077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70704760"/>
        <c:crosses val="autoZero"/>
        <c:auto val="1"/>
        <c:lblAlgn val="ctr"/>
        <c:lblOffset val="100"/>
        <c:noMultiLvlLbl val="0"/>
      </c:catAx>
      <c:valAx>
        <c:axId val="-2070704760"/>
        <c:scaling>
          <c:orientation val="minMax"/>
          <c:min val="0.0"/>
        </c:scaling>
        <c:delete val="1"/>
        <c:axPos val="l"/>
        <c:numFmt formatCode="0%" sourceLinked="1"/>
        <c:majorTickMark val="out"/>
        <c:minorTickMark val="none"/>
        <c:tickLblPos val="nextTo"/>
        <c:crossAx val="-2070707736"/>
        <c:crosses val="autoZero"/>
        <c:crossBetween val="between"/>
      </c:valAx>
      <c:spPr>
        <a:noFill/>
        <a:ln w="19686">
          <a:noFill/>
        </a:ln>
      </c:spPr>
    </c:plotArea>
    <c:plotVisOnly val="1"/>
    <c:dispBlanksAs val="gap"/>
    <c:showDLblsOverMax val="0"/>
  </c:chart>
  <c:txPr>
    <a:bodyPr/>
    <a:lstStyle/>
    <a:p>
      <a:pPr>
        <a:defRPr sz="2393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58627609456582"/>
          <c:y val="0.0200313771269452"/>
          <c:w val="0.828274478108684"/>
          <c:h val="0.9455934162854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1869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A2C1E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-2070781336"/>
        <c:axId val="-2070785672"/>
      </c:barChart>
      <c:catAx>
        <c:axId val="-20707813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70785672"/>
        <c:crosses val="autoZero"/>
        <c:auto val="1"/>
        <c:lblAlgn val="ctr"/>
        <c:lblOffset val="100"/>
        <c:noMultiLvlLbl val="0"/>
      </c:catAx>
      <c:valAx>
        <c:axId val="-2070785672"/>
        <c:scaling>
          <c:orientation val="minMax"/>
          <c:min val="0.0"/>
        </c:scaling>
        <c:delete val="1"/>
        <c:axPos val="l"/>
        <c:numFmt formatCode="0%" sourceLinked="1"/>
        <c:majorTickMark val="out"/>
        <c:minorTickMark val="none"/>
        <c:tickLblPos val="nextTo"/>
        <c:crossAx val="-2070781336"/>
        <c:crosses val="autoZero"/>
        <c:crossBetween val="between"/>
      </c:valAx>
      <c:spPr>
        <a:noFill/>
        <a:ln w="1969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16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SOF/VEL 12 wk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GT 1</c:v>
                </c:pt>
                <c:pt idx="2">
                  <c:v>GT 3</c:v>
                </c:pt>
                <c:pt idx="3">
                  <c:v>GT 2, 4, and 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83.0</c:v>
                </c:pt>
                <c:pt idx="1">
                  <c:v>88.0</c:v>
                </c:pt>
                <c:pt idx="2">
                  <c:v>50.0</c:v>
                </c:pt>
                <c:pt idx="3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SOF/VEL+RBV 12 wk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GT 1</c:v>
                </c:pt>
                <c:pt idx="2">
                  <c:v>GT 3</c:v>
                </c:pt>
                <c:pt idx="3">
                  <c:v>GT 2, 4, and 6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94.0</c:v>
                </c:pt>
                <c:pt idx="1">
                  <c:v>96.0</c:v>
                </c:pt>
                <c:pt idx="2">
                  <c:v>85.0</c:v>
                </c:pt>
                <c:pt idx="3">
                  <c:v>100.0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SOF/VEL 24 wk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GT 1</c:v>
                </c:pt>
                <c:pt idx="2">
                  <c:v>GT 3</c:v>
                </c:pt>
                <c:pt idx="3">
                  <c:v>GT 2, 4, and 6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86.0</c:v>
                </c:pt>
                <c:pt idx="1">
                  <c:v>92.0</c:v>
                </c:pt>
                <c:pt idx="2">
                  <c:v>50.0</c:v>
                </c:pt>
                <c:pt idx="3">
                  <c:v>86.0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32406968"/>
        <c:axId val="-2032955720"/>
      </c:barChart>
      <c:catAx>
        <c:axId val="-2032406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2955720"/>
        <c:crosses val="autoZero"/>
        <c:auto val="1"/>
        <c:lblAlgn val="ctr"/>
        <c:lblOffset val="100"/>
        <c:noMultiLvlLbl val="0"/>
      </c:catAx>
      <c:valAx>
        <c:axId val="-2032955720"/>
        <c:scaling>
          <c:orientation val="minMax"/>
          <c:max val="100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SVR12</a:t>
                </a:r>
                <a:r>
                  <a:rPr lang="en-US" b="1" baseline="0" dirty="0" smtClean="0">
                    <a:solidFill>
                      <a:schemeClr val="tx1"/>
                    </a:solidFill>
                  </a:rPr>
                  <a:t> (%)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118203309692671"/>
              <c:y val="0.3552490285753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2406968"/>
        <c:crosses val="autoZero"/>
        <c:crossBetween val="between"/>
        <c:majorUnit val="20.0"/>
      </c:valAx>
      <c:spPr>
        <a:solidFill>
          <a:srgbClr val="E6EBF2"/>
        </a:solidFill>
        <a:ln w="19050" cmpd="sng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04222510749986"/>
          <c:y val="0.0304751264177833"/>
          <c:w val="0.841791385119413"/>
          <c:h val="0.0769081808437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6350"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4BD97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963232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963232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963232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963232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963232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963232"/>
              </a:solidFill>
              <a:ln w="6350">
                <a:solidFill>
                  <a:schemeClr val="tx1"/>
                </a:solidFill>
              </a:ln>
              <a:effectLst/>
            </c:spPr>
          </c:dPt>
          <c:dLbls>
            <c:dLbl>
              <c:idx val="14"/>
              <c:layout/>
              <c:tx>
                <c:rich>
                  <a:bodyPr/>
                  <a:lstStyle/>
                  <a:p>
                    <a:r>
                      <a:rPr lang="hr-HR" dirty="0" smtClean="0"/>
                      <a:t>&lt;1</a:t>
                    </a:r>
                    <a:endParaRPr lang="hr-H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hr-HR" dirty="0" smtClean="0"/>
                      <a:t>&lt;1</a:t>
                    </a:r>
                    <a:endParaRPr lang="hr-H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3.0</c:v>
                </c:pt>
                <c:pt idx="3">
                  <c:v>2.0</c:v>
                </c:pt>
                <c:pt idx="4">
                  <c:v>9.0</c:v>
                </c:pt>
                <c:pt idx="5">
                  <c:v>4.0</c:v>
                </c:pt>
                <c:pt idx="6">
                  <c:v>14.0</c:v>
                </c:pt>
                <c:pt idx="7">
                  <c:v>32.0</c:v>
                </c:pt>
                <c:pt idx="8">
                  <c:v>41.0</c:v>
                </c:pt>
                <c:pt idx="9">
                  <c:v>43.0</c:v>
                </c:pt>
                <c:pt idx="10">
                  <c:v>28.0</c:v>
                </c:pt>
                <c:pt idx="11">
                  <c:v>19.0</c:v>
                </c:pt>
                <c:pt idx="12">
                  <c:v>2.0</c:v>
                </c:pt>
                <c:pt idx="13">
                  <c:v>4.0</c:v>
                </c:pt>
                <c:pt idx="14">
                  <c:v>1.0</c:v>
                </c:pt>
                <c:pt idx="15">
                  <c:v>1.0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2.0</c:v>
                </c:pt>
                <c:pt idx="3">
                  <c:v>1.0</c:v>
                </c:pt>
                <c:pt idx="4">
                  <c:v>4.0</c:v>
                </c:pt>
                <c:pt idx="5">
                  <c:v>2.0</c:v>
                </c:pt>
                <c:pt idx="6">
                  <c:v>7.0</c:v>
                </c:pt>
                <c:pt idx="7">
                  <c:v>16.0</c:v>
                </c:pt>
                <c:pt idx="8">
                  <c:v>20.0</c:v>
                </c:pt>
                <c:pt idx="9">
                  <c:v>21.0</c:v>
                </c:pt>
                <c:pt idx="10">
                  <c:v>14.0</c:v>
                </c:pt>
                <c:pt idx="11">
                  <c:v>9.0</c:v>
                </c:pt>
                <c:pt idx="12">
                  <c:v>1.0</c:v>
                </c:pt>
                <c:pt idx="13">
                  <c:v>2.0</c:v>
                </c:pt>
                <c:pt idx="14">
                  <c:v>0.5</c:v>
                </c:pt>
                <c:pt idx="15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3.0</c:v>
                </c:pt>
                <c:pt idx="3">
                  <c:v>2.0</c:v>
                </c:pt>
                <c:pt idx="4">
                  <c:v>9.0</c:v>
                </c:pt>
                <c:pt idx="5">
                  <c:v>4.0</c:v>
                </c:pt>
                <c:pt idx="6">
                  <c:v>14.0</c:v>
                </c:pt>
                <c:pt idx="7">
                  <c:v>32.0</c:v>
                </c:pt>
                <c:pt idx="8">
                  <c:v>41.0</c:v>
                </c:pt>
                <c:pt idx="9">
                  <c:v>43.0</c:v>
                </c:pt>
                <c:pt idx="10">
                  <c:v>28.0</c:v>
                </c:pt>
                <c:pt idx="11">
                  <c:v>19.0</c:v>
                </c:pt>
                <c:pt idx="12">
                  <c:v>2.0</c:v>
                </c:pt>
                <c:pt idx="13">
                  <c:v>4.0</c:v>
                </c:pt>
                <c:pt idx="14">
                  <c:v>1.0</c:v>
                </c:pt>
                <c:pt idx="15">
                  <c:v>1.0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3.0</c:v>
                </c:pt>
                <c:pt idx="3">
                  <c:v>2.0</c:v>
                </c:pt>
                <c:pt idx="4">
                  <c:v>9.0</c:v>
                </c:pt>
                <c:pt idx="5">
                  <c:v>4.0</c:v>
                </c:pt>
                <c:pt idx="6">
                  <c:v>14.0</c:v>
                </c:pt>
                <c:pt idx="7">
                  <c:v>32.0</c:v>
                </c:pt>
                <c:pt idx="8">
                  <c:v>41.0</c:v>
                </c:pt>
                <c:pt idx="9">
                  <c:v>43.0</c:v>
                </c:pt>
                <c:pt idx="10">
                  <c:v>28.0</c:v>
                </c:pt>
                <c:pt idx="11">
                  <c:v>19.0</c:v>
                </c:pt>
                <c:pt idx="12">
                  <c:v>2.0</c:v>
                </c:pt>
                <c:pt idx="13">
                  <c:v>4.0</c:v>
                </c:pt>
                <c:pt idx="14">
                  <c:v>1.0</c:v>
                </c:pt>
                <c:pt idx="15">
                  <c:v>1.0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100"/>
        <c:axId val="-2103124344"/>
        <c:axId val="-2099367640"/>
      </c:barChart>
      <c:catAx>
        <c:axId val="-210312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9367640"/>
        <c:crosses val="autoZero"/>
        <c:auto val="1"/>
        <c:lblAlgn val="ctr"/>
        <c:lblOffset val="100"/>
        <c:noMultiLvlLbl val="0"/>
      </c:catAx>
      <c:valAx>
        <c:axId val="-2099367640"/>
        <c:scaling>
          <c:orientation val="minMax"/>
          <c:max val="30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Patients</a:t>
                </a:r>
                <a:r>
                  <a:rPr lang="en-US" baseline="0" dirty="0" smtClean="0"/>
                  <a:t> (%)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3124344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63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4BD97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963232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963232"/>
              </a:solidFill>
              <a:ln w="6350">
                <a:solidFill>
                  <a:schemeClr val="tx1"/>
                </a:solidFill>
              </a:ln>
              <a:effectLst/>
            </c:spPr>
          </c:dPt>
          <c:dLbls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1.0</c:v>
                </c:pt>
                <c:pt idx="2">
                  <c:v>0.0</c:v>
                </c:pt>
                <c:pt idx="3">
                  <c:v>1.0</c:v>
                </c:pt>
                <c:pt idx="4">
                  <c:v>2.0</c:v>
                </c:pt>
                <c:pt idx="5">
                  <c:v>4.0</c:v>
                </c:pt>
                <c:pt idx="6">
                  <c:v>5.0</c:v>
                </c:pt>
                <c:pt idx="7">
                  <c:v>1.0</c:v>
                </c:pt>
                <c:pt idx="8">
                  <c:v>7.0</c:v>
                </c:pt>
                <c:pt idx="9">
                  <c:v>2.0</c:v>
                </c:pt>
                <c:pt idx="10">
                  <c:v>1.0</c:v>
                </c:pt>
                <c:pt idx="11">
                  <c:v>0.0</c:v>
                </c:pt>
                <c:pt idx="12">
                  <c:v>1.0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4.0</c:v>
                </c:pt>
                <c:pt idx="1">
                  <c:v>4.0</c:v>
                </c:pt>
                <c:pt idx="2">
                  <c:v>0.0</c:v>
                </c:pt>
                <c:pt idx="3">
                  <c:v>4.0</c:v>
                </c:pt>
                <c:pt idx="4">
                  <c:v>8.0</c:v>
                </c:pt>
                <c:pt idx="5">
                  <c:v>15.0</c:v>
                </c:pt>
                <c:pt idx="6">
                  <c:v>19.0</c:v>
                </c:pt>
                <c:pt idx="7">
                  <c:v>4.0</c:v>
                </c:pt>
                <c:pt idx="8">
                  <c:v>27.0</c:v>
                </c:pt>
                <c:pt idx="9">
                  <c:v>8.0</c:v>
                </c:pt>
                <c:pt idx="10">
                  <c:v>4.0</c:v>
                </c:pt>
                <c:pt idx="11">
                  <c:v>0.0</c:v>
                </c:pt>
                <c:pt idx="12">
                  <c:v>4.0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1.0</c:v>
                </c:pt>
                <c:pt idx="2">
                  <c:v>0.0</c:v>
                </c:pt>
                <c:pt idx="3">
                  <c:v>1.0</c:v>
                </c:pt>
                <c:pt idx="4">
                  <c:v>2.0</c:v>
                </c:pt>
                <c:pt idx="5">
                  <c:v>4.0</c:v>
                </c:pt>
                <c:pt idx="6">
                  <c:v>5.0</c:v>
                </c:pt>
                <c:pt idx="7">
                  <c:v>1.0</c:v>
                </c:pt>
                <c:pt idx="8">
                  <c:v>7.0</c:v>
                </c:pt>
                <c:pt idx="9">
                  <c:v>2.0</c:v>
                </c:pt>
                <c:pt idx="10">
                  <c:v>1.0</c:v>
                </c:pt>
                <c:pt idx="11">
                  <c:v>0.0</c:v>
                </c:pt>
                <c:pt idx="12">
                  <c:v>1.0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1.0</c:v>
                </c:pt>
                <c:pt idx="2">
                  <c:v>0.0</c:v>
                </c:pt>
                <c:pt idx="3">
                  <c:v>1.0</c:v>
                </c:pt>
                <c:pt idx="4">
                  <c:v>2.0</c:v>
                </c:pt>
                <c:pt idx="5">
                  <c:v>4.0</c:v>
                </c:pt>
                <c:pt idx="6">
                  <c:v>5.0</c:v>
                </c:pt>
                <c:pt idx="7">
                  <c:v>1.0</c:v>
                </c:pt>
                <c:pt idx="8">
                  <c:v>7.0</c:v>
                </c:pt>
                <c:pt idx="9">
                  <c:v>2.0</c:v>
                </c:pt>
                <c:pt idx="10">
                  <c:v>1.0</c:v>
                </c:pt>
                <c:pt idx="11">
                  <c:v>0.0</c:v>
                </c:pt>
                <c:pt idx="12">
                  <c:v>1.0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100"/>
        <c:axId val="2069976664"/>
        <c:axId val="-2102924328"/>
      </c:barChart>
      <c:catAx>
        <c:axId val="206997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2924328"/>
        <c:crosses val="autoZero"/>
        <c:auto val="1"/>
        <c:lblAlgn val="ctr"/>
        <c:lblOffset val="100"/>
        <c:noMultiLvlLbl val="0"/>
      </c:catAx>
      <c:valAx>
        <c:axId val="-2102924328"/>
        <c:scaling>
          <c:orientation val="minMax"/>
          <c:max val="30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Patients</a:t>
                </a:r>
                <a:r>
                  <a:rPr lang="en-US" baseline="0" dirty="0" smtClean="0"/>
                  <a:t> (%)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976664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763572581751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rgbClr val="6E4B7D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47E7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647E7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647E7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Overall</c:v>
                </c:pt>
                <c:pt idx="1">
                  <c:v>1a</c:v>
                </c:pt>
                <c:pt idx="2">
                  <c:v>1b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95.0</c:v>
                </c:pt>
                <c:pt idx="1">
                  <c:v>95.0</c:v>
                </c:pt>
                <c:pt idx="2">
                  <c:v>92.0</c:v>
                </c:pt>
                <c:pt idx="3">
                  <c:v>100.0</c:v>
                </c:pt>
                <c:pt idx="4">
                  <c:v>92.0</c:v>
                </c:pt>
                <c:pt idx="5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99636952"/>
        <c:axId val="2087059464"/>
      </c:barChart>
      <c:catAx>
        <c:axId val="-2099636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HCV 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48576354092102"/>
              <c:y val="0.89386950326558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 baseline="0">
                <a:latin typeface="Arial"/>
                <a:cs typeface="Arial"/>
              </a:defRPr>
            </a:pPr>
            <a:endParaRPr lang="en-US"/>
          </a:p>
        </c:txPr>
        <c:crossAx val="208705946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8705946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679479837747554"/>
              <c:y val="0.078182436241002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9963695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763572581751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rgbClr val="6E4B7D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47E7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647E7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647E7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Overall</c:v>
                </c:pt>
                <c:pt idx="1">
                  <c:v>1a</c:v>
                </c:pt>
                <c:pt idx="2">
                  <c:v>1b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95.0</c:v>
                </c:pt>
                <c:pt idx="1">
                  <c:v>95.0</c:v>
                </c:pt>
                <c:pt idx="2">
                  <c:v>92.0</c:v>
                </c:pt>
                <c:pt idx="3">
                  <c:v>100.0</c:v>
                </c:pt>
                <c:pt idx="4">
                  <c:v>92.0</c:v>
                </c:pt>
                <c:pt idx="5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12621544"/>
        <c:axId val="-2012372584"/>
      </c:barChart>
      <c:catAx>
        <c:axId val="-2012621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HCV 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48576354092102"/>
              <c:y val="0.89386950326558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 baseline="0">
                <a:latin typeface="Arial"/>
                <a:cs typeface="Arial"/>
              </a:defRPr>
            </a:pPr>
            <a:endParaRPr lang="en-US"/>
          </a:p>
        </c:txPr>
        <c:crossAx val="-20123725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1237258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679479837747554"/>
              <c:y val="0.078182436241002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1262154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54B7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Naive</c:v>
                </c:pt>
                <c:pt idx="2">
                  <c:v>Experienced</c:v>
                </c:pt>
                <c:pt idx="3">
                  <c:v>No cirrhosis</c:v>
                </c:pt>
                <c:pt idx="4">
                  <c:v>Cirrhosis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95.0</c:v>
                </c:pt>
                <c:pt idx="1">
                  <c:v>93.0</c:v>
                </c:pt>
                <c:pt idx="2">
                  <c:v>97.0</c:v>
                </c:pt>
                <c:pt idx="3">
                  <c:v>94.0</c:v>
                </c:pt>
                <c:pt idx="4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35562088"/>
        <c:axId val="-2076336104"/>
      </c:barChart>
      <c:catAx>
        <c:axId val="-2035562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763361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633610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679479837747554"/>
              <c:y val="0.078362068965517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3556208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815656081215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rgbClr val="6E4B7D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4974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886F3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003A78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All</c:v>
                </c:pt>
                <c:pt idx="1">
                  <c:v>1a</c:v>
                </c:pt>
                <c:pt idx="2">
                  <c:v>1b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99.0</c:v>
                </c:pt>
                <c:pt idx="1">
                  <c:v>98.0</c:v>
                </c:pt>
                <c:pt idx="2">
                  <c:v>99.0</c:v>
                </c:pt>
                <c:pt idx="3">
                  <c:v>100.0</c:v>
                </c:pt>
                <c:pt idx="4">
                  <c:v>100.0</c:v>
                </c:pt>
                <c:pt idx="5">
                  <c:v>97.0</c:v>
                </c:pt>
                <c:pt idx="6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30126632"/>
        <c:axId val="-2030502168"/>
      </c:barChart>
      <c:catAx>
        <c:axId val="-2030126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35516702457647"/>
              <c:y val="0.92859183624182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 baseline="0">
                <a:latin typeface="Arial"/>
                <a:cs typeface="Arial"/>
              </a:defRPr>
            </a:pPr>
            <a:endParaRPr lang="en-US"/>
          </a:p>
        </c:txPr>
        <c:crossAx val="-203050216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050216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0734192316869482"/>
              <c:y val="0.11869182471327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3012663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212594523457678"/>
          <c:w val="0.999933013013745"/>
          <c:h val="0.947301553522026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9DB7F0"/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3389">
                <a:noFill/>
              </a:ln>
            </c:spPr>
            <c:txPr>
              <a:bodyPr/>
              <a:lstStyle/>
              <a:p>
                <a:pPr>
                  <a:defRPr sz="1446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4th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87.0</c:v>
                </c:pt>
                <c:pt idx="1">
                  <c:v>13.0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</c:ofPieChart>
      <c:spPr>
        <a:noFill/>
        <a:ln w="19284">
          <a:noFill/>
        </a:ln>
      </c:spPr>
    </c:plotArea>
    <c:plotVisOnly val="1"/>
    <c:dispBlanksAs val="gap"/>
    <c:showDLblsOverMax val="0"/>
  </c:chart>
  <c:txPr>
    <a:bodyPr/>
    <a:lstStyle/>
    <a:p>
      <a:pPr>
        <a:defRPr sz="2363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58627609456582"/>
          <c:y val="0.0200313771269452"/>
          <c:w val="0.828274478108684"/>
          <c:h val="0.9455934162854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DB7F0"/>
              </a:solidFill>
              <a:ln>
                <a:solidFill>
                  <a:schemeClr val="accent2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2117236392"/>
        <c:axId val="-2099682616"/>
      </c:barChart>
      <c:catAx>
        <c:axId val="21172363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99682616"/>
        <c:crosses val="autoZero"/>
        <c:auto val="1"/>
        <c:lblAlgn val="ctr"/>
        <c:lblOffset val="100"/>
        <c:noMultiLvlLbl val="0"/>
      </c:catAx>
      <c:valAx>
        <c:axId val="-2099682616"/>
        <c:scaling>
          <c:orientation val="minMax"/>
          <c:min val="0.0"/>
        </c:scaling>
        <c:delete val="1"/>
        <c:axPos val="l"/>
        <c:numFmt formatCode="0%" sourceLinked="1"/>
        <c:majorTickMark val="out"/>
        <c:minorTickMark val="none"/>
        <c:tickLblPos val="nextTo"/>
        <c:crossAx val="2117236392"/>
        <c:crosses val="autoZero"/>
        <c:crossBetween val="between"/>
      </c:valAx>
      <c:spPr>
        <a:noFill/>
        <a:ln w="19686">
          <a:noFill/>
        </a:ln>
      </c:spPr>
    </c:plotArea>
    <c:plotVisOnly val="1"/>
    <c:dispBlanksAs val="gap"/>
    <c:showDLblsOverMax val="0"/>
  </c:chart>
  <c:txPr>
    <a:bodyPr/>
    <a:lstStyle/>
    <a:p>
      <a:pPr>
        <a:defRPr sz="2393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58627609456582"/>
          <c:y val="0.0200313771269452"/>
          <c:w val="0.828274478108684"/>
          <c:h val="0.9455934162854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2118130024"/>
        <c:axId val="2118950776"/>
      </c:barChart>
      <c:catAx>
        <c:axId val="21181300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18950776"/>
        <c:crosses val="autoZero"/>
        <c:auto val="1"/>
        <c:lblAlgn val="ctr"/>
        <c:lblOffset val="100"/>
        <c:noMultiLvlLbl val="0"/>
      </c:catAx>
      <c:valAx>
        <c:axId val="2118950776"/>
        <c:scaling>
          <c:orientation val="minMax"/>
          <c:min val="0.0"/>
        </c:scaling>
        <c:delete val="1"/>
        <c:axPos val="l"/>
        <c:numFmt formatCode="0%" sourceLinked="1"/>
        <c:majorTickMark val="out"/>
        <c:minorTickMark val="none"/>
        <c:tickLblPos val="nextTo"/>
        <c:crossAx val="2118130024"/>
        <c:crosses val="autoZero"/>
        <c:crossBetween val="between"/>
      </c:valAx>
      <c:spPr>
        <a:noFill/>
        <a:ln w="19697">
          <a:noFill/>
        </a:ln>
      </c:spPr>
    </c:plotArea>
    <c:plotVisOnly val="1"/>
    <c:dispBlanksAs val="gap"/>
    <c:showDLblsOverMax val="0"/>
  </c:chart>
  <c:txPr>
    <a:bodyPr/>
    <a:lstStyle/>
    <a:p>
      <a:pPr>
        <a:defRPr sz="2416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763572581751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rgbClr val="6E4B7D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886F3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Non-Cirrhotic</c:v>
                </c:pt>
                <c:pt idx="2">
                  <c:v>Cirrhotic</c:v>
                </c:pt>
                <c:pt idx="3">
                  <c:v>Treatment_x000d_Naïve</c:v>
                </c:pt>
                <c:pt idx="4">
                  <c:v>Treatment_x000d_Experienced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99.0</c:v>
                </c:pt>
                <c:pt idx="1">
                  <c:v>99.0</c:v>
                </c:pt>
                <c:pt idx="2">
                  <c:v>99.0</c:v>
                </c:pt>
                <c:pt idx="3">
                  <c:v>99.0</c:v>
                </c:pt>
                <c:pt idx="4">
                  <c:v>99.0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30184456"/>
        <c:axId val="-2031068408"/>
      </c:barChart>
      <c:catAx>
        <c:axId val="-2030184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 baseline="0">
                <a:latin typeface="Arial"/>
                <a:cs typeface="Arial"/>
              </a:defRPr>
            </a:pPr>
            <a:endParaRPr lang="en-US"/>
          </a:p>
        </c:txPr>
        <c:crossAx val="-20310684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106840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982510140777857"/>
              <c:y val="0.11290476921723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3018445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212594523457678"/>
          <c:w val="0.999933013013745"/>
          <c:h val="0.947301553522026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rgbClr val="9DB7F0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dPt>
            <c:idx val="2"/>
            <c:bubble3D val="0"/>
            <c:spPr>
              <a:solidFill>
                <a:srgbClr val="326496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3389">
                <a:noFill/>
              </a:ln>
            </c:spPr>
            <c:txPr>
              <a:bodyPr/>
              <a:lstStyle/>
              <a:p>
                <a:pPr>
                  <a:defRPr sz="1446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4th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58.0</c:v>
                </c:pt>
                <c:pt idx="1">
                  <c:v>42.0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</c:ofPieChart>
      <c:spPr>
        <a:noFill/>
        <a:ln w="19284">
          <a:noFill/>
        </a:ln>
      </c:spPr>
    </c:plotArea>
    <c:plotVisOnly val="1"/>
    <c:dispBlanksAs val="gap"/>
    <c:showDLblsOverMax val="0"/>
  </c:chart>
  <c:txPr>
    <a:bodyPr/>
    <a:lstStyle/>
    <a:p>
      <a:pPr>
        <a:defRPr sz="2363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58627609456582"/>
          <c:y val="0.0200313771269452"/>
          <c:w val="0.828274478108684"/>
          <c:h val="0.9455934162854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DB7F0"/>
              </a:solidFill>
              <a:ln>
                <a:solidFill>
                  <a:schemeClr val="accent2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2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-2072236360"/>
        <c:axId val="-2072238232"/>
      </c:barChart>
      <c:catAx>
        <c:axId val="-20722363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72238232"/>
        <c:crosses val="autoZero"/>
        <c:auto val="1"/>
        <c:lblAlgn val="ctr"/>
        <c:lblOffset val="100"/>
        <c:noMultiLvlLbl val="0"/>
      </c:catAx>
      <c:valAx>
        <c:axId val="-2072238232"/>
        <c:scaling>
          <c:orientation val="minMax"/>
          <c:min val="0.0"/>
        </c:scaling>
        <c:delete val="1"/>
        <c:axPos val="l"/>
        <c:numFmt formatCode="0%" sourceLinked="1"/>
        <c:majorTickMark val="out"/>
        <c:minorTickMark val="none"/>
        <c:tickLblPos val="nextTo"/>
        <c:crossAx val="-2072236360"/>
        <c:crosses val="autoZero"/>
        <c:crossBetween val="between"/>
      </c:valAx>
      <c:spPr>
        <a:noFill/>
        <a:ln w="19686">
          <a:noFill/>
        </a:ln>
      </c:spPr>
    </c:plotArea>
    <c:plotVisOnly val="1"/>
    <c:dispBlanksAs val="gap"/>
    <c:showDLblsOverMax val="0"/>
  </c:chart>
  <c:txPr>
    <a:bodyPr/>
    <a:lstStyle/>
    <a:p>
      <a:pPr>
        <a:defRPr sz="2393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58627609456582"/>
          <c:y val="0.0200313771269452"/>
          <c:w val="0.828274478108684"/>
          <c:h val="0.9455934162854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accent1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-2072287064"/>
        <c:axId val="-2072295352"/>
      </c:barChart>
      <c:catAx>
        <c:axId val="-20722870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72295352"/>
        <c:crosses val="autoZero"/>
        <c:auto val="1"/>
        <c:lblAlgn val="ctr"/>
        <c:lblOffset val="100"/>
        <c:noMultiLvlLbl val="0"/>
      </c:catAx>
      <c:valAx>
        <c:axId val="-2072295352"/>
        <c:scaling>
          <c:orientation val="minMax"/>
          <c:min val="0.0"/>
        </c:scaling>
        <c:delete val="1"/>
        <c:axPos val="l"/>
        <c:numFmt formatCode="0%" sourceLinked="1"/>
        <c:majorTickMark val="out"/>
        <c:minorTickMark val="none"/>
        <c:tickLblPos val="nextTo"/>
        <c:crossAx val="-2072287064"/>
        <c:crosses val="autoZero"/>
        <c:crossBetween val="between"/>
      </c:valAx>
      <c:spPr>
        <a:noFill/>
        <a:ln w="19697">
          <a:noFill/>
        </a:ln>
      </c:spPr>
    </c:plotArea>
    <c:plotVisOnly val="1"/>
    <c:dispBlanksAs val="gap"/>
    <c:showDLblsOverMax val="0"/>
  </c:chart>
  <c:txPr>
    <a:bodyPr/>
    <a:lstStyle/>
    <a:p>
      <a:pPr>
        <a:defRPr sz="2416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43857238449"/>
          <c:y val="0.0277778663809897"/>
          <c:w val="0.849788104672712"/>
          <c:h val="0.824336664459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rgbClr val="6E4B7D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886F3F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Sofosbuvir-Velpatasvir</c:v>
                </c:pt>
                <c:pt idx="1">
                  <c:v>Sofosbuvir + Ribavirin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99.0</c:v>
                </c:pt>
                <c:pt idx="1">
                  <c:v>94.0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9"/>
        <c:axId val="-2072929576"/>
        <c:axId val="-2072955144"/>
      </c:barChart>
      <c:catAx>
        <c:axId val="-2072929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 baseline="0">
                <a:latin typeface="Arial"/>
                <a:cs typeface="Arial"/>
              </a:defRPr>
            </a:pPr>
            <a:endParaRPr lang="en-US"/>
          </a:p>
        </c:txPr>
        <c:crossAx val="-207295514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295514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"/>
              <c:y val="0.15630768543753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7292957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690167678588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Sofosbuvir-Velpatasvir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Non-Cirrhotic</c:v>
                </c:pt>
                <c:pt idx="1">
                  <c:v>Cirrhotic</c:v>
                </c:pt>
                <c:pt idx="2">
                  <c:v>Non-Cirrhotic</c:v>
                </c:pt>
                <c:pt idx="3">
                  <c:v>Cirrhotic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99.0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</c:numCache>
            </c:numRef>
          </c:val>
        </c:ser>
        <c:ser>
          <c:idx val="1"/>
          <c:order val="1"/>
          <c:tx>
            <c:v>Sofosbuvir + Ribavirin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Non-Cirrhotic</c:v>
                </c:pt>
                <c:pt idx="1">
                  <c:v>Cirrhotic</c:v>
                </c:pt>
                <c:pt idx="2">
                  <c:v>Non-Cirrhotic</c:v>
                </c:pt>
                <c:pt idx="3">
                  <c:v>Cirrhotic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96.0</c:v>
                </c:pt>
                <c:pt idx="1">
                  <c:v>93.0</c:v>
                </c:pt>
                <c:pt idx="2">
                  <c:v>81.0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70752920"/>
        <c:axId val="-2070178920"/>
      </c:barChart>
      <c:catAx>
        <c:axId val="-20707529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7017892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7017892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7075292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75589065517754"/>
          <c:y val="0.0144676387400988"/>
          <c:w val="0.612065195859951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43857238449"/>
          <c:y val="0.0277778663809897"/>
          <c:w val="0.849788104672712"/>
          <c:h val="0.824336664459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rgbClr val="6E4B7D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886F3F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Sofosbuvir-Velpatasvir</c:v>
                </c:pt>
                <c:pt idx="1">
                  <c:v>Sofosbuvir + Ribavirin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95.0</c:v>
                </c:pt>
                <c:pt idx="1">
                  <c:v>80.0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9"/>
        <c:axId val="-2070317976"/>
        <c:axId val="-2070341544"/>
      </c:barChart>
      <c:catAx>
        <c:axId val="-2070317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 baseline="0">
                <a:latin typeface="Arial"/>
                <a:cs typeface="Arial"/>
              </a:defRPr>
            </a:pPr>
            <a:endParaRPr lang="en-US"/>
          </a:p>
        </c:txPr>
        <c:crossAx val="-207034154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034154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"/>
              <c:y val="0.15630768543753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7031797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4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2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5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34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42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88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0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6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openxmlformats.org/officeDocument/2006/relationships/image" Target="../media/image5.png"/><Relationship Id="rId7" Type="http://schemas.microsoft.com/office/2007/relationships/hdphoto" Target="../media/hdphoto2.wdp"/><Relationship Id="rId8" Type="http://schemas.microsoft.com/office/2007/relationships/hdphoto" Target="../media/hdphoto3.wdp"/><Relationship Id="rId9" Type="http://schemas.openxmlformats.org/officeDocument/2006/relationships/image" Target="../media/image6.png"/><Relationship Id="rId10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chart" Target="../charts/chart12.xml"/><Relationship Id="rId5" Type="http://schemas.openxmlformats.org/officeDocument/2006/relationships/chart" Target="../charts/chart13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5.xml"/><Relationship Id="rId3" Type="http://schemas.openxmlformats.org/officeDocument/2006/relationships/chart" Target="../charts/char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4" Type="http://schemas.openxmlformats.org/officeDocument/2006/relationships/chart" Target="../charts/chart21.xml"/><Relationship Id="rId5" Type="http://schemas.openxmlformats.org/officeDocument/2006/relationships/chart" Target="../charts/chart22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Sofosbuvir-Velpatasvir</a:t>
            </a:r>
            <a:r>
              <a:rPr lang="en-US" dirty="0" smtClean="0"/>
              <a:t> (</a:t>
            </a:r>
            <a:r>
              <a:rPr lang="en-US" i="1" dirty="0" err="1" smtClean="0"/>
              <a:t>Epclusa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Prepared by</a:t>
            </a:r>
            <a:r>
              <a:rPr lang="en-US" dirty="0" smtClean="0"/>
              <a:t>: H. Nina Kim, MD MSc and David </a:t>
            </a:r>
            <a:r>
              <a:rPr lang="en-US" dirty="0" smtClean="0"/>
              <a:t>H. Spach</a:t>
            </a:r>
            <a:r>
              <a:rPr lang="en-US" dirty="0" smtClean="0"/>
              <a:t>, MD</a:t>
            </a:r>
          </a:p>
          <a:p>
            <a:r>
              <a:rPr lang="en-US" dirty="0" smtClean="0">
                <a:cs typeface="Arial"/>
              </a:rPr>
              <a:t>Last </a:t>
            </a:r>
            <a:r>
              <a:rPr lang="en-US" dirty="0">
                <a:cs typeface="Arial"/>
              </a:rPr>
              <a:t>Updated: </a:t>
            </a:r>
            <a:r>
              <a:rPr lang="en-US" dirty="0" smtClean="0">
                <a:cs typeface="Arial"/>
              </a:rPr>
              <a:t>August 16,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</a:t>
            </a:r>
            <a:r>
              <a:rPr lang="en-US" dirty="0" smtClean="0"/>
              <a:t>JJ</a:t>
            </a:r>
            <a:r>
              <a:rPr lang="en-US" dirty="0"/>
              <a:t>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;373:2599-607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1,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or 6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ASTRAL-1: </a:t>
            </a:r>
            <a:r>
              <a:rPr lang="en-US" sz="2400" dirty="0"/>
              <a:t>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241341"/>
              </p:ext>
            </p:extLst>
          </p:nvPr>
        </p:nvGraphicFramePr>
        <p:xfrm>
          <a:off x="381000" y="1676400"/>
          <a:ext cx="8381999" cy="3310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643"/>
                <a:gridCol w="2432957"/>
                <a:gridCol w="2057399"/>
              </a:tblGrid>
              <a:tr h="88323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Baseline Characteristic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Sofosbuvir-</a:t>
                      </a:r>
                      <a:r>
                        <a:rPr lang="en-US" sz="1600" b="1" dirty="0" err="1" smtClean="0">
                          <a:solidFill>
                            <a:srgbClr val="FFFFFF"/>
                          </a:solidFill>
                        </a:rPr>
                        <a:t>Velpatasvir</a:t>
                      </a:r>
                      <a:endParaRPr lang="en-US" sz="16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(N=624)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Placebo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(N=113)</a:t>
                      </a:r>
                      <a:endParaRPr lang="en-US" sz="16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7283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C</a:t>
                      </a:r>
                      <a:r>
                        <a:rPr lang="en-US" sz="1400" baseline="0" dirty="0" smtClean="0"/>
                        <a:t>irrhosis,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121 (19)</a:t>
                      </a:r>
                      <a:endParaRPr lang="en-US" sz="14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21 (18)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7283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Treatment experienced,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201</a:t>
                      </a:r>
                      <a:r>
                        <a:rPr lang="en-US" sz="1400" baseline="0" dirty="0" smtClean="0"/>
                        <a:t> (32)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33 (28)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32557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Prior therapy, n (%)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  Peginterferon</a:t>
                      </a:r>
                      <a:r>
                        <a:rPr lang="en-US" sz="1400" baseline="0" dirty="0" smtClean="0"/>
                        <a:t> + Ribavirin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Peginterferon</a:t>
                      </a:r>
                      <a:r>
                        <a:rPr lang="en-US" sz="1400" baseline="0" dirty="0" smtClean="0"/>
                        <a:t> + Ribavirin + Protease Inhibitor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400" baseline="0" dirty="0" smtClean="0"/>
                        <a:t>  Standard Interferon +/- Ribavirin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122</a:t>
                      </a:r>
                      <a:r>
                        <a:rPr lang="en-US" sz="1400" baseline="0" dirty="0" smtClean="0"/>
                        <a:t> (61)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baseline="0" dirty="0" smtClean="0"/>
                        <a:t>56 (28)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baseline="0" dirty="0" smtClean="0"/>
                        <a:t>23 (11)</a:t>
                      </a:r>
                      <a:endParaRPr lang="en-US" sz="1400" dirty="0" smtClean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24 (73)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6 (18)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 smtClean="0"/>
                        <a:t>3 (9)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5101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1,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ASTRAL-1: Results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ASTRAL-1: SVR12 Results by </a:t>
            </a:r>
            <a:r>
              <a:rPr lang="en-US" dirty="0" smtClean="0"/>
              <a:t>Genotype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</a:t>
            </a:r>
            <a:r>
              <a:rPr lang="en-US" dirty="0" smtClean="0"/>
              <a:t>JJ</a:t>
            </a:r>
            <a:r>
              <a:rPr lang="en-US" dirty="0"/>
              <a:t>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;373:2599-607</a:t>
            </a:r>
            <a:r>
              <a:rPr lang="en-US" dirty="0"/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6980" y="1925421"/>
            <a:ext cx="8382000" cy="4389106"/>
            <a:chOff x="356980" y="1925421"/>
            <a:chExt cx="8382000" cy="4389106"/>
          </a:xfrm>
        </p:grpSpPr>
        <p:graphicFrame>
          <p:nvGraphicFramePr>
            <p:cNvPr id="34" name="Chart 3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56832215"/>
                </p:ext>
              </p:extLst>
            </p:nvPr>
          </p:nvGraphicFramePr>
          <p:xfrm>
            <a:off x="356980" y="1925421"/>
            <a:ext cx="8382000" cy="43891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1432233" y="5237043"/>
              <a:ext cx="830677" cy="307777"/>
            </a:xfrm>
            <a:prstGeom prst="rect">
              <a:avLst/>
            </a:prstGeom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618/624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1"/>
            <p:cNvSpPr txBox="1"/>
            <p:nvPr/>
          </p:nvSpPr>
          <p:spPr>
            <a:xfrm>
              <a:off x="2462083" y="5237043"/>
              <a:ext cx="830677" cy="307777"/>
            </a:xfrm>
            <a:prstGeom prst="rect">
              <a:avLst/>
            </a:prstGeom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206/210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1"/>
            <p:cNvSpPr txBox="1"/>
            <p:nvPr/>
          </p:nvSpPr>
          <p:spPr>
            <a:xfrm>
              <a:off x="3520927" y="5237043"/>
              <a:ext cx="810928" cy="307777"/>
            </a:xfrm>
            <a:prstGeom prst="rect">
              <a:avLst/>
            </a:prstGeom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117/118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1"/>
            <p:cNvSpPr txBox="1"/>
            <p:nvPr/>
          </p:nvSpPr>
          <p:spPr>
            <a:xfrm>
              <a:off x="4533343" y="5237043"/>
              <a:ext cx="830677" cy="307777"/>
            </a:xfrm>
            <a:prstGeom prst="rect">
              <a:avLst/>
            </a:prstGeom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104/104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1"/>
            <p:cNvSpPr txBox="1"/>
            <p:nvPr/>
          </p:nvSpPr>
          <p:spPr>
            <a:xfrm>
              <a:off x="5589872" y="5237043"/>
              <a:ext cx="810928" cy="307777"/>
            </a:xfrm>
            <a:prstGeom prst="rect">
              <a:avLst/>
            </a:prstGeom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116/116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1"/>
            <p:cNvSpPr txBox="1"/>
            <p:nvPr/>
          </p:nvSpPr>
          <p:spPr>
            <a:xfrm>
              <a:off x="6705600" y="5237043"/>
              <a:ext cx="631904" cy="307777"/>
            </a:xfrm>
            <a:prstGeom prst="rect">
              <a:avLst/>
            </a:prstGeom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34/35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1"/>
            <p:cNvSpPr txBox="1"/>
            <p:nvPr/>
          </p:nvSpPr>
          <p:spPr>
            <a:xfrm>
              <a:off x="7761641" y="5237043"/>
              <a:ext cx="631904" cy="307777"/>
            </a:xfrm>
            <a:prstGeom prst="rect">
              <a:avLst/>
            </a:prstGeom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41/41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3973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1,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ASTRAL-1: Results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ASTRAL-1: SVR12 Results by </a:t>
            </a:r>
            <a:r>
              <a:rPr lang="en-US" dirty="0" smtClean="0"/>
              <a:t>Genotype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</a:t>
            </a:r>
            <a:r>
              <a:rPr lang="en-US" dirty="0" smtClean="0"/>
              <a:t>JJ</a:t>
            </a:r>
            <a:r>
              <a:rPr lang="en-US" dirty="0"/>
              <a:t>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;373:2599-607</a:t>
            </a:r>
            <a:r>
              <a:rPr lang="en-US" dirty="0"/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6980" y="1925421"/>
            <a:ext cx="8382000" cy="4389106"/>
            <a:chOff x="356980" y="1925421"/>
            <a:chExt cx="8382000" cy="4389106"/>
          </a:xfrm>
        </p:grpSpPr>
        <p:graphicFrame>
          <p:nvGraphicFramePr>
            <p:cNvPr id="34" name="Chart 3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62672377"/>
                </p:ext>
              </p:extLst>
            </p:nvPr>
          </p:nvGraphicFramePr>
          <p:xfrm>
            <a:off x="356980" y="1925421"/>
            <a:ext cx="8382000" cy="43891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" name="Group 1"/>
            <p:cNvGrpSpPr/>
            <p:nvPr/>
          </p:nvGrpSpPr>
          <p:grpSpPr>
            <a:xfrm>
              <a:off x="1432233" y="3733800"/>
              <a:ext cx="6961312" cy="1811020"/>
              <a:chOff x="1432233" y="3733800"/>
              <a:chExt cx="6961312" cy="181102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432233" y="5237043"/>
                <a:ext cx="830677" cy="307777"/>
              </a:xfrm>
              <a:prstGeom prst="rect">
                <a:avLst/>
              </a:prstGeom>
            </p:spPr>
            <p:txBody>
              <a:bodyPr wrap="none" rtlCol="0" anchor="ctr" anchorCtr="1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618/624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Box 1"/>
              <p:cNvSpPr txBox="1"/>
              <p:nvPr/>
            </p:nvSpPr>
            <p:spPr>
              <a:xfrm>
                <a:off x="2462083" y="5237043"/>
                <a:ext cx="830677" cy="307777"/>
              </a:xfrm>
              <a:prstGeom prst="rect">
                <a:avLst/>
              </a:prstGeom>
            </p:spPr>
            <p:txBody>
              <a:bodyPr wrap="none" rtlCol="0" anchor="ctr" anchorCtr="1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206/210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Box 1"/>
              <p:cNvSpPr txBox="1"/>
              <p:nvPr/>
            </p:nvSpPr>
            <p:spPr>
              <a:xfrm>
                <a:off x="3520927" y="5237043"/>
                <a:ext cx="810928" cy="307777"/>
              </a:xfrm>
              <a:prstGeom prst="rect">
                <a:avLst/>
              </a:prstGeom>
            </p:spPr>
            <p:txBody>
              <a:bodyPr wrap="none" rtlCol="0" anchor="ctr" anchorCtr="1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117/118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1"/>
              <p:cNvSpPr txBox="1"/>
              <p:nvPr/>
            </p:nvSpPr>
            <p:spPr>
              <a:xfrm>
                <a:off x="4533343" y="5237043"/>
                <a:ext cx="830677" cy="307777"/>
              </a:xfrm>
              <a:prstGeom prst="rect">
                <a:avLst/>
              </a:prstGeom>
            </p:spPr>
            <p:txBody>
              <a:bodyPr wrap="none" rtlCol="0" anchor="ctr" anchorCtr="1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104/104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Box 1"/>
              <p:cNvSpPr txBox="1"/>
              <p:nvPr/>
            </p:nvSpPr>
            <p:spPr>
              <a:xfrm>
                <a:off x="5589872" y="5237043"/>
                <a:ext cx="810928" cy="307777"/>
              </a:xfrm>
              <a:prstGeom prst="rect">
                <a:avLst/>
              </a:prstGeom>
            </p:spPr>
            <p:txBody>
              <a:bodyPr wrap="none" rtlCol="0" anchor="ctr" anchorCtr="1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116/116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1"/>
              <p:cNvSpPr txBox="1"/>
              <p:nvPr/>
            </p:nvSpPr>
            <p:spPr>
              <a:xfrm>
                <a:off x="6705600" y="5237043"/>
                <a:ext cx="631904" cy="307777"/>
              </a:xfrm>
              <a:prstGeom prst="rect">
                <a:avLst/>
              </a:prstGeom>
            </p:spPr>
            <p:txBody>
              <a:bodyPr wrap="none" rtlCol="0" anchor="ctr" anchorCtr="1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34/35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1"/>
              <p:cNvSpPr txBox="1"/>
              <p:nvPr/>
            </p:nvSpPr>
            <p:spPr>
              <a:xfrm>
                <a:off x="7761641" y="5237043"/>
                <a:ext cx="631904" cy="307777"/>
              </a:xfrm>
              <a:prstGeom prst="rect">
                <a:avLst/>
              </a:prstGeom>
            </p:spPr>
            <p:txBody>
              <a:bodyPr wrap="none" rtlCol="0" anchor="ctr" anchorCtr="1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41/41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Line Callout 1 42"/>
              <p:cNvSpPr/>
              <p:nvPr/>
            </p:nvSpPr>
            <p:spPr>
              <a:xfrm>
                <a:off x="2133600" y="3733800"/>
                <a:ext cx="1524000" cy="636565"/>
              </a:xfrm>
              <a:prstGeom prst="borderCallout1">
                <a:avLst>
                  <a:gd name="adj1" fmla="val 245275"/>
                  <a:gd name="adj2" fmla="val 49495"/>
                  <a:gd name="adj3" fmla="val 100906"/>
                  <a:gd name="adj4" fmla="val 50062"/>
                </a:avLst>
              </a:prstGeom>
              <a:solidFill>
                <a:srgbClr val="D9D9D9"/>
              </a:solidFill>
              <a:ln w="12700" cmpd="sng">
                <a:solidFill>
                  <a:srgbClr val="FFFFFF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200" dirty="0" smtClean="0"/>
                  <a:t>1 Relapse</a:t>
                </a:r>
              </a:p>
              <a:p>
                <a:r>
                  <a:rPr lang="en-US" sz="1200" dirty="0" smtClean="0"/>
                  <a:t>2 Lost to follow-up</a:t>
                </a:r>
              </a:p>
              <a:p>
                <a:r>
                  <a:rPr lang="en-US" sz="1200" dirty="0" smtClean="0"/>
                  <a:t>1 Withdrew consent</a:t>
                </a:r>
                <a:endParaRPr lang="en-US" sz="1200" dirty="0"/>
              </a:p>
            </p:txBody>
          </p:sp>
          <p:sp>
            <p:nvSpPr>
              <p:cNvPr id="44" name="Line Callout 1 43"/>
              <p:cNvSpPr/>
              <p:nvPr/>
            </p:nvSpPr>
            <p:spPr>
              <a:xfrm>
                <a:off x="3505200" y="4572000"/>
                <a:ext cx="914400" cy="310890"/>
              </a:xfrm>
              <a:prstGeom prst="borderCallout1">
                <a:avLst>
                  <a:gd name="adj1" fmla="val 234417"/>
                  <a:gd name="adj2" fmla="val 44436"/>
                  <a:gd name="adj3" fmla="val 100906"/>
                  <a:gd name="adj4" fmla="val 44759"/>
                </a:avLst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rgbClr val="FFFFFF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smtClean="0"/>
                  <a:t>1 Relapse</a:t>
                </a:r>
                <a:endParaRPr lang="en-US" sz="1200" dirty="0"/>
              </a:p>
            </p:txBody>
          </p:sp>
          <p:sp>
            <p:nvSpPr>
              <p:cNvPr id="45" name="Line Callout 1 44"/>
              <p:cNvSpPr/>
              <p:nvPr/>
            </p:nvSpPr>
            <p:spPr>
              <a:xfrm>
                <a:off x="6629400" y="4648200"/>
                <a:ext cx="850392" cy="310890"/>
              </a:xfrm>
              <a:prstGeom prst="borderCallout1">
                <a:avLst>
                  <a:gd name="adj1" fmla="val 213539"/>
                  <a:gd name="adj2" fmla="val 46767"/>
                  <a:gd name="adj3" fmla="val 103889"/>
                  <a:gd name="adj4" fmla="val 47090"/>
                </a:avLst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rgbClr val="FFFFFF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1 Death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9963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1,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ASTRAL-1: Results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ASTRAL-1: SVR12 Results by Cirrhosis &amp; Treatment Experience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</a:t>
            </a:r>
            <a:r>
              <a:rPr lang="en-US" dirty="0" smtClean="0"/>
              <a:t>JJ</a:t>
            </a:r>
            <a:r>
              <a:rPr lang="en-US" dirty="0"/>
              <a:t>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;373:2599-607</a:t>
            </a:r>
            <a:r>
              <a:rPr lang="en-US" dirty="0"/>
              <a:t>.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594350"/>
              </p:ext>
            </p:extLst>
          </p:nvPr>
        </p:nvGraphicFramePr>
        <p:xfrm>
          <a:off x="356980" y="2016864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65565" y="5018002"/>
            <a:ext cx="932688" cy="315998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618/624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3024910" y="5026223"/>
            <a:ext cx="932688" cy="307777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496/501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4472710" y="5026223"/>
            <a:ext cx="932688" cy="307777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120/121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5943600" y="5026223"/>
            <a:ext cx="932688" cy="307777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418/423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7396202" y="5026223"/>
            <a:ext cx="932688" cy="307777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chemeClr val="bg1"/>
                </a:solidFill>
                <a:latin typeface="Arial"/>
              </a:rPr>
              <a:t>200/201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39479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1,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ASTRAL-1: Resistance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Baseline NS5A Resistance-Associated Variants and SVR12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</a:t>
            </a:r>
            <a:r>
              <a:rPr lang="en-US" dirty="0" smtClean="0"/>
              <a:t>JJ,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;373:2599-607</a:t>
            </a:r>
            <a:r>
              <a:rPr lang="en-US" dirty="0"/>
              <a:t>.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515350" y="6689725"/>
            <a:ext cx="247650" cy="1682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F1D4BA5-5302-4CB5-AC6D-38B3FFDBB930}" type="slidenum">
              <a:rPr lang="en-US" sz="800" smtClean="0"/>
              <a:pPr>
                <a:defRPr/>
              </a:pPr>
              <a:t>14</a:t>
            </a:fld>
            <a:endParaRPr lang="en-US" sz="800" dirty="0"/>
          </a:p>
        </p:txBody>
      </p:sp>
      <p:sp>
        <p:nvSpPr>
          <p:cNvPr id="49" name="Rectangle 48"/>
          <p:cNvSpPr/>
          <p:nvPr/>
        </p:nvSpPr>
        <p:spPr>
          <a:xfrm>
            <a:off x="3179997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58/65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88842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83/86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954686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104/104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872646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76927" y="1926648"/>
            <a:ext cx="1773237" cy="4048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Total, n=616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2568575" y="5427663"/>
            <a:ext cx="2147888" cy="0"/>
          </a:xfrm>
          <a:prstGeom prst="line">
            <a:avLst/>
          </a:prstGeom>
          <a:ln>
            <a:solidFill>
              <a:srgbClr val="9DB7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150203"/>
              </p:ext>
            </p:extLst>
          </p:nvPr>
        </p:nvGraphicFramePr>
        <p:xfrm>
          <a:off x="2644775" y="2476500"/>
          <a:ext cx="5438775" cy="305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" name="Straight Connector 55"/>
          <p:cNvCxnSpPr/>
          <p:nvPr/>
        </p:nvCxnSpPr>
        <p:spPr bwMode="auto">
          <a:xfrm>
            <a:off x="4823691" y="2581564"/>
            <a:ext cx="1310409" cy="92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 flipH="1" flipV="1">
            <a:off x="4814455" y="5407891"/>
            <a:ext cx="1341871" cy="4993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77"/>
          <p:cNvSpPr txBox="1">
            <a:spLocks noChangeArrowheads="1"/>
          </p:cNvSpPr>
          <p:nvPr/>
        </p:nvSpPr>
        <p:spPr bwMode="auto">
          <a:xfrm>
            <a:off x="3108325" y="3542578"/>
            <a:ext cx="13462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1" dirty="0" smtClean="0"/>
              <a:t>58% </a:t>
            </a:r>
            <a:endParaRPr lang="en-US" sz="1600" b="1" dirty="0"/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/>
              <a:t>No </a:t>
            </a:r>
            <a:r>
              <a:rPr lang="en-US" sz="1600" b="1" dirty="0" smtClean="0"/>
              <a:t>NS5A </a:t>
            </a:r>
            <a:endParaRPr lang="en-US" sz="1600" b="1" dirty="0"/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/>
              <a:t>RAVs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 smtClean="0"/>
              <a:t>N=359</a:t>
            </a:r>
            <a:endParaRPr lang="en-US" sz="1600" b="1" dirty="0"/>
          </a:p>
        </p:txBody>
      </p:sp>
      <p:sp>
        <p:nvSpPr>
          <p:cNvPr id="59" name="TextBox 78"/>
          <p:cNvSpPr txBox="1">
            <a:spLocks noChangeArrowheads="1"/>
          </p:cNvSpPr>
          <p:nvPr/>
        </p:nvSpPr>
        <p:spPr bwMode="auto">
          <a:xfrm>
            <a:off x="4587298" y="3542578"/>
            <a:ext cx="1223963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42% 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NS5A 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RAVs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N=257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60" name="Chart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838799"/>
              </p:ext>
            </p:extLst>
          </p:nvPr>
        </p:nvGraphicFramePr>
        <p:xfrm>
          <a:off x="1470025" y="2498725"/>
          <a:ext cx="1698625" cy="305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TextBox 80"/>
          <p:cNvSpPr txBox="1">
            <a:spLocks noChangeArrowheads="1"/>
          </p:cNvSpPr>
          <p:nvPr/>
        </p:nvSpPr>
        <p:spPr bwMode="auto">
          <a:xfrm>
            <a:off x="1952625" y="2684463"/>
            <a:ext cx="75406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1" dirty="0" smtClean="0"/>
              <a:t>100% </a:t>
            </a:r>
            <a:endParaRPr lang="en-US" sz="1600" b="1" dirty="0"/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/>
              <a:t>SVR12</a:t>
            </a:r>
          </a:p>
        </p:txBody>
      </p:sp>
      <p:sp>
        <p:nvSpPr>
          <p:cNvPr id="62" name="TextBox 81"/>
          <p:cNvSpPr txBox="1">
            <a:spLocks noChangeArrowheads="1"/>
          </p:cNvSpPr>
          <p:nvPr/>
        </p:nvSpPr>
        <p:spPr bwMode="auto">
          <a:xfrm>
            <a:off x="1952625" y="5237163"/>
            <a:ext cx="754063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 b="1" dirty="0" smtClean="0"/>
              <a:t>359/359</a:t>
            </a:r>
            <a:endParaRPr lang="en-US" sz="1400" b="1" dirty="0"/>
          </a:p>
        </p:txBody>
      </p:sp>
      <p:graphicFrame>
        <p:nvGraphicFramePr>
          <p:cNvPr id="63" name="Chart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429075"/>
              </p:ext>
            </p:extLst>
          </p:nvPr>
        </p:nvGraphicFramePr>
        <p:xfrm>
          <a:off x="5842000" y="2533650"/>
          <a:ext cx="1619250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" name="TextBox 83"/>
          <p:cNvSpPr txBox="1">
            <a:spLocks noChangeArrowheads="1"/>
          </p:cNvSpPr>
          <p:nvPr/>
        </p:nvSpPr>
        <p:spPr bwMode="auto">
          <a:xfrm>
            <a:off x="6284913" y="2684463"/>
            <a:ext cx="754062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99% 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SVR12</a:t>
            </a:r>
          </a:p>
        </p:txBody>
      </p:sp>
      <p:sp>
        <p:nvSpPr>
          <p:cNvPr id="65" name="TextBox 84"/>
          <p:cNvSpPr txBox="1">
            <a:spLocks noChangeArrowheads="1"/>
          </p:cNvSpPr>
          <p:nvPr/>
        </p:nvSpPr>
        <p:spPr bwMode="auto">
          <a:xfrm>
            <a:off x="6277264" y="5221288"/>
            <a:ext cx="744682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255/257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2852738" y="2559050"/>
            <a:ext cx="1600200" cy="0"/>
          </a:xfrm>
          <a:prstGeom prst="line">
            <a:avLst/>
          </a:prstGeom>
          <a:ln>
            <a:solidFill>
              <a:srgbClr val="9DB7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1652605" y="5461000"/>
            <a:ext cx="550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663700" y="2544763"/>
            <a:ext cx="0" cy="29067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17"/>
          <p:cNvSpPr txBox="1">
            <a:spLocks noChangeArrowheads="1"/>
          </p:cNvSpPr>
          <p:nvPr/>
        </p:nvSpPr>
        <p:spPr bwMode="auto">
          <a:xfrm>
            <a:off x="1311275" y="5100638"/>
            <a:ext cx="341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/>
              <a:t>10</a:t>
            </a:r>
          </a:p>
        </p:txBody>
      </p:sp>
      <p:sp>
        <p:nvSpPr>
          <p:cNvPr id="70" name="TextBox 26"/>
          <p:cNvSpPr txBox="1">
            <a:spLocks noChangeArrowheads="1"/>
          </p:cNvSpPr>
          <p:nvPr/>
        </p:nvSpPr>
        <p:spPr bwMode="auto">
          <a:xfrm>
            <a:off x="1311275" y="4840288"/>
            <a:ext cx="341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20</a:t>
            </a:r>
          </a:p>
        </p:txBody>
      </p:sp>
      <p:sp>
        <p:nvSpPr>
          <p:cNvPr id="71" name="TextBox 28"/>
          <p:cNvSpPr txBox="1">
            <a:spLocks noChangeArrowheads="1"/>
          </p:cNvSpPr>
          <p:nvPr/>
        </p:nvSpPr>
        <p:spPr bwMode="auto">
          <a:xfrm>
            <a:off x="1311275" y="4589463"/>
            <a:ext cx="341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30</a:t>
            </a:r>
          </a:p>
        </p:txBody>
      </p:sp>
      <p:sp>
        <p:nvSpPr>
          <p:cNvPr id="72" name="TextBox 29"/>
          <p:cNvSpPr txBox="1">
            <a:spLocks noChangeArrowheads="1"/>
          </p:cNvSpPr>
          <p:nvPr/>
        </p:nvSpPr>
        <p:spPr bwMode="auto">
          <a:xfrm>
            <a:off x="1311275" y="4297363"/>
            <a:ext cx="3413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40</a:t>
            </a:r>
          </a:p>
        </p:txBody>
      </p:sp>
      <p:sp>
        <p:nvSpPr>
          <p:cNvPr id="73" name="TextBox 30"/>
          <p:cNvSpPr txBox="1">
            <a:spLocks noChangeArrowheads="1"/>
          </p:cNvSpPr>
          <p:nvPr/>
        </p:nvSpPr>
        <p:spPr bwMode="auto">
          <a:xfrm>
            <a:off x="1311275" y="3984625"/>
            <a:ext cx="3413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50</a:t>
            </a:r>
          </a:p>
        </p:txBody>
      </p:sp>
      <p:sp>
        <p:nvSpPr>
          <p:cNvPr id="74" name="TextBox 31"/>
          <p:cNvSpPr txBox="1">
            <a:spLocks noChangeArrowheads="1"/>
          </p:cNvSpPr>
          <p:nvPr/>
        </p:nvSpPr>
        <p:spPr bwMode="auto">
          <a:xfrm>
            <a:off x="1311275" y="3683000"/>
            <a:ext cx="341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60</a:t>
            </a:r>
          </a:p>
        </p:txBody>
      </p:sp>
      <p:sp>
        <p:nvSpPr>
          <p:cNvPr id="75" name="TextBox 32"/>
          <p:cNvSpPr txBox="1">
            <a:spLocks noChangeArrowheads="1"/>
          </p:cNvSpPr>
          <p:nvPr/>
        </p:nvSpPr>
        <p:spPr bwMode="auto">
          <a:xfrm>
            <a:off x="1311275" y="3382963"/>
            <a:ext cx="341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70</a:t>
            </a:r>
          </a:p>
        </p:txBody>
      </p:sp>
      <p:sp>
        <p:nvSpPr>
          <p:cNvPr id="76" name="TextBox 33"/>
          <p:cNvSpPr txBox="1">
            <a:spLocks noChangeArrowheads="1"/>
          </p:cNvSpPr>
          <p:nvPr/>
        </p:nvSpPr>
        <p:spPr bwMode="auto">
          <a:xfrm>
            <a:off x="1311275" y="3089275"/>
            <a:ext cx="341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80</a:t>
            </a:r>
          </a:p>
        </p:txBody>
      </p:sp>
      <p:sp>
        <p:nvSpPr>
          <p:cNvPr id="77" name="TextBox 34"/>
          <p:cNvSpPr txBox="1">
            <a:spLocks noChangeArrowheads="1"/>
          </p:cNvSpPr>
          <p:nvPr/>
        </p:nvSpPr>
        <p:spPr bwMode="auto">
          <a:xfrm>
            <a:off x="1311275" y="2752725"/>
            <a:ext cx="341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90</a:t>
            </a:r>
          </a:p>
        </p:txBody>
      </p:sp>
      <p:sp>
        <p:nvSpPr>
          <p:cNvPr id="78" name="TextBox 35"/>
          <p:cNvSpPr txBox="1">
            <a:spLocks noChangeArrowheads="1"/>
          </p:cNvSpPr>
          <p:nvPr/>
        </p:nvSpPr>
        <p:spPr bwMode="auto">
          <a:xfrm>
            <a:off x="1236663" y="2482850"/>
            <a:ext cx="4206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100</a:t>
            </a:r>
          </a:p>
        </p:txBody>
      </p:sp>
      <p:sp>
        <p:nvSpPr>
          <p:cNvPr id="79" name="TextBox 18"/>
          <p:cNvSpPr txBox="1">
            <a:spLocks noChangeArrowheads="1"/>
          </p:cNvSpPr>
          <p:nvPr/>
        </p:nvSpPr>
        <p:spPr bwMode="auto">
          <a:xfrm rot="16200000">
            <a:off x="249239" y="3713162"/>
            <a:ext cx="1211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/>
              <a:t>SVR12 (%)</a:t>
            </a:r>
          </a:p>
        </p:txBody>
      </p:sp>
      <p:sp>
        <p:nvSpPr>
          <p:cNvPr id="80" name="TextBox 17"/>
          <p:cNvSpPr txBox="1">
            <a:spLocks noChangeArrowheads="1"/>
          </p:cNvSpPr>
          <p:nvPr/>
        </p:nvSpPr>
        <p:spPr bwMode="auto">
          <a:xfrm>
            <a:off x="1380545" y="5299365"/>
            <a:ext cx="26311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100" b="1" dirty="0" smtClean="0"/>
              <a:t>0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3894107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</a:t>
            </a:r>
            <a:r>
              <a:rPr lang="en-US" dirty="0" smtClean="0"/>
              <a:t>JJ</a:t>
            </a:r>
            <a:r>
              <a:rPr lang="en-US" dirty="0"/>
              <a:t>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;373:2599-607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1,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ASTRAL-1: Adverse Events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807718"/>
              </p:ext>
            </p:extLst>
          </p:nvPr>
        </p:nvGraphicFramePr>
        <p:xfrm>
          <a:off x="327890" y="1482435"/>
          <a:ext cx="8458199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931"/>
                <a:gridCol w="2337134"/>
                <a:gridCol w="2337134"/>
              </a:tblGrid>
              <a:tr h="5913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SOF-VEL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(n=624)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(n=116)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32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(&lt;1)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(2)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</a:tr>
              <a:tr h="3832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Serious AEs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 (2)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</a:tr>
              <a:tr h="3832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Deaths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1</a:t>
                      </a:r>
                      <a:r>
                        <a:rPr lang="en-US" sz="1600" baseline="30000" dirty="0" smtClean="0"/>
                        <a:t>§</a:t>
                      </a:r>
                      <a:r>
                        <a:rPr lang="en-US" sz="1600" baseline="0" dirty="0" smtClean="0"/>
                        <a:t> (&lt;1)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baseline="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382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AE in ≥10%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err="1" smtClean="0"/>
                        <a:t>Nasopharyngitis</a:t>
                      </a:r>
                      <a:endParaRPr lang="en-US" sz="1600" dirty="0" smtClean="0"/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Nausea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182 (29)</a:t>
                      </a:r>
                    </a:p>
                    <a:p>
                      <a:pPr algn="ctr"/>
                      <a:r>
                        <a:rPr lang="en-US" sz="1600" dirty="0" smtClean="0"/>
                        <a:t>126 (20)</a:t>
                      </a:r>
                    </a:p>
                    <a:p>
                      <a:pPr algn="ctr"/>
                      <a:r>
                        <a:rPr lang="en-US" sz="1600" dirty="0" smtClean="0"/>
                        <a:t>79 (13)</a:t>
                      </a:r>
                    </a:p>
                    <a:p>
                      <a:pPr algn="ctr"/>
                      <a:r>
                        <a:rPr lang="en-US" sz="1600" dirty="0" smtClean="0"/>
                        <a:t>75 (12)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33 (28)</a:t>
                      </a:r>
                    </a:p>
                    <a:p>
                      <a:pPr algn="ctr"/>
                      <a:r>
                        <a:rPr lang="en-US" sz="1600" dirty="0" smtClean="0"/>
                        <a:t>23 (20)</a:t>
                      </a:r>
                    </a:p>
                    <a:p>
                      <a:pPr algn="ctr"/>
                      <a:r>
                        <a:rPr lang="en-US" sz="1600" dirty="0" smtClean="0"/>
                        <a:t>12 (10)</a:t>
                      </a:r>
                    </a:p>
                    <a:p>
                      <a:pPr algn="ctr"/>
                      <a:r>
                        <a:rPr lang="en-US" sz="1600" dirty="0" smtClean="0"/>
                        <a:t>13 (11)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3823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600" dirty="0" smtClean="0"/>
                        <a:t>Laboratory AEs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baseline="0" dirty="0" smtClean="0"/>
                        <a:t>Hemoglobin &lt;10 g/dl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baseline="0" dirty="0" smtClean="0"/>
                        <a:t>Lymphocyte count 350 to &lt;500/mm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baseline="0" dirty="0" smtClean="0"/>
                    </a:p>
                    <a:p>
                      <a:pPr marL="230188" indent="0">
                        <a:tabLst/>
                      </a:pPr>
                      <a:r>
                        <a:rPr lang="en-US" sz="1600" baseline="0" dirty="0" smtClean="0"/>
                        <a:t>Neutrophil count 500 to &lt;750/mm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baseline="0" dirty="0" smtClean="0"/>
                    </a:p>
                    <a:p>
                      <a:pPr marL="230188" indent="0">
                        <a:tabLst/>
                      </a:pPr>
                      <a:r>
                        <a:rPr lang="en-US" sz="1600" baseline="0" dirty="0" smtClean="0"/>
                        <a:t>Platelet count 25K to &lt;50K/mm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baseline="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2 (&lt;1)</a:t>
                      </a:r>
                    </a:p>
                    <a:p>
                      <a:pPr algn="ctr"/>
                      <a:r>
                        <a:rPr lang="en-US" sz="1600" dirty="0" smtClean="0"/>
                        <a:t>3 (&lt;1)</a:t>
                      </a:r>
                    </a:p>
                    <a:p>
                      <a:pPr algn="ctr"/>
                      <a:r>
                        <a:rPr lang="en-US" sz="1600" dirty="0" smtClean="0"/>
                        <a:t>4 (1)</a:t>
                      </a:r>
                    </a:p>
                    <a:p>
                      <a:pPr algn="ctr"/>
                      <a:r>
                        <a:rPr lang="en-US" sz="1600" dirty="0" smtClean="0"/>
                        <a:t>1 (&lt;1)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205">
                <a:tc gridSpan="3">
                  <a:txBody>
                    <a:bodyPr/>
                    <a:lstStyle/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30000" dirty="0" smtClean="0"/>
                        <a:t>§ 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Death was not considered to be study-related.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8570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</a:t>
            </a:r>
            <a:r>
              <a:rPr lang="en-US" dirty="0" smtClean="0"/>
              <a:t>JJ</a:t>
            </a:r>
            <a:r>
              <a:rPr lang="en-US" dirty="0"/>
              <a:t>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;373:2599-607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1,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ASTRAL-1: Conclusion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822800"/>
              </p:ext>
            </p:extLst>
          </p:nvPr>
        </p:nvGraphicFramePr>
        <p:xfrm>
          <a:off x="0" y="2590800"/>
          <a:ext cx="9144000" cy="1991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167640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Once-daily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–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velpatasvir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for 12 weeks provided high rates of sustained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response among both previously treated and untreated patients infected with HCV genotype 1, 2, 4, 5, or 6, including those with compensated cirrhosis.” </a:t>
                      </a:r>
                      <a:endParaRPr lang="en-US" sz="2000" b="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0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Sofosbuvir-Velpatasvir</a:t>
            </a:r>
            <a:r>
              <a:rPr lang="en-US" sz="2400" dirty="0" smtClean="0">
                <a:solidFill>
                  <a:srgbClr val="001D48"/>
                </a:solidFill>
              </a:rPr>
              <a:t> in Genotype 2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ASTRAL-2*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 &amp; 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Foster GR,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</a:t>
            </a:r>
            <a:r>
              <a:rPr lang="is-IS" sz="1400" dirty="0" smtClean="0">
                <a:latin typeface="Arial"/>
                <a:cs typeface="Arial"/>
              </a:rPr>
              <a:t>2015</a:t>
            </a:r>
            <a:r>
              <a:rPr lang="en-US" sz="1400" dirty="0" smtClean="0">
                <a:latin typeface="Arial"/>
                <a:cs typeface="Arial"/>
              </a:rPr>
              <a:t>;373:2608-17.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675" y="4309646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*Published in tandem with ASTRAL-3 Trial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9872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Foster 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Genotype 2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ASTRAL-2: Study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78043"/>
              </p:ext>
            </p:extLst>
          </p:nvPr>
        </p:nvGraphicFramePr>
        <p:xfrm>
          <a:off x="514350" y="1600200"/>
          <a:ext cx="8115300" cy="43738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ASTRAL-2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 placebo-controlled, phase 3 trial using a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sofosbuvir-velpatasvir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compared with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ribavirin in treatment-naïve and treatment-experienced patients with GT 2 chronic HCV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51 sites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2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10,000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treatment failure with interferon allowed (but no prior NS5A or NS5B)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compensated cirrhosis allowed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538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8859" y="4461664"/>
            <a:ext cx="9162288" cy="4334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*Randomization stratified by treatment experience </a:t>
            </a:r>
            <a:r>
              <a:rPr lang="en-US" sz="1400" smtClean="0">
                <a:solidFill>
                  <a:srgbClr val="000000"/>
                </a:solidFill>
                <a:latin typeface="Arial" pitchFamily="22" charset="0"/>
              </a:rPr>
              <a:t>and cirrhosis status.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2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ASTRAL-2: Study Design</a:t>
            </a:r>
            <a:endParaRPr lang="en-US" sz="2700" dirty="0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-6949" y="4895096"/>
            <a:ext cx="9162288" cy="13913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SOF-VEL 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sofosbuvir-velpatasvir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Sofosbuvir-velpatasvir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(400/100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fixed-dose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400 mg once 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(weight-based and divided bid): 1000 mg/day if &lt; 75 kg or 1200 mg/day if ≥ 75 kg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167883" y="2601060"/>
            <a:ext cx="228599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2881883" y="2289045"/>
            <a:ext cx="2285998" cy="631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0" rIns="0" anchor="ctr"/>
          <a:lstStyle/>
          <a:p>
            <a:pPr marL="45720" algn="ctr"/>
            <a:r>
              <a:rPr lang="en-US" sz="1400" b="1" dirty="0" smtClean="0">
                <a:latin typeface="Arial"/>
                <a:cs typeface="Arial"/>
              </a:rPr>
              <a:t>Sofosbuvir-</a:t>
            </a:r>
            <a:r>
              <a:rPr lang="en-US" sz="1400" b="1" dirty="0" err="1" smtClean="0">
                <a:latin typeface="Arial"/>
                <a:cs typeface="Arial"/>
              </a:rPr>
              <a:t>Velpatasvir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59168" y="240979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8601" y="2289045"/>
            <a:ext cx="1840172" cy="167944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>
                <a:solidFill>
                  <a:srgbClr val="FFFFFF"/>
                </a:solidFill>
                <a:cs typeface="Arial"/>
              </a:rPr>
              <a:t>Treatment-naïve or experienced GT 2</a:t>
            </a:r>
            <a:endParaRPr lang="en-US" sz="1400" b="1" i="1" dirty="0">
              <a:solidFill>
                <a:srgbClr val="FFFFFF"/>
              </a:solidFill>
              <a:cs typeface="Arial"/>
            </a:endParaRPr>
          </a:p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FFFFFF"/>
                </a:solidFill>
                <a:cs typeface="Arial"/>
              </a:rPr>
              <a:t>(N=266)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5181600" y="3629139"/>
            <a:ext cx="22860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881882" y="3315147"/>
            <a:ext cx="2286000" cy="631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 algn="ctr"/>
            <a:r>
              <a:rPr lang="en-US" sz="1400" b="1" dirty="0" smtClean="0">
                <a:latin typeface="Arial"/>
                <a:cs typeface="Arial"/>
              </a:rPr>
              <a:t>Sofosbuvir + 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72884" y="3426532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6113" y="1447868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600200" y="1459522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623968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876800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-6113" y="1850184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895229" y="177094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158822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7150608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7435850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058521" y="241531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N=134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058521" y="3431978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N=132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099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Dosing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Sofosbuvir-Velpatasvir</a:t>
            </a:r>
            <a:r>
              <a:rPr lang="en-US" dirty="0" smtClean="0"/>
              <a:t> (</a:t>
            </a:r>
            <a:r>
              <a:rPr lang="en-US" i="1" dirty="0" err="1"/>
              <a:t>Epclusa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914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2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ASTRAL-2</a:t>
            </a:r>
            <a:r>
              <a:rPr lang="en-US" sz="2400" dirty="0" smtClean="0"/>
              <a:t>: </a:t>
            </a:r>
            <a:r>
              <a:rPr lang="en-US" sz="2400" dirty="0"/>
              <a:t>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761752"/>
              </p:ext>
            </p:extLst>
          </p:nvPr>
        </p:nvGraphicFramePr>
        <p:xfrm>
          <a:off x="684213" y="1447800"/>
          <a:ext cx="7772401" cy="4678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787"/>
                <a:gridCol w="2323307"/>
                <a:gridCol w="2323307"/>
              </a:tblGrid>
              <a:tr h="5825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Baseline Characteristic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err="1" smtClean="0">
                          <a:solidFill>
                            <a:srgbClr val="FFFFFF"/>
                          </a:solidFill>
                        </a:rPr>
                        <a:t>Sofosbuvir-Velpatasvir</a:t>
                      </a:r>
                      <a:endParaRPr lang="en-US" sz="14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(N=134)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err="1" smtClean="0">
                          <a:solidFill>
                            <a:srgbClr val="FFFFFF"/>
                          </a:solidFill>
                        </a:rPr>
                        <a:t>Sofosbuvir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 + Ribavirin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(N=132)</a:t>
                      </a:r>
                      <a:endParaRPr lang="en-US" sz="12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27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Age, mean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57 (26-81)</a:t>
                      </a:r>
                      <a:endParaRPr lang="en-US" sz="14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57 (23-76)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7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Male,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86 (64)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72 (55)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9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Race, n (%)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White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Black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Asian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124 (93)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 (4)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 (1)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111 (84)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12 (9)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 (4)</a:t>
                      </a: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1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Body mass index, mean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28 (17-45)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29 (19-61)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HCV RNA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400" dirty="0" smtClean="0"/>
                        <a:t>800,000 IU/mL,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111 (83)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101 (77)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IL28B non-CC,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79 (59)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86 (65)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Cirrhosis,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19 (14)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19 (14)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Treatment-experienced,</a:t>
                      </a:r>
                      <a:r>
                        <a:rPr lang="en-US" sz="1400" baseline="0" dirty="0" smtClean="0"/>
                        <a:t>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19 (14)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20 (15)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Prior</a:t>
                      </a:r>
                      <a:r>
                        <a:rPr lang="en-US" sz="1400" baseline="0" dirty="0" smtClean="0"/>
                        <a:t> response, no./total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 Non-response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 Relapse or breakthrough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3/19 (16)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16/19 (84)</a:t>
                      </a: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3/20 (15)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17/20 (85)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4918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2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ASTRAL-2: Results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ASTRAL-2: SVR12 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-5104" y="5943600"/>
            <a:ext cx="9162288" cy="3322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latin typeface="Arial"/>
                <a:cs typeface="Arial"/>
              </a:rPr>
              <a:t>P=0.018 for superiority of Sofosbuvir-</a:t>
            </a:r>
            <a:r>
              <a:rPr lang="en-US" sz="1400" dirty="0" err="1" smtClean="0">
                <a:latin typeface="Arial"/>
                <a:cs typeface="Arial"/>
              </a:rPr>
              <a:t>Velpatasvir</a:t>
            </a:r>
            <a:r>
              <a:rPr lang="en-US" sz="1400" dirty="0" smtClean="0">
                <a:latin typeface="Arial"/>
                <a:cs typeface="Arial"/>
              </a:rPr>
              <a:t> compared with Sofosbuvir + Ribavirin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726961"/>
              </p:ext>
            </p:extLst>
          </p:nvPr>
        </p:nvGraphicFramePr>
        <p:xfrm>
          <a:off x="925064" y="1828800"/>
          <a:ext cx="729069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69847" y="4919264"/>
            <a:ext cx="1382782" cy="33853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133/134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2111" y="4919264"/>
            <a:ext cx="1386889" cy="33853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FFFFFF"/>
                </a:solidFill>
              </a:rPr>
              <a:t>124/132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734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2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ASTRAL-2: Results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ASTRAL-2: SVR12 Results by Cirrhosis &amp; Treatment Experience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19081"/>
              </p:ext>
            </p:extLst>
          </p:nvPr>
        </p:nvGraphicFramePr>
        <p:xfrm>
          <a:off x="505695" y="1828800"/>
          <a:ext cx="8077200" cy="428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618675" y="5033911"/>
            <a:ext cx="636078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99/100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3393770" y="5033911"/>
            <a:ext cx="612842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15/15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5188331" y="5033911"/>
            <a:ext cx="622570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15/15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6959605" y="5033911"/>
            <a:ext cx="617706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4/4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2266452" y="5033911"/>
            <a:ext cx="636078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92/96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4068620" y="5033911"/>
            <a:ext cx="612843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14/15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5851041" y="5033911"/>
            <a:ext cx="609799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13/16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7651641" y="5033911"/>
            <a:ext cx="607979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4/4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1707240" y="5844720"/>
            <a:ext cx="2740774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Treatment Naïve 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997290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376215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5483220" y="5844720"/>
            <a:ext cx="2743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Treatment-Experienced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798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2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ASTRAL-2: Adverse Events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496099"/>
              </p:ext>
            </p:extLst>
          </p:nvPr>
        </p:nvGraphicFramePr>
        <p:xfrm>
          <a:off x="397887" y="1470890"/>
          <a:ext cx="8383587" cy="480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4388"/>
                <a:gridCol w="2590800"/>
                <a:gridCol w="2438399"/>
              </a:tblGrid>
              <a:tr h="6396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Sofosbuvir-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Velpatasvir</a:t>
                      </a: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(n=134)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Sofosbuvir + Ribavirin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(n=132)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26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(1)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26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Serious AEs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(1)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(2)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6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Deaths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2</a:t>
                      </a:r>
                      <a:r>
                        <a:rPr lang="en-US" sz="1600" baseline="30000" dirty="0" smtClean="0"/>
                        <a:t>§</a:t>
                      </a:r>
                      <a:r>
                        <a:rPr lang="en-US" sz="1600" baseline="0" dirty="0" smtClean="0"/>
                        <a:t> (1)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060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AE in ≥10%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Nausea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Insomnia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20 (15)</a:t>
                      </a:r>
                    </a:p>
                    <a:p>
                      <a:pPr algn="ctr"/>
                      <a:r>
                        <a:rPr lang="en-US" sz="1600" dirty="0" smtClean="0"/>
                        <a:t>24 (18)</a:t>
                      </a:r>
                    </a:p>
                    <a:p>
                      <a:pPr algn="ctr"/>
                      <a:r>
                        <a:rPr lang="en-US" sz="1600" dirty="0" smtClean="0"/>
                        <a:t>14 (10)</a:t>
                      </a:r>
                    </a:p>
                    <a:p>
                      <a:pPr algn="ctr"/>
                      <a:r>
                        <a:rPr lang="en-US" sz="1600" dirty="0" smtClean="0"/>
                        <a:t>6 (4)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47 (36)</a:t>
                      </a:r>
                    </a:p>
                    <a:p>
                      <a:pPr algn="ctr"/>
                      <a:r>
                        <a:rPr lang="en-US" sz="1600" dirty="0" smtClean="0"/>
                        <a:t>29 (22)</a:t>
                      </a:r>
                    </a:p>
                    <a:p>
                      <a:pPr algn="ctr"/>
                      <a:r>
                        <a:rPr lang="en-US" sz="1600" dirty="0" smtClean="0"/>
                        <a:t>19 (14)</a:t>
                      </a:r>
                    </a:p>
                    <a:p>
                      <a:pPr algn="ctr"/>
                      <a:r>
                        <a:rPr lang="en-US" sz="1600" dirty="0" smtClean="0"/>
                        <a:t>18 (14)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4445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600" dirty="0" smtClean="0"/>
                        <a:t>Laboratory AEs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baseline="0" dirty="0" smtClean="0"/>
                        <a:t>Hemoglobin &lt;10 g/dl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baseline="0" dirty="0" smtClean="0"/>
                        <a:t>Total bilirubin &gt;2.5 to 3 mg/dl</a:t>
                      </a:r>
                    </a:p>
                    <a:p>
                      <a:pPr marL="230188" indent="0">
                        <a:tabLst/>
                      </a:pPr>
                      <a:r>
                        <a:rPr lang="en-US" sz="1600" baseline="0" dirty="0" smtClean="0"/>
                        <a:t>Platelet count 25K to &lt;50K/mm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baseline="0" dirty="0" smtClean="0"/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6 (5)</a:t>
                      </a:r>
                    </a:p>
                    <a:p>
                      <a:pPr algn="ctr"/>
                      <a:r>
                        <a:rPr lang="en-US" sz="1600" dirty="0" smtClean="0"/>
                        <a:t>3 (2)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23">
                <a:tc gridSpan="3">
                  <a:txBody>
                    <a:bodyPr/>
                    <a:lstStyle/>
                    <a:p>
                      <a:pPr marL="230188" indent="0">
                        <a:tabLst/>
                      </a:pPr>
                      <a:r>
                        <a:rPr lang="en-US" sz="1600" baseline="30000" dirty="0" smtClean="0"/>
                        <a:t>§ 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Deaths were not considered to be study-related.</a:t>
                      </a:r>
                      <a:endParaRPr lang="en-US" sz="1600" baseline="0" dirty="0" smtClean="0"/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270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2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ASTRAL-2: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554381"/>
              </p:ext>
            </p:extLst>
          </p:nvPr>
        </p:nvGraphicFramePr>
        <p:xfrm>
          <a:off x="0" y="2438400"/>
          <a:ext cx="9144000" cy="2397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167640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Among patients with HCV genotype 2 [or 3] with or without previous treatment, including those with compensated cirrhosis, 12 weeks of treatment with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sofosbuvir-velpatasvir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resulted in rates of sustained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response that were superior to those with standard treatment with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-ribavirin.”</a:t>
                      </a:r>
                      <a:endParaRPr lang="en-US" sz="2000" b="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20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Sofosbuvir-Velpatasvir</a:t>
            </a:r>
            <a:r>
              <a:rPr lang="en-US" sz="2400" dirty="0" smtClean="0">
                <a:solidFill>
                  <a:srgbClr val="001D48"/>
                </a:solidFill>
              </a:rPr>
              <a:t> in Genotype 3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ASTRAL-3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 &amp; 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Foster GR,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</a:t>
            </a:r>
            <a:r>
              <a:rPr lang="is-IS" sz="1400" dirty="0" smtClean="0">
                <a:latin typeface="Arial"/>
                <a:cs typeface="Arial"/>
              </a:rPr>
              <a:t>2015</a:t>
            </a:r>
            <a:r>
              <a:rPr lang="en-US" sz="1400" dirty="0" smtClean="0">
                <a:latin typeface="Arial"/>
                <a:cs typeface="Arial"/>
              </a:rPr>
              <a:t>;373:2608-17.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675" y="4309646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*Published in tandem with ASTRAL-2 Trial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2448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Foster 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ASTRAL-3: Study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946431"/>
              </p:ext>
            </p:extLst>
          </p:nvPr>
        </p:nvGraphicFramePr>
        <p:xfrm>
          <a:off x="514350" y="1600200"/>
          <a:ext cx="8115300" cy="43738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ASTRAL-3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 placebo-controlled, phase 3 trial using a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sofosbuvir-velpatasvir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(compared with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ribavirin) in treatment-naïve and treatment-experienced patients with GT 3 chronic HCV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76 sites in US, Canada, Europe, Australia, New Zealand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3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10,000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treatment failure with interferon allowed (but no prior NS5A or NS5B)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compensated cirrhosis allowed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8565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750415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438400"/>
            <a:ext cx="1828800" cy="631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 algn="ctr"/>
            <a:r>
              <a:rPr lang="en-US" sz="1400" b="1" dirty="0" smtClean="0">
                <a:latin typeface="Arial"/>
                <a:cs typeface="Arial"/>
              </a:rPr>
              <a:t>SOF-VEL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55914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841" y="2438400"/>
            <a:ext cx="1732759" cy="167944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Treatment-naïve or experienced GT 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>3</a:t>
            </a:r>
            <a:endParaRPr lang="en-US" sz="1400" b="1" i="1" dirty="0" smtClean="0">
              <a:solidFill>
                <a:srgbClr val="FFFFFF"/>
              </a:solidFill>
              <a:cs typeface="Arial"/>
            </a:endParaRPr>
          </a:p>
          <a:p>
            <a:pPr algn="ctr">
              <a:lnSpc>
                <a:spcPts val="2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(N=552)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76400" y="2557212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N=277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377849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3464502"/>
            <a:ext cx="3651759" cy="631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 algn="ctr"/>
            <a:r>
              <a:rPr lang="en-US" sz="1400" b="1" dirty="0" smtClean="0">
                <a:latin typeface="Arial"/>
                <a:cs typeface="Arial"/>
              </a:rPr>
              <a:t>SOF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606284" y="357588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76400" y="357388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N=275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7607808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36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7893050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8859" y="4461664"/>
            <a:ext cx="9162288" cy="382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*Randomization stratified by treatment experience </a:t>
            </a:r>
            <a:r>
              <a:rPr lang="en-US" sz="1400" smtClean="0">
                <a:solidFill>
                  <a:srgbClr val="000000"/>
                </a:solidFill>
                <a:latin typeface="Arial" pitchFamily="22" charset="0"/>
              </a:rPr>
              <a:t>and cirrhosis status.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67400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6152642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ASTRAL-3: Study Design</a:t>
            </a:r>
            <a:endParaRPr lang="en-US" sz="2700" dirty="0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-6949" y="4857016"/>
            <a:ext cx="9162288" cy="13913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SOF-VEL 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sofosbuvir-velpatasvir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Sofosbuvir-velpatasvir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(400/100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fixed-dose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400 mg once 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(weight-based and divided bid): 1000 mg/day if &lt; 75 kg or 1200 mg/day if ≥ 75 kg</a:t>
            </a:r>
          </a:p>
        </p:txBody>
      </p:sp>
    </p:spTree>
    <p:extLst>
      <p:ext uri="{BB962C8B-B14F-4D97-AF65-F5344CB8AC3E}">
        <p14:creationId xmlns:p14="http://schemas.microsoft.com/office/powerpoint/2010/main" val="1224670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ASTRAL-3: </a:t>
            </a:r>
            <a:r>
              <a:rPr lang="en-US" sz="2400" dirty="0"/>
              <a:t>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63432"/>
              </p:ext>
            </p:extLst>
          </p:nvPr>
        </p:nvGraphicFramePr>
        <p:xfrm>
          <a:off x="521853" y="1447800"/>
          <a:ext cx="8229601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511"/>
                <a:gridCol w="2562045"/>
                <a:gridCol w="2562045"/>
              </a:tblGrid>
              <a:tr h="5977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Baseline Characteristic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Sofosbuvir-</a:t>
                      </a:r>
                      <a:r>
                        <a:rPr lang="en-US" sz="1400" b="1" dirty="0" err="1" smtClean="0">
                          <a:solidFill>
                            <a:srgbClr val="FFFFFF"/>
                          </a:solidFill>
                        </a:rPr>
                        <a:t>Velpatasvir</a:t>
                      </a:r>
                      <a:endParaRPr lang="en-US" sz="14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(N=277)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Sofosbuvir</a:t>
                      </a:r>
                      <a:r>
                        <a:rPr lang="en-US" sz="1400" b="1" baseline="0" dirty="0" smtClean="0">
                          <a:solidFill>
                            <a:srgbClr val="FFFFFF"/>
                          </a:solidFill>
                        </a:rPr>
                        <a:t> + Ribavirin</a:t>
                      </a:r>
                      <a:endParaRPr lang="en-US" sz="1400" b="1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(N=275)</a:t>
                      </a:r>
                      <a:endParaRPr lang="en-US" sz="14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36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Age, mean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49 (21-76)</a:t>
                      </a:r>
                      <a:endParaRPr lang="en-US" sz="14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50 (19-74)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6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Male,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170 (61)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174 (63)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69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Race, n (%)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White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Black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Asian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250 (90)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3 (1)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23 (8)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239 (87)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 (&lt;1)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29 (11)</a:t>
                      </a: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97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Body mass index, mean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26 (17-48)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27 (17-56)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7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HCV RNA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400" dirty="0" smtClean="0"/>
                        <a:t>800,000 IU/mL,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191 (69)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194 (71)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7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IL28B non-CC,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172 (62)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164 (60)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7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Cirrhosis,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80 (29)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83 (30)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7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Treatment-experienced,</a:t>
                      </a:r>
                      <a:r>
                        <a:rPr lang="en-US" sz="1400" baseline="0" dirty="0" smtClean="0"/>
                        <a:t>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71 (26)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71 (26)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0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Prior</a:t>
                      </a:r>
                      <a:r>
                        <a:rPr lang="en-US" sz="1400" baseline="0" dirty="0" smtClean="0"/>
                        <a:t> response, no./total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 Non-response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 Relapse or breakthrough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20/71 (28)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51/71 (72)</a:t>
                      </a: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24/71</a:t>
                      </a:r>
                      <a:r>
                        <a:rPr lang="en-US" sz="1400" baseline="0" dirty="0" smtClean="0"/>
                        <a:t> (34)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47/71 (66)</a:t>
                      </a:r>
                      <a:endParaRPr lang="en-US" sz="1400" dirty="0" smtClean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6235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ASTRAL-3: Results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ASTRAL-3: SVR12 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-5104" y="5992367"/>
            <a:ext cx="9162288" cy="3322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i="1" dirty="0" smtClean="0">
                <a:latin typeface="Arial"/>
                <a:cs typeface="Arial"/>
              </a:rPr>
              <a:t>P</a:t>
            </a:r>
            <a:r>
              <a:rPr lang="en-US" sz="1400" dirty="0" smtClean="0">
                <a:latin typeface="Arial"/>
                <a:cs typeface="Arial"/>
              </a:rPr>
              <a:t>&lt;0.001 </a:t>
            </a:r>
            <a:r>
              <a:rPr lang="en-US" sz="1400" dirty="0">
                <a:latin typeface="Arial"/>
                <a:cs typeface="Arial"/>
              </a:rPr>
              <a:t>for superiority of Sofosbuvir-</a:t>
            </a:r>
            <a:r>
              <a:rPr lang="en-US" sz="1400" dirty="0" err="1">
                <a:latin typeface="Arial"/>
                <a:cs typeface="Arial"/>
              </a:rPr>
              <a:t>Velpatasvir</a:t>
            </a:r>
            <a:r>
              <a:rPr lang="en-US" sz="1400" dirty="0">
                <a:latin typeface="Arial"/>
                <a:cs typeface="Arial"/>
              </a:rPr>
              <a:t> compared with Sofosbuvir + Ribavirin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029200"/>
            <a:ext cx="1309511" cy="338554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264/277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5243690" y="5029200"/>
            <a:ext cx="1309510" cy="338554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221/275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936188"/>
              </p:ext>
            </p:extLst>
          </p:nvPr>
        </p:nvGraphicFramePr>
        <p:xfrm>
          <a:off x="925064" y="1828800"/>
          <a:ext cx="729069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19400" y="4953000"/>
            <a:ext cx="1309511" cy="338554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264/277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867400" y="4953000"/>
            <a:ext cx="1309510" cy="338554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221/275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534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(</a:t>
            </a:r>
            <a:r>
              <a:rPr lang="en-US" sz="3200" i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Epclusa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endParaRPr lang="en-US" sz="2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4876800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  <a:spcBef>
                <a:spcPts val="2000"/>
              </a:spcBef>
            </a:pPr>
            <a:r>
              <a:rPr lang="en-US" sz="1800" b="1" dirty="0" smtClean="0"/>
              <a:t>Approval Status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- </a:t>
            </a:r>
            <a:r>
              <a:rPr lang="en-US" sz="1800" dirty="0"/>
              <a:t>A</a:t>
            </a:r>
            <a:r>
              <a:rPr lang="en-US" sz="1800" dirty="0" smtClean="0"/>
              <a:t>pproval by United States FDA on June 28, 2016</a:t>
            </a:r>
          </a:p>
          <a:p>
            <a:pPr>
              <a:lnSpc>
                <a:spcPts val="2100"/>
              </a:lnSpc>
              <a:spcBef>
                <a:spcPts val="2000"/>
              </a:spcBef>
            </a:pPr>
            <a:r>
              <a:rPr lang="en-US" sz="1800" b="1" dirty="0" smtClean="0"/>
              <a:t>Indications and Usage </a:t>
            </a:r>
            <a:br>
              <a:rPr lang="en-US" sz="1800" b="1" dirty="0" smtClean="0"/>
            </a:br>
            <a:r>
              <a:rPr lang="en-US" sz="1800" dirty="0" smtClean="0"/>
              <a:t>Indicated for the treatment of chronic HCV genotypes 1-6 in adults:</a:t>
            </a:r>
            <a:br>
              <a:rPr lang="en-US" sz="1800" dirty="0" smtClean="0"/>
            </a:br>
            <a:r>
              <a:rPr lang="en-US" sz="1800" dirty="0" smtClean="0"/>
              <a:t>- without cirrhosis or with compensated cirrhosis (Child-Pugh A) </a:t>
            </a:r>
            <a:br>
              <a:rPr lang="en-US" sz="1800" dirty="0" smtClean="0"/>
            </a:br>
            <a:r>
              <a:rPr lang="en-US" sz="1800" dirty="0" smtClean="0"/>
              <a:t>- with decompensated </a:t>
            </a:r>
            <a:r>
              <a:rPr lang="en-US" sz="1800" dirty="0"/>
              <a:t>cirrhosis (Child-Pugh </a:t>
            </a:r>
            <a:r>
              <a:rPr lang="en-US" sz="1800" dirty="0" smtClean="0"/>
              <a:t>B and C) combined with ribavirin</a:t>
            </a:r>
          </a:p>
          <a:p>
            <a:pPr>
              <a:lnSpc>
                <a:spcPts val="2100"/>
              </a:lnSpc>
              <a:spcBef>
                <a:spcPts val="2000"/>
              </a:spcBef>
            </a:pPr>
            <a:r>
              <a:rPr lang="en-US" sz="1800" b="1" dirty="0" smtClean="0"/>
              <a:t>Class and Mechanism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- </a:t>
            </a:r>
            <a:r>
              <a:rPr lang="en-US" sz="1800" dirty="0" err="1" smtClean="0"/>
              <a:t>Sofosbuvir</a:t>
            </a:r>
            <a:r>
              <a:rPr lang="en-US" sz="1800" dirty="0" smtClean="0"/>
              <a:t>: HCV NS5B polymerase inhibitor</a:t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Velpatasvir</a:t>
            </a:r>
            <a:r>
              <a:rPr lang="en-US" sz="1800" dirty="0" smtClean="0"/>
              <a:t>: HCV NS5A inhibitor</a:t>
            </a:r>
            <a:endParaRPr lang="en-US" sz="1800" dirty="0"/>
          </a:p>
          <a:p>
            <a:pPr>
              <a:lnSpc>
                <a:spcPts val="2100"/>
              </a:lnSpc>
              <a:spcBef>
                <a:spcPts val="2000"/>
              </a:spcBef>
            </a:pPr>
            <a:r>
              <a:rPr lang="en-US" sz="1800" b="1" dirty="0" smtClean="0"/>
              <a:t>Preparation: </a:t>
            </a:r>
            <a:r>
              <a:rPr lang="en-US" sz="1800" dirty="0" err="1" smtClean="0"/>
              <a:t>Sofosbuvir-Velpatasvir</a:t>
            </a:r>
            <a:r>
              <a:rPr lang="en-US" sz="1800" dirty="0" smtClean="0"/>
              <a:t> (fixed dose 400 mg/100 mg) </a:t>
            </a:r>
          </a:p>
          <a:p>
            <a:pPr>
              <a:lnSpc>
                <a:spcPts val="2100"/>
              </a:lnSpc>
              <a:spcBef>
                <a:spcPts val="2000"/>
              </a:spcBef>
            </a:pPr>
            <a:r>
              <a:rPr lang="en-US" sz="1800" b="1" dirty="0" smtClean="0"/>
              <a:t>Dosing</a:t>
            </a:r>
            <a:r>
              <a:rPr lang="en-US" sz="1800" dirty="0" smtClean="0"/>
              <a:t>:</a:t>
            </a:r>
            <a:r>
              <a:rPr lang="en-US" sz="1800" dirty="0"/>
              <a:t> </a:t>
            </a:r>
            <a:r>
              <a:rPr lang="en-US" sz="1800" dirty="0" smtClean="0"/>
              <a:t>One tablet orally once daily, with or without food </a:t>
            </a:r>
          </a:p>
          <a:p>
            <a:pPr>
              <a:lnSpc>
                <a:spcPts val="2100"/>
              </a:lnSpc>
              <a:spcBef>
                <a:spcPts val="2000"/>
              </a:spcBef>
            </a:pPr>
            <a:r>
              <a:rPr lang="en-US" sz="1800" b="1" dirty="0" smtClean="0"/>
              <a:t>Adverse Effects (AE)</a:t>
            </a:r>
            <a:r>
              <a:rPr lang="en-US" sz="1800" smtClean="0"/>
              <a:t>: Headache </a:t>
            </a:r>
            <a:r>
              <a:rPr lang="en-US" sz="1800" dirty="0" smtClean="0"/>
              <a:t>and fatigue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 smtClean="0"/>
              <a:t>Epclusa</a:t>
            </a:r>
            <a:r>
              <a:rPr lang="en-US" i="1" dirty="0" smtClean="0"/>
              <a:t> </a:t>
            </a:r>
            <a:r>
              <a:rPr lang="en-US" dirty="0" smtClean="0"/>
              <a:t>Prescribing Information, Gilead Sciences.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062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ASTRAL-3: Results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ASTRAL-3: SVR12 Results by Cirrhosis &amp; Treatment Experience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205282"/>
              </p:ext>
            </p:extLst>
          </p:nvPr>
        </p:nvGraphicFramePr>
        <p:xfrm>
          <a:off x="505695" y="1828800"/>
          <a:ext cx="8077200" cy="428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607130" y="5033911"/>
            <a:ext cx="636078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160/163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3393770" y="5033911"/>
            <a:ext cx="612842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40/43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5188331" y="5033911"/>
            <a:ext cx="622570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31/34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6959605" y="5033911"/>
            <a:ext cx="617706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33/37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2250292" y="5033911"/>
            <a:ext cx="636078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141/156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4068620" y="5033911"/>
            <a:ext cx="612843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33/45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5851041" y="5033911"/>
            <a:ext cx="609799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22/31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7593916" y="5033911"/>
            <a:ext cx="607979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22/38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1707240" y="5844720"/>
            <a:ext cx="2740774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Treatment Naïve 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997290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76215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5483220" y="5844720"/>
            <a:ext cx="2743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Treatment-Experienced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58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ASTRAL-3: Resistance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Baseline NS5A Resistance-Associated Variants and SVR12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71" name="Content Placeholder 4"/>
          <p:cNvSpPr txBox="1">
            <a:spLocks/>
          </p:cNvSpPr>
          <p:nvPr/>
        </p:nvSpPr>
        <p:spPr>
          <a:xfrm>
            <a:off x="801540" y="5730676"/>
            <a:ext cx="7702550" cy="670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2E2E2">
                  <a:lumMod val="75000"/>
                </a:srgbClr>
              </a:buClr>
            </a:pPr>
            <a:r>
              <a:rPr lang="en-US" sz="1800" smtClean="0">
                <a:solidFill>
                  <a:prstClr val="black"/>
                </a:solidFill>
              </a:rPr>
              <a:t>SVR12 was 84% (21/25) in patients with Y93H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666983" y="1881702"/>
            <a:ext cx="1773237" cy="404813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</a:rPr>
              <a:t>Total, </a:t>
            </a:r>
            <a:r>
              <a:rPr lang="en-US" sz="1800" b="1" dirty="0" smtClean="0">
                <a:solidFill>
                  <a:srgbClr val="000000"/>
                </a:solidFill>
              </a:rPr>
              <a:t>n=274</a:t>
            </a:r>
            <a:endParaRPr lang="en-US" sz="1800" b="1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26965" y="2431554"/>
            <a:ext cx="7061200" cy="3099401"/>
            <a:chOff x="946150" y="2431554"/>
            <a:chExt cx="7061200" cy="3099401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2492375" y="5382717"/>
              <a:ext cx="2147888" cy="0"/>
            </a:xfrm>
            <a:prstGeom prst="line">
              <a:avLst/>
            </a:prstGeom>
            <a:ln>
              <a:solidFill>
                <a:srgbClr val="9DB7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57920231"/>
                </p:ext>
              </p:extLst>
            </p:nvPr>
          </p:nvGraphicFramePr>
          <p:xfrm>
            <a:off x="2568575" y="2431554"/>
            <a:ext cx="5438775" cy="30527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75" name="Straight Connector 74"/>
            <p:cNvCxnSpPr/>
            <p:nvPr/>
          </p:nvCxnSpPr>
          <p:spPr bwMode="auto">
            <a:xfrm flipV="1">
              <a:off x="5652655" y="2545855"/>
              <a:ext cx="405245" cy="71119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 flipH="1" flipV="1">
              <a:off x="5643563" y="4627067"/>
              <a:ext cx="436564" cy="78581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7"/>
            <p:cNvSpPr txBox="1">
              <a:spLocks noChangeArrowheads="1"/>
            </p:cNvSpPr>
            <p:nvPr/>
          </p:nvSpPr>
          <p:spPr bwMode="auto">
            <a:xfrm>
              <a:off x="3013075" y="3276600"/>
              <a:ext cx="1558925" cy="58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400" dirty="0" smtClean="0"/>
                <a:t>84% </a:t>
              </a:r>
              <a:br>
                <a:rPr lang="en-US" sz="1400" dirty="0" smtClean="0"/>
              </a:br>
              <a:r>
                <a:rPr lang="en-US" sz="1400" dirty="0" smtClean="0"/>
                <a:t>No BL NS5A RAVs</a:t>
              </a:r>
              <a:endParaRPr lang="en-US" sz="1400" dirty="0"/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400" dirty="0" smtClean="0"/>
                <a:t>N=231</a:t>
              </a:r>
              <a:endParaRPr lang="en-US" sz="1400" dirty="0"/>
            </a:p>
          </p:txBody>
        </p:sp>
        <p:sp>
          <p:nvSpPr>
            <p:cNvPr id="78" name="TextBox 78"/>
            <p:cNvSpPr txBox="1">
              <a:spLocks noChangeArrowheads="1"/>
            </p:cNvSpPr>
            <p:nvPr/>
          </p:nvSpPr>
          <p:spPr bwMode="auto">
            <a:xfrm>
              <a:off x="4225635" y="3651409"/>
              <a:ext cx="1981200" cy="58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16% </a:t>
              </a:r>
              <a:br>
                <a:rPr lang="en-US" sz="1400" dirty="0" smtClean="0">
                  <a:solidFill>
                    <a:srgbClr val="000000"/>
                  </a:solidFill>
                </a:rPr>
              </a:br>
              <a:r>
                <a:rPr lang="en-US" sz="1400" dirty="0" smtClean="0">
                  <a:solidFill>
                    <a:srgbClr val="000000"/>
                  </a:solidFill>
                </a:rPr>
                <a:t>BL</a:t>
              </a:r>
              <a:r>
                <a:rPr lang="en-US" sz="1400" dirty="0">
                  <a:solidFill>
                    <a:srgbClr val="000000"/>
                  </a:solidFill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</a:rPr>
                <a:t>NS5A RAVs</a:t>
              </a:r>
              <a:endParaRPr lang="en-US" sz="1400" dirty="0">
                <a:solidFill>
                  <a:srgbClr val="000000"/>
                </a:solidFill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N=43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79" name="Chart 7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29172742"/>
                </p:ext>
              </p:extLst>
            </p:nvPr>
          </p:nvGraphicFramePr>
          <p:xfrm>
            <a:off x="1393825" y="2453779"/>
            <a:ext cx="1698625" cy="3051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0" name="TextBox 80"/>
            <p:cNvSpPr txBox="1">
              <a:spLocks noChangeArrowheads="1"/>
            </p:cNvSpPr>
            <p:nvPr/>
          </p:nvSpPr>
          <p:spPr bwMode="auto">
            <a:xfrm>
              <a:off x="1876425" y="2639517"/>
              <a:ext cx="754063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600" b="1" dirty="0" smtClean="0"/>
                <a:t>97% </a:t>
              </a:r>
              <a:endParaRPr lang="en-US" sz="1600" b="1" dirty="0"/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600" b="1" dirty="0"/>
                <a:t>SVR12</a:t>
              </a:r>
            </a:p>
          </p:txBody>
        </p:sp>
        <p:sp>
          <p:nvSpPr>
            <p:cNvPr id="81" name="TextBox 81"/>
            <p:cNvSpPr txBox="1">
              <a:spLocks noChangeArrowheads="1"/>
            </p:cNvSpPr>
            <p:nvPr/>
          </p:nvSpPr>
          <p:spPr bwMode="auto">
            <a:xfrm>
              <a:off x="1876425" y="5192217"/>
              <a:ext cx="754063" cy="19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400" b="1" dirty="0" smtClean="0"/>
                <a:t>225/231</a:t>
              </a:r>
              <a:endParaRPr lang="en-US" sz="1400" b="1" dirty="0"/>
            </a:p>
          </p:txBody>
        </p:sp>
        <p:graphicFrame>
          <p:nvGraphicFramePr>
            <p:cNvPr id="82" name="Chart 8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79192678"/>
                </p:ext>
              </p:extLst>
            </p:nvPr>
          </p:nvGraphicFramePr>
          <p:xfrm>
            <a:off x="5765800" y="2488704"/>
            <a:ext cx="1619250" cy="3013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3" name="TextBox 83"/>
            <p:cNvSpPr txBox="1">
              <a:spLocks noChangeArrowheads="1"/>
            </p:cNvSpPr>
            <p:nvPr/>
          </p:nvSpPr>
          <p:spPr bwMode="auto">
            <a:xfrm>
              <a:off x="6096000" y="2953554"/>
              <a:ext cx="990599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000000"/>
                  </a:solidFill>
                </a:rPr>
                <a:t>88% </a:t>
              </a:r>
              <a:endParaRPr lang="en-US" sz="1600" b="1" dirty="0">
                <a:solidFill>
                  <a:srgbClr val="000000"/>
                </a:solidFill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600" b="1" dirty="0">
                  <a:solidFill>
                    <a:srgbClr val="000000"/>
                  </a:solidFill>
                </a:rPr>
                <a:t>SVR12</a:t>
              </a:r>
            </a:p>
          </p:txBody>
        </p:sp>
        <p:sp>
          <p:nvSpPr>
            <p:cNvPr id="84" name="TextBox 84"/>
            <p:cNvSpPr txBox="1">
              <a:spLocks noChangeArrowheads="1"/>
            </p:cNvSpPr>
            <p:nvPr/>
          </p:nvSpPr>
          <p:spPr bwMode="auto">
            <a:xfrm>
              <a:off x="6311900" y="5176342"/>
              <a:ext cx="549275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</a:rPr>
                <a:t>38/43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2776538" y="2514104"/>
              <a:ext cx="1600200" cy="0"/>
            </a:xfrm>
            <a:prstGeom prst="line">
              <a:avLst/>
            </a:prstGeom>
            <a:ln>
              <a:solidFill>
                <a:srgbClr val="9DB7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1576395" y="5416054"/>
              <a:ext cx="58518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587500" y="2499817"/>
              <a:ext cx="0" cy="29067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17"/>
            <p:cNvSpPr txBox="1">
              <a:spLocks noChangeArrowheads="1"/>
            </p:cNvSpPr>
            <p:nvPr/>
          </p:nvSpPr>
          <p:spPr bwMode="auto">
            <a:xfrm>
              <a:off x="1235075" y="5055692"/>
              <a:ext cx="34131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 dirty="0"/>
                <a:t>10</a:t>
              </a:r>
            </a:p>
          </p:txBody>
        </p:sp>
        <p:sp>
          <p:nvSpPr>
            <p:cNvPr id="89" name="TextBox 26"/>
            <p:cNvSpPr txBox="1">
              <a:spLocks noChangeArrowheads="1"/>
            </p:cNvSpPr>
            <p:nvPr/>
          </p:nvSpPr>
          <p:spPr bwMode="auto">
            <a:xfrm>
              <a:off x="1235075" y="4795342"/>
              <a:ext cx="34131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/>
                <a:t>20</a:t>
              </a:r>
            </a:p>
          </p:txBody>
        </p:sp>
        <p:sp>
          <p:nvSpPr>
            <p:cNvPr id="90" name="TextBox 28"/>
            <p:cNvSpPr txBox="1">
              <a:spLocks noChangeArrowheads="1"/>
            </p:cNvSpPr>
            <p:nvPr/>
          </p:nvSpPr>
          <p:spPr bwMode="auto">
            <a:xfrm>
              <a:off x="1235075" y="4544517"/>
              <a:ext cx="34131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/>
                <a:t>30</a:t>
              </a:r>
            </a:p>
          </p:txBody>
        </p:sp>
        <p:sp>
          <p:nvSpPr>
            <p:cNvPr id="91" name="TextBox 29"/>
            <p:cNvSpPr txBox="1">
              <a:spLocks noChangeArrowheads="1"/>
            </p:cNvSpPr>
            <p:nvPr/>
          </p:nvSpPr>
          <p:spPr bwMode="auto">
            <a:xfrm>
              <a:off x="1235075" y="4252417"/>
              <a:ext cx="341313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/>
                <a:t>40</a:t>
              </a:r>
            </a:p>
          </p:txBody>
        </p:sp>
        <p:sp>
          <p:nvSpPr>
            <p:cNvPr id="92" name="TextBox 30"/>
            <p:cNvSpPr txBox="1">
              <a:spLocks noChangeArrowheads="1"/>
            </p:cNvSpPr>
            <p:nvPr/>
          </p:nvSpPr>
          <p:spPr bwMode="auto">
            <a:xfrm>
              <a:off x="1235075" y="3939679"/>
              <a:ext cx="341313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/>
                <a:t>50</a:t>
              </a:r>
            </a:p>
          </p:txBody>
        </p:sp>
        <p:sp>
          <p:nvSpPr>
            <p:cNvPr id="93" name="TextBox 31"/>
            <p:cNvSpPr txBox="1">
              <a:spLocks noChangeArrowheads="1"/>
            </p:cNvSpPr>
            <p:nvPr/>
          </p:nvSpPr>
          <p:spPr bwMode="auto">
            <a:xfrm>
              <a:off x="1235075" y="3638054"/>
              <a:ext cx="34131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/>
                <a:t>60</a:t>
              </a:r>
            </a:p>
          </p:txBody>
        </p:sp>
        <p:sp>
          <p:nvSpPr>
            <p:cNvPr id="94" name="TextBox 32"/>
            <p:cNvSpPr txBox="1">
              <a:spLocks noChangeArrowheads="1"/>
            </p:cNvSpPr>
            <p:nvPr/>
          </p:nvSpPr>
          <p:spPr bwMode="auto">
            <a:xfrm>
              <a:off x="1235075" y="3338017"/>
              <a:ext cx="34131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/>
                <a:t>70</a:t>
              </a:r>
            </a:p>
          </p:txBody>
        </p:sp>
        <p:sp>
          <p:nvSpPr>
            <p:cNvPr id="95" name="TextBox 33"/>
            <p:cNvSpPr txBox="1">
              <a:spLocks noChangeArrowheads="1"/>
            </p:cNvSpPr>
            <p:nvPr/>
          </p:nvSpPr>
          <p:spPr bwMode="auto">
            <a:xfrm>
              <a:off x="1235075" y="3044329"/>
              <a:ext cx="34131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/>
                <a:t>80</a:t>
              </a:r>
            </a:p>
          </p:txBody>
        </p:sp>
        <p:sp>
          <p:nvSpPr>
            <p:cNvPr id="96" name="TextBox 34"/>
            <p:cNvSpPr txBox="1">
              <a:spLocks noChangeArrowheads="1"/>
            </p:cNvSpPr>
            <p:nvPr/>
          </p:nvSpPr>
          <p:spPr bwMode="auto">
            <a:xfrm>
              <a:off x="1235075" y="2707779"/>
              <a:ext cx="34131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 dirty="0"/>
                <a:t>90</a:t>
              </a:r>
            </a:p>
          </p:txBody>
        </p:sp>
        <p:sp>
          <p:nvSpPr>
            <p:cNvPr id="97" name="TextBox 35"/>
            <p:cNvSpPr txBox="1">
              <a:spLocks noChangeArrowheads="1"/>
            </p:cNvSpPr>
            <p:nvPr/>
          </p:nvSpPr>
          <p:spPr bwMode="auto">
            <a:xfrm>
              <a:off x="1160463" y="2437904"/>
              <a:ext cx="420687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 dirty="0"/>
                <a:t>100</a:t>
              </a:r>
            </a:p>
          </p:txBody>
        </p:sp>
        <p:sp>
          <p:nvSpPr>
            <p:cNvPr id="98" name="TextBox 18"/>
            <p:cNvSpPr txBox="1">
              <a:spLocks noChangeArrowheads="1"/>
            </p:cNvSpPr>
            <p:nvPr/>
          </p:nvSpPr>
          <p:spPr bwMode="auto">
            <a:xfrm rot="16200000">
              <a:off x="509587" y="3684092"/>
              <a:ext cx="12112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SVR12 (%)</a:t>
              </a:r>
            </a:p>
          </p:txBody>
        </p:sp>
        <p:sp>
          <p:nvSpPr>
            <p:cNvPr id="34" name="TextBox 17"/>
            <p:cNvSpPr txBox="1">
              <a:spLocks noChangeArrowheads="1"/>
            </p:cNvSpPr>
            <p:nvPr/>
          </p:nvSpPr>
          <p:spPr bwMode="auto">
            <a:xfrm>
              <a:off x="1315890" y="5269345"/>
              <a:ext cx="26311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 dirty="0" smtClean="0"/>
                <a:t>0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24223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ASTRAL-3: Adverse Events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615976"/>
              </p:ext>
            </p:extLst>
          </p:nvPr>
        </p:nvGraphicFramePr>
        <p:xfrm>
          <a:off x="341312" y="1524000"/>
          <a:ext cx="8458201" cy="433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1"/>
                <a:gridCol w="2476500"/>
                <a:gridCol w="2476500"/>
              </a:tblGrid>
              <a:tr h="5579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Sofosbuvir-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Velpatasvir</a:t>
                      </a: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(n=277)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Sofosbuvir + Ribavirin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(n=275)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9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9 (3)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</a:tr>
              <a:tr h="339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Serious AEs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6 (2)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15 (5)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</a:tr>
              <a:tr h="339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Deaths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baseline="0" dirty="0" smtClean="0"/>
                        <a:t>0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baseline="0" dirty="0" smtClean="0"/>
                        <a:t>3 (1)</a:t>
                      </a:r>
                      <a:endParaRPr lang="en-US" sz="1600" baseline="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584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AE in ≥10% of patients</a:t>
                      </a:r>
                    </a:p>
                    <a:p>
                      <a:pPr marL="230188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</a:p>
                    <a:p>
                      <a:pPr marL="230188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Nausea</a:t>
                      </a:r>
                    </a:p>
                    <a:p>
                      <a:pPr marL="230188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Insomnia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lang="en-US" sz="16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71 (26)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90 (32)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46 (17)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31 (11)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lang="en-US" sz="16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105 (38)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89 (32)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58 (21)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74 (27)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7458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/>
                      </a:pPr>
                      <a:r>
                        <a:rPr lang="en-US" sz="1600" dirty="0" smtClean="0"/>
                        <a:t>Laboratory AEs</a:t>
                      </a:r>
                    </a:p>
                    <a:p>
                      <a:pPr marL="230188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/>
                      </a:pPr>
                      <a:r>
                        <a:rPr lang="en-US" sz="1600" baseline="0" dirty="0" smtClean="0"/>
                        <a:t>Hemoglobin &lt;10 g/dl</a:t>
                      </a:r>
                    </a:p>
                    <a:p>
                      <a:pPr marL="230188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/>
                      </a:pPr>
                      <a:r>
                        <a:rPr lang="en-US" sz="1600" baseline="0" dirty="0" smtClean="0"/>
                        <a:t>Total bilirubin &gt;2.5 to 3 mg/dl</a:t>
                      </a:r>
                    </a:p>
                    <a:p>
                      <a:pPr marL="230188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/>
                      </a:pPr>
                      <a:r>
                        <a:rPr lang="en-US" sz="1600" baseline="0" dirty="0" smtClean="0"/>
                        <a:t>Platelet count 25K to &lt;50K/mm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baseline="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lang="en-US" sz="16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(&lt;1)</a:t>
                      </a:r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lang="en-US" sz="16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10 (4)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2 (1)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1 (&lt;1)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0367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ASTRAL-3: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413616"/>
              </p:ext>
            </p:extLst>
          </p:nvPr>
        </p:nvGraphicFramePr>
        <p:xfrm>
          <a:off x="0" y="2438400"/>
          <a:ext cx="9144000" cy="2397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167640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Among patients with HCV genotype [2 or] 3 with or without previous treatment, including those with compensated cirrhosis, 12 weeks of treatment with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sofosbuvir-velpatasvir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resulted in rates of sustained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response that were superior to those with standard treatment with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-ribavirin.”</a:t>
                      </a:r>
                      <a:endParaRPr lang="en-US" sz="2000" b="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60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Sofosbuvir-Velpatasvir</a:t>
            </a:r>
            <a:r>
              <a:rPr lang="en-US" sz="2400" dirty="0" smtClean="0">
                <a:solidFill>
                  <a:srgbClr val="001D48"/>
                </a:solidFill>
              </a:rPr>
              <a:t> in Decompensated HCV Cirrhosis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ASTRAL-4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 &amp; 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Curry MP,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2015;373:2618-28.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9545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/>
              <a:t>Curry MP, et al. N </a:t>
            </a:r>
            <a:r>
              <a:rPr lang="en-US" dirty="0" err="1"/>
              <a:t>Engl</a:t>
            </a:r>
            <a:r>
              <a:rPr lang="en-US" dirty="0"/>
              <a:t> J Med. 2015;373:2618-28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Decompensated HCV Cirrhosis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ASTRAL-4: Study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383101"/>
              </p:ext>
            </p:extLst>
          </p:nvPr>
        </p:nvGraphicFramePr>
        <p:xfrm>
          <a:off x="514350" y="1371600"/>
          <a:ext cx="8115300" cy="48482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ASTRAL-4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 phase 3 trial to examine the safety and efficacy of a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sofosbuvir-velpatasvir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+/- ribavirin or for 24 weeks in patients with GT 1-6 chronic HCV with decompensated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47 sites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1, 2, 3, 4, 6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Child-Pugh-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Turcotte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class B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treatment failure (except for prior NS5A or NS5B) allowed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Exclusion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Prior or impending (within 12 weeks of study entry) liver transplantation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Platelet count &lt;30,000 or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CrCl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&lt;50 ml/min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8930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N </a:t>
            </a:r>
            <a:r>
              <a:rPr lang="en-US" dirty="0" err="1"/>
              <a:t>Engl</a:t>
            </a:r>
            <a:r>
              <a:rPr lang="en-US" dirty="0"/>
              <a:t> J Med. 2015;373:2618-28.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Decompensated HCV Cirrhosis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ASTRAL-4: 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329684" y="2471015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2500884" y="2159000"/>
            <a:ext cx="1828800" cy="631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114300"/>
            <a:r>
              <a:rPr lang="en-US" sz="1400" b="1" dirty="0" smtClean="0">
                <a:latin typeface="Arial"/>
                <a:cs typeface="Arial"/>
              </a:rPr>
              <a:t>SOF-VEL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77484" y="227974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4543" y="2133600"/>
            <a:ext cx="1732759" cy="2569464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Treatment-naïve &amp; experienced</a:t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GT 1, 2, 3, 4, 6</a:t>
            </a:r>
          </a:p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CTP Class B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76400" y="2277812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N=90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4329684" y="339114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777484" y="318853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76400" y="326273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N=87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65" name="Rectangle 64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6962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79689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2500883" y="3073400"/>
            <a:ext cx="1842517" cy="631880"/>
          </a:xfrm>
          <a:prstGeom prst="rect">
            <a:avLst/>
          </a:prstGeom>
          <a:solidFill>
            <a:srgbClr val="D1E0EF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114300"/>
            <a:r>
              <a:rPr lang="en-US" sz="1400" b="1" dirty="0" smtClean="0">
                <a:latin typeface="Arial"/>
                <a:cs typeface="Arial"/>
              </a:rPr>
              <a:t>SOF-VEL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867400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 flipV="1">
            <a:off x="6152642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5"/>
          <p:cNvSpPr>
            <a:spLocks noChangeArrowheads="1"/>
          </p:cNvSpPr>
          <p:nvPr/>
        </p:nvSpPr>
        <p:spPr bwMode="auto">
          <a:xfrm>
            <a:off x="2500883" y="3987800"/>
            <a:ext cx="3651759" cy="631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114300"/>
            <a:r>
              <a:rPr lang="en-US" sz="1400" b="1" dirty="0" smtClean="0">
                <a:latin typeface="Arial"/>
                <a:cs typeface="Arial"/>
              </a:rPr>
              <a:t>SOF-VEL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676400" y="419202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N=90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6158484" y="433146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7606284" y="414020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-6949" y="5029200"/>
            <a:ext cx="9162288" cy="13913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SOF-VEL 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sofosbuvir-velpatasvir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Sofosbuvir-velpatasvir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(400/100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fixed-dose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400 mg once 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(weight-based and divided bid): 1000 mg/day if &lt; 75 kg or 1200 mg/day if ≥ 75 kg</a:t>
            </a:r>
          </a:p>
        </p:txBody>
      </p:sp>
    </p:spTree>
    <p:extLst>
      <p:ext uri="{BB962C8B-B14F-4D97-AF65-F5344CB8AC3E}">
        <p14:creationId xmlns:p14="http://schemas.microsoft.com/office/powerpoint/2010/main" val="5785630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N </a:t>
            </a:r>
            <a:r>
              <a:rPr lang="en-US" dirty="0" err="1"/>
              <a:t>Engl</a:t>
            </a:r>
            <a:r>
              <a:rPr lang="en-US" dirty="0"/>
              <a:t> J Med. 2015;373:2618-28.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Decompensated HCV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ASTRAL-4: Participants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584368"/>
              </p:ext>
            </p:extLst>
          </p:nvPr>
        </p:nvGraphicFramePr>
        <p:xfrm>
          <a:off x="388369" y="1512641"/>
          <a:ext cx="8374631" cy="465955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12031"/>
                <a:gridCol w="1701800"/>
                <a:gridCol w="1930400"/>
                <a:gridCol w="1930400"/>
              </a:tblGrid>
              <a:tr h="388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SOF-VEL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ea typeface="ヒラギノ角ゴ Pro W3"/>
                        <a:cs typeface="ヒラギノ角ゴ Pro W3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12 weeks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n=90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SOF-VEL + RBV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ea typeface="ヒラギノ角ゴ Pro W3"/>
                        <a:cs typeface="ヒラギノ角ゴ Pro W3"/>
                        <a:sym typeface="Symbol" pitchFamily="18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12</a:t>
                      </a:r>
                      <a:r>
                        <a:rPr lang="en-US" sz="1400" b="0" baseline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 weeks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n=87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SOF-VEL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ea typeface="ヒラギノ角ゴ Pro W3"/>
                        <a:cs typeface="ヒラギノ角ゴ Pro W3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24</a:t>
                      </a:r>
                      <a:r>
                        <a:rPr lang="en-US" sz="1400" b="0" baseline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 weeks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n=90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Mean age, years</a:t>
                      </a:r>
                      <a:r>
                        <a:rPr lang="en-US" sz="1400" baseline="0" dirty="0" smtClean="0"/>
                        <a:t> (range)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 (42-73)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 (40-71)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 (46-72)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Male sex, %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85388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Race, %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White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Black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Asian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93649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Genotype, %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1a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1b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2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3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4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6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205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HCV RNA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400" dirty="0" smtClean="0"/>
                        <a:t>800,000 IU/mL, %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IL28B</a:t>
                      </a:r>
                      <a:r>
                        <a:rPr lang="en-US" sz="1400" baseline="0" dirty="0" smtClean="0"/>
                        <a:t> genotype, non-CC, %</a:t>
                      </a:r>
                      <a:endParaRPr lang="en-US" sz="14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Mean </a:t>
                      </a:r>
                      <a:r>
                        <a:rPr lang="en-US" sz="1400" dirty="0" err="1" smtClean="0"/>
                        <a:t>e</a:t>
                      </a:r>
                      <a:r>
                        <a:rPr lang="en-US" sz="1400" baseline="0" dirty="0" err="1" smtClean="0"/>
                        <a:t>GFR</a:t>
                      </a:r>
                      <a:r>
                        <a:rPr lang="en-US" sz="1400" baseline="0" dirty="0" smtClean="0"/>
                        <a:t>, ml/min (range)</a:t>
                      </a:r>
                      <a:endParaRPr lang="en-US" sz="14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 (15-169)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 (50-167)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 (43-198)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5513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N </a:t>
            </a:r>
            <a:r>
              <a:rPr lang="en-US" dirty="0" err="1"/>
              <a:t>Engl</a:t>
            </a:r>
            <a:r>
              <a:rPr lang="en-US" dirty="0"/>
              <a:t> J Med. 2015;373:2618-28.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Decompensated HCV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ASTRAL-4: Participants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611219"/>
              </p:ext>
            </p:extLst>
          </p:nvPr>
        </p:nvGraphicFramePr>
        <p:xfrm>
          <a:off x="381000" y="1394690"/>
          <a:ext cx="8374631" cy="495807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12031"/>
                <a:gridCol w="1701800"/>
                <a:gridCol w="1930400"/>
                <a:gridCol w="1930400"/>
              </a:tblGrid>
              <a:tr h="388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SOF-VEL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ea typeface="ヒラギノ角ゴ Pro W3"/>
                        <a:cs typeface="ヒラギノ角ゴ Pro W3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12 weeks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n=90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SOF-VEL + RBV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ea typeface="ヒラギノ角ゴ Pro W3"/>
                        <a:cs typeface="ヒラギノ角ゴ Pro W3"/>
                        <a:sym typeface="Symbol" pitchFamily="18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12</a:t>
                      </a:r>
                      <a:r>
                        <a:rPr lang="en-US" sz="1400" b="0" baseline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 weeks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n=87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SOF-VEL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ea typeface="ヒラギノ角ゴ Pro W3"/>
                        <a:cs typeface="ヒラギノ角ゴ Pro W3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24</a:t>
                      </a:r>
                      <a:r>
                        <a:rPr lang="en-US" sz="1400" b="0" baseline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 weeks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n=90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CPT score, %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</a:t>
                      </a:r>
                      <a:r>
                        <a:rPr lang="en-US" sz="1400" baseline="0" dirty="0" smtClean="0"/>
                        <a:t>≤</a:t>
                      </a:r>
                      <a:r>
                        <a:rPr lang="en-US" sz="1400" dirty="0" smtClean="0"/>
                        <a:t>6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7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8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9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10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MELD score, %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&lt;10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10-15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85388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Ascites, %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None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Mild or moderate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Severe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93649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Prior HCV treatment, %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No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Yes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  Protease inhibitor regimen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  Peginterferon + Ribavirin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9991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Decompensated HCV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ASTRAL-4: Results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ASTRAL-4: SVR12 Results by Genotype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N </a:t>
            </a:r>
            <a:r>
              <a:rPr lang="en-US" dirty="0" err="1"/>
              <a:t>Engl</a:t>
            </a:r>
            <a:r>
              <a:rPr lang="en-US" dirty="0"/>
              <a:t> J Med. 2015;373:2618-28.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76667804"/>
              </p:ext>
            </p:extLst>
          </p:nvPr>
        </p:nvGraphicFramePr>
        <p:xfrm>
          <a:off x="237214" y="1843321"/>
          <a:ext cx="8595360" cy="416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82128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75/90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4853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82/87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4684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77/90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1925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60/68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8308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65/68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1708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65/71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2997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7/14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5689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11/13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0587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6/12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7998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8/8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86763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6/6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7910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6/7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144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/>
              <a:t>Epclusa</a:t>
            </a:r>
            <a:r>
              <a:rPr lang="en-US" i="1" dirty="0"/>
              <a:t> </a:t>
            </a:r>
            <a:r>
              <a:rPr lang="en-US" dirty="0"/>
              <a:t>Prescribing Information, Gilead Sciences.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Epclusa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 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Indications and Usage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7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905239"/>
              </p:ext>
            </p:extLst>
          </p:nvPr>
        </p:nvGraphicFramePr>
        <p:xfrm>
          <a:off x="425715" y="1524000"/>
          <a:ext cx="8229600" cy="427087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75705"/>
                <a:gridCol w="3268439"/>
                <a:gridCol w="1085456"/>
              </a:tblGrid>
              <a:tr h="65748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Sofosbuvir-Velpatasvir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* for HCV Treatment in Patients with Genotype 1-6</a:t>
                      </a:r>
                    </a:p>
                  </a:txBody>
                  <a:tcPr marR="45720" marT="91440" marB="9144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433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Patient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Population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R="4572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4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Treatment</a:t>
                      </a:r>
                    </a:p>
                  </a:txBody>
                  <a:tcPr marR="4572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4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Duration</a:t>
                      </a:r>
                    </a:p>
                  </a:txBody>
                  <a:tcPr marL="0" marR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480"/>
                    </a:solidFill>
                  </a:tcPr>
                </a:tc>
              </a:tr>
              <a:tr h="89877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Patients without cirrhosis and patients with compensated</a:t>
                      </a:r>
                      <a:r>
                        <a:rPr lang="en-US" sz="1500" baseline="0" dirty="0" smtClean="0"/>
                        <a:t> cirrhosis (Child-Pugh A)</a:t>
                      </a:r>
                      <a:endParaRPr lang="en-US" sz="1500" dirty="0">
                        <a:solidFill>
                          <a:schemeClr val="accent6"/>
                        </a:solidFill>
                      </a:endParaRPr>
                    </a:p>
                  </a:txBody>
                  <a:tcPr marR="4572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Sofosbuvir-Velpatasvir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71392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Patients with decompensated</a:t>
                      </a:r>
                      <a:r>
                        <a:rPr lang="en-US" sz="1500" baseline="0" dirty="0" smtClean="0"/>
                        <a:t> cirrhosis (Child-Pugh B and C)</a:t>
                      </a:r>
                      <a:endParaRPr lang="en-US" sz="1500" dirty="0">
                        <a:solidFill>
                          <a:schemeClr val="accent6"/>
                        </a:solidFill>
                      </a:endParaRPr>
                    </a:p>
                  </a:txBody>
                  <a:tcPr marR="4572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Sofosbuvir-Velpatasvir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Ribavirin^</a:t>
                      </a:r>
                      <a:endParaRPr lang="en-US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</a:tr>
              <a:tr h="660681">
                <a:tc gridSpan="3">
                  <a:txBody>
                    <a:bodyPr/>
                    <a:lstStyle/>
                    <a:p>
                      <a:pPr marL="91440" indent="0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300" baseline="0" dirty="0" smtClean="0"/>
                        <a:t>A dosage recommendation cannot be made for patients with severe renal impairment </a:t>
                      </a:r>
                      <a:br>
                        <a:rPr lang="en-US" sz="1300" baseline="0" dirty="0" smtClean="0"/>
                      </a:br>
                      <a:r>
                        <a:rPr lang="en-US" sz="1300" baseline="0" dirty="0" smtClean="0"/>
                        <a:t>or end stage renal disease. </a:t>
                      </a:r>
                    </a:p>
                    <a:p>
                      <a:pPr marL="91440" indent="0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300" baseline="0" dirty="0" smtClean="0"/>
                        <a:t>^</a:t>
                      </a:r>
                      <a:r>
                        <a:rPr lang="en-US" sz="1300" baseline="0" smtClean="0"/>
                        <a:t>The recommended </a:t>
                      </a:r>
                      <a:r>
                        <a:rPr lang="en-US" sz="1300" baseline="0" dirty="0" smtClean="0"/>
                        <a:t>dosage of ribavirin is based on weight (administered with food): 1000 mg per day for patients less than 75 kg and 1200 mg for those weighing at least 75 kg, divided and administered twice daily. The starting dosage and on-treatment dosage of ribavirin can be decreased based on hemoglobin and </a:t>
                      </a:r>
                      <a:r>
                        <a:rPr lang="en-US" sz="1300" baseline="0" dirty="0" err="1" smtClean="0"/>
                        <a:t>creatinine</a:t>
                      </a:r>
                      <a:r>
                        <a:rPr lang="en-US" sz="1300" baseline="0" dirty="0" smtClean="0"/>
                        <a:t> clearance. For ribavirin dosage modifications, refer to the ribavirin prescribing information.</a:t>
                      </a:r>
                    </a:p>
                  </a:txBody>
                  <a:tcPr marR="45720" marT="9144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1484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N </a:t>
            </a:r>
            <a:r>
              <a:rPr lang="en-US" dirty="0" err="1"/>
              <a:t>Engl</a:t>
            </a:r>
            <a:r>
              <a:rPr lang="en-US" dirty="0"/>
              <a:t> J Med. 2015;373:2618-28.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Decompensated HCV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ASTRAL-4: Change in MELD Scores on Treatment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76797" y="2310503"/>
            <a:ext cx="883577" cy="457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100" dirty="0" smtClean="0">
                <a:solidFill>
                  <a:prstClr val="black"/>
                </a:solidFill>
              </a:rPr>
              <a:t>Baseline</a:t>
            </a:r>
          </a:p>
          <a:p>
            <a:pPr algn="r">
              <a:lnSpc>
                <a:spcPct val="90000"/>
              </a:lnSpc>
            </a:pPr>
            <a:r>
              <a:rPr lang="en-US" sz="1100" dirty="0" smtClean="0">
                <a:solidFill>
                  <a:prstClr val="black"/>
                </a:solidFill>
              </a:rPr>
              <a:t>MELD &lt;15</a:t>
            </a:r>
          </a:p>
          <a:p>
            <a:pPr algn="r">
              <a:lnSpc>
                <a:spcPct val="90000"/>
              </a:lnSpc>
            </a:pPr>
            <a:r>
              <a:rPr lang="en-US" sz="1100" dirty="0" smtClean="0">
                <a:solidFill>
                  <a:prstClr val="black"/>
                </a:solidFill>
              </a:rPr>
              <a:t>n=208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6796" y="4754387"/>
            <a:ext cx="883577" cy="457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100" dirty="0" smtClean="0">
                <a:solidFill>
                  <a:prstClr val="black"/>
                </a:solidFill>
              </a:rPr>
              <a:t>Baseline</a:t>
            </a:r>
          </a:p>
          <a:p>
            <a:pPr algn="r">
              <a:lnSpc>
                <a:spcPct val="90000"/>
              </a:lnSpc>
            </a:pPr>
            <a:r>
              <a:rPr lang="en-US" sz="1100" dirty="0" smtClean="0">
                <a:solidFill>
                  <a:prstClr val="black"/>
                </a:solidFill>
              </a:rPr>
              <a:t>MELD &gt;15</a:t>
            </a:r>
          </a:p>
          <a:p>
            <a:pPr algn="r">
              <a:lnSpc>
                <a:spcPct val="90000"/>
              </a:lnSpc>
            </a:pPr>
            <a:r>
              <a:rPr lang="en-US" sz="1100" dirty="0" smtClean="0">
                <a:solidFill>
                  <a:prstClr val="black"/>
                </a:solidFill>
              </a:rPr>
              <a:t>n=26</a:t>
            </a: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2027541754"/>
              </p:ext>
            </p:extLst>
          </p:nvPr>
        </p:nvGraphicFramePr>
        <p:xfrm>
          <a:off x="1674893" y="1558565"/>
          <a:ext cx="6627978" cy="195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Rectangle 27"/>
          <p:cNvSpPr/>
          <p:nvPr/>
        </p:nvSpPr>
        <p:spPr>
          <a:xfrm>
            <a:off x="2377177" y="1311508"/>
            <a:ext cx="3138854" cy="205154"/>
          </a:xfrm>
          <a:prstGeom prst="rect">
            <a:avLst/>
          </a:prstGeom>
          <a:solidFill>
            <a:srgbClr val="4F82BE"/>
          </a:solidFill>
          <a:ln w="19050">
            <a:solidFill>
              <a:srgbClr val="4F82B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100" b="1" dirty="0" smtClean="0">
                <a:solidFill>
                  <a:prstClr val="white"/>
                </a:solidFill>
              </a:rPr>
              <a:t>52% Improved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88864" y="1295400"/>
            <a:ext cx="2132638" cy="22126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100" b="1" dirty="0" smtClean="0">
                <a:solidFill>
                  <a:prstClr val="white"/>
                </a:solidFill>
              </a:rPr>
              <a:t>27% Worsened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77621" y="3266758"/>
            <a:ext cx="342900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prstClr val="black"/>
                </a:solidFill>
              </a:rPr>
              <a:t>n=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577770"/>
              </p:ext>
            </p:extLst>
          </p:nvPr>
        </p:nvGraphicFramePr>
        <p:xfrm>
          <a:off x="2286000" y="3429000"/>
          <a:ext cx="5889806" cy="25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642"/>
                <a:gridCol w="362538"/>
                <a:gridCol w="314157"/>
                <a:gridCol w="368113"/>
                <a:gridCol w="368113"/>
                <a:gridCol w="368113"/>
                <a:gridCol w="368113"/>
                <a:gridCol w="368113"/>
                <a:gridCol w="368113"/>
                <a:gridCol w="368113"/>
                <a:gridCol w="368113"/>
                <a:gridCol w="368113"/>
                <a:gridCol w="368113"/>
                <a:gridCol w="368113"/>
                <a:gridCol w="368113"/>
                <a:gridCol w="368113"/>
              </a:tblGrid>
              <a:tr h="24859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-11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-8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-7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-6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-5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-4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-3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-2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-1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C4BD97"/>
                          </a:solidFill>
                        </a:rPr>
                        <a:t>0</a:t>
                      </a:r>
                      <a:endParaRPr lang="en-US" sz="1100" b="1" dirty="0">
                        <a:solidFill>
                          <a:srgbClr val="C4BD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4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11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2463912691"/>
              </p:ext>
            </p:extLst>
          </p:nvPr>
        </p:nvGraphicFramePr>
        <p:xfrm>
          <a:off x="1674893" y="4084361"/>
          <a:ext cx="6627978" cy="1980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32"/>
          <p:cNvSpPr/>
          <p:nvPr/>
        </p:nvSpPr>
        <p:spPr>
          <a:xfrm>
            <a:off x="2382392" y="3901893"/>
            <a:ext cx="3138854" cy="205154"/>
          </a:xfrm>
          <a:prstGeom prst="rect">
            <a:avLst/>
          </a:prstGeom>
          <a:solidFill>
            <a:srgbClr val="4F82BE"/>
          </a:solidFill>
          <a:ln w="19050">
            <a:solidFill>
              <a:srgbClr val="4F82B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100" b="1" dirty="0" smtClean="0">
                <a:solidFill>
                  <a:prstClr val="white"/>
                </a:solidFill>
              </a:rPr>
              <a:t>84% Improved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75263" y="3901893"/>
            <a:ext cx="2132638" cy="221262"/>
          </a:xfrm>
          <a:prstGeom prst="rect">
            <a:avLst/>
          </a:prstGeom>
          <a:solidFill>
            <a:srgbClr val="963232"/>
          </a:solidFill>
          <a:ln w="19050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prstClr val="white"/>
                </a:solidFill>
              </a:rPr>
              <a:t>8</a:t>
            </a:r>
            <a:r>
              <a:rPr lang="en-US" sz="1100" b="1" dirty="0" smtClean="0">
                <a:solidFill>
                  <a:prstClr val="white"/>
                </a:solidFill>
              </a:rPr>
              <a:t>% Worsened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14400" y="3506714"/>
            <a:ext cx="1435392" cy="2773669"/>
            <a:chOff x="1122354" y="3689899"/>
            <a:chExt cx="1227438" cy="2773669"/>
          </a:xfrm>
        </p:grpSpPr>
        <p:sp>
          <p:nvSpPr>
            <p:cNvPr id="42" name="TextBox 41"/>
            <p:cNvSpPr txBox="1"/>
            <p:nvPr/>
          </p:nvSpPr>
          <p:spPr>
            <a:xfrm>
              <a:off x="1122354" y="3689899"/>
              <a:ext cx="1227438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dirty="0" smtClean="0">
                  <a:solidFill>
                    <a:prstClr val="black"/>
                  </a:solidFill>
                </a:rPr>
                <a:t>Change in MELD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22354" y="6297369"/>
              <a:ext cx="1157538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dirty="0" smtClean="0">
                  <a:solidFill>
                    <a:prstClr val="black"/>
                  </a:solidFill>
                </a:rPr>
                <a:t>Change in MELD</a:t>
              </a:r>
            </a:p>
          </p:txBody>
        </p:sp>
      </p:grp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28039"/>
              </p:ext>
            </p:extLst>
          </p:nvPr>
        </p:nvGraphicFramePr>
        <p:xfrm>
          <a:off x="2347476" y="6051688"/>
          <a:ext cx="5819903" cy="25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567"/>
                <a:gridCol w="358235"/>
                <a:gridCol w="310429"/>
                <a:gridCol w="363744"/>
                <a:gridCol w="363744"/>
                <a:gridCol w="363744"/>
                <a:gridCol w="363744"/>
                <a:gridCol w="363744"/>
                <a:gridCol w="363744"/>
                <a:gridCol w="363744"/>
                <a:gridCol w="363744"/>
                <a:gridCol w="363744"/>
                <a:gridCol w="363744"/>
                <a:gridCol w="363744"/>
                <a:gridCol w="363744"/>
                <a:gridCol w="363744"/>
              </a:tblGrid>
              <a:tr h="24859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-11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-8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-7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-6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-5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-4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-3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-2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-1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C4BD97"/>
                          </a:solidFill>
                        </a:rPr>
                        <a:t>0</a:t>
                      </a:r>
                      <a:endParaRPr lang="en-US" sz="1100" b="1" dirty="0">
                        <a:solidFill>
                          <a:srgbClr val="C4BD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4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11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177621" y="5831025"/>
            <a:ext cx="342900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prstClr val="black"/>
                </a:solidFill>
              </a:rPr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11874934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N </a:t>
            </a:r>
            <a:r>
              <a:rPr lang="en-US" dirty="0" err="1"/>
              <a:t>Engl</a:t>
            </a:r>
            <a:r>
              <a:rPr lang="en-US" dirty="0"/>
              <a:t> J Med. 2015;373:2618-28.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Decompensated HCV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ASTRAL-4: Adverse Events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470239"/>
              </p:ext>
            </p:extLst>
          </p:nvPr>
        </p:nvGraphicFramePr>
        <p:xfrm>
          <a:off x="304800" y="1447800"/>
          <a:ext cx="8382000" cy="4854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020"/>
                <a:gridCol w="1814660"/>
                <a:gridCol w="1814660"/>
                <a:gridCol w="181466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(AE), %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SOF-VEL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12</a:t>
                      </a:r>
                      <a:r>
                        <a:rPr lang="en-US" sz="1600" b="0" baseline="0" dirty="0" smtClean="0">
                          <a:solidFill>
                            <a:srgbClr val="FFFFFF"/>
                          </a:solidFill>
                        </a:rPr>
                        <a:t> weeks</a:t>
                      </a:r>
                    </a:p>
                    <a:p>
                      <a:pPr algn="ctr"/>
                      <a:r>
                        <a:rPr lang="en-US" sz="1600" b="0" baseline="0" dirty="0" smtClean="0">
                          <a:solidFill>
                            <a:srgbClr val="FFFFFF"/>
                          </a:solidFill>
                        </a:rPr>
                        <a:t>(n=90)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SOF-VEL + RBV</a:t>
                      </a:r>
                      <a:endParaRPr lang="en-US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12 weeks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(n=87)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SOF-VEL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 weeks</a:t>
                      </a:r>
                    </a:p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(n=90)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Serious AEs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Deaths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3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3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3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AE in ≥10%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Nausea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Anemia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Diarrhea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Insomnia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Pruritus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Muscle spasm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Dyspnea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26</a:t>
                      </a:r>
                    </a:p>
                    <a:p>
                      <a:pPr algn="ctr"/>
                      <a:r>
                        <a:rPr lang="en-US" sz="1600" dirty="0" smtClean="0"/>
                        <a:t>24</a:t>
                      </a:r>
                    </a:p>
                    <a:p>
                      <a:pPr algn="ctr"/>
                      <a:r>
                        <a:rPr lang="en-US" sz="1600" dirty="0" smtClean="0"/>
                        <a:t>26</a:t>
                      </a:r>
                    </a:p>
                    <a:p>
                      <a:pPr algn="ctr"/>
                      <a:r>
                        <a:rPr lang="en-US" sz="1600" dirty="0" smtClean="0"/>
                        <a:t>4</a:t>
                      </a:r>
                    </a:p>
                    <a:p>
                      <a:pPr algn="ctr"/>
                      <a:r>
                        <a:rPr lang="en-US" sz="1600" dirty="0" smtClean="0"/>
                        <a:t>7</a:t>
                      </a:r>
                    </a:p>
                    <a:p>
                      <a:pPr algn="ctr"/>
                      <a:r>
                        <a:rPr lang="en-US" sz="1600" dirty="0" smtClean="0"/>
                        <a:t>10</a:t>
                      </a:r>
                    </a:p>
                    <a:p>
                      <a:pPr algn="ctr"/>
                      <a:r>
                        <a:rPr lang="en-US" sz="1600" dirty="0" smtClean="0"/>
                        <a:t>11</a:t>
                      </a:r>
                    </a:p>
                    <a:p>
                      <a:pPr algn="ctr"/>
                      <a:r>
                        <a:rPr lang="en-US" sz="1600" dirty="0" smtClean="0"/>
                        <a:t>3</a:t>
                      </a:r>
                    </a:p>
                    <a:p>
                      <a:pPr algn="ctr"/>
                      <a:r>
                        <a:rPr lang="en-US" sz="1600" dirty="0" smtClean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39</a:t>
                      </a:r>
                    </a:p>
                    <a:p>
                      <a:pPr algn="ctr"/>
                      <a:r>
                        <a:rPr lang="en-US" sz="1600" dirty="0" smtClean="0"/>
                        <a:t>25</a:t>
                      </a:r>
                    </a:p>
                    <a:p>
                      <a:pPr algn="ctr"/>
                      <a:r>
                        <a:rPr lang="en-US" sz="1600" dirty="0" smtClean="0"/>
                        <a:t>21</a:t>
                      </a:r>
                    </a:p>
                    <a:p>
                      <a:pPr algn="ctr"/>
                      <a:r>
                        <a:rPr lang="en-US" sz="1600" dirty="0" smtClean="0"/>
                        <a:t>31</a:t>
                      </a:r>
                    </a:p>
                    <a:p>
                      <a:pPr algn="ctr"/>
                      <a:r>
                        <a:rPr lang="en-US" sz="1600" dirty="0" smtClean="0"/>
                        <a:t>21</a:t>
                      </a:r>
                    </a:p>
                    <a:p>
                      <a:pPr algn="ctr"/>
                      <a:r>
                        <a:rPr lang="en-US" sz="1600" dirty="0" smtClean="0"/>
                        <a:t>14</a:t>
                      </a:r>
                    </a:p>
                    <a:p>
                      <a:pPr algn="ctr"/>
                      <a:r>
                        <a:rPr lang="en-US" sz="1600" dirty="0" smtClean="0"/>
                        <a:t>5</a:t>
                      </a:r>
                    </a:p>
                    <a:p>
                      <a:pPr algn="ctr"/>
                      <a:r>
                        <a:rPr lang="en-US" sz="1600" dirty="0" smtClean="0"/>
                        <a:t>11</a:t>
                      </a:r>
                    </a:p>
                    <a:p>
                      <a:pPr algn="ctr"/>
                      <a:r>
                        <a:rPr lang="en-US" sz="1600" dirty="0" smtClean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23</a:t>
                      </a:r>
                    </a:p>
                    <a:p>
                      <a:pPr algn="ctr"/>
                      <a:r>
                        <a:rPr lang="en-US" sz="1600" dirty="0" smtClean="0"/>
                        <a:t>20</a:t>
                      </a:r>
                    </a:p>
                    <a:p>
                      <a:pPr algn="ctr"/>
                      <a:r>
                        <a:rPr lang="en-US" sz="1600" dirty="0" smtClean="0"/>
                        <a:t>19</a:t>
                      </a:r>
                    </a:p>
                    <a:p>
                      <a:pPr algn="ctr"/>
                      <a:r>
                        <a:rPr lang="en-US" sz="1600" dirty="0" smtClean="0"/>
                        <a:t>3</a:t>
                      </a:r>
                    </a:p>
                    <a:p>
                      <a:pPr algn="ctr"/>
                      <a:r>
                        <a:rPr lang="en-US" sz="1600" dirty="0" smtClean="0"/>
                        <a:t>8</a:t>
                      </a:r>
                    </a:p>
                    <a:p>
                      <a:pPr algn="ctr"/>
                      <a:r>
                        <a:rPr lang="en-US" sz="1600" dirty="0" smtClean="0"/>
                        <a:t>10</a:t>
                      </a:r>
                    </a:p>
                    <a:p>
                      <a:pPr algn="ctr"/>
                      <a:r>
                        <a:rPr lang="en-US" sz="1600" dirty="0" smtClean="0"/>
                        <a:t>4</a:t>
                      </a:r>
                    </a:p>
                    <a:p>
                      <a:pPr algn="ctr"/>
                      <a:r>
                        <a:rPr lang="en-US" sz="1600" dirty="0" smtClean="0"/>
                        <a:t>2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pPr marL="12700" indent="0">
                        <a:tabLst/>
                      </a:pPr>
                      <a:r>
                        <a:rPr lang="en-US" sz="1600" dirty="0" smtClean="0"/>
                        <a:t>Hemoglobin &lt;10 g/dl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86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N </a:t>
            </a:r>
            <a:r>
              <a:rPr lang="en-US" dirty="0" err="1"/>
              <a:t>Engl</a:t>
            </a:r>
            <a:r>
              <a:rPr lang="en-US" dirty="0"/>
              <a:t> J Med. 2015;373:2618-28.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Decompensated HCV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ASTRAL-4: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371242"/>
              </p:ext>
            </p:extLst>
          </p:nvPr>
        </p:nvGraphicFramePr>
        <p:xfrm>
          <a:off x="0" y="2580640"/>
          <a:ext cx="9144000" cy="1991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167640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Treatment with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–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velpatasvir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with or without ribavirin for 12 weeks and with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–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velpatasvir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for 24 weeks resulted in high rates of sustained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response in patients with HCV infection and decompensated cirrhosis.”</a:t>
                      </a:r>
                      <a:endParaRPr lang="en-US" sz="2000" b="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Sofosbuvir-Velpatasvir</a:t>
            </a:r>
            <a:r>
              <a:rPr lang="en-US" sz="2400" dirty="0" smtClean="0">
                <a:solidFill>
                  <a:srgbClr val="001D48"/>
                </a:solidFill>
              </a:rPr>
              <a:t> in HIV-HCV </a:t>
            </a:r>
            <a:r>
              <a:rPr lang="en-US" sz="2400" dirty="0" err="1" smtClean="0">
                <a:solidFill>
                  <a:srgbClr val="001D48"/>
                </a:solidFill>
              </a:rPr>
              <a:t>Coinfected</a:t>
            </a:r>
            <a:r>
              <a:rPr lang="en-US" sz="2400" dirty="0" smtClean="0">
                <a:solidFill>
                  <a:srgbClr val="001D48"/>
                </a:solidFill>
              </a:rPr>
              <a:t> Patients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ASTRAL-5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 &amp; 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Wyles</a:t>
            </a:r>
            <a:r>
              <a:rPr lang="en-US" sz="1400" dirty="0" smtClean="0"/>
              <a:t> </a:t>
            </a:r>
            <a:r>
              <a:rPr lang="en-US" sz="1400" dirty="0"/>
              <a:t>D, et al. </a:t>
            </a:r>
            <a:r>
              <a:rPr lang="en-US" sz="1400" dirty="0" err="1"/>
              <a:t>Clin</a:t>
            </a:r>
            <a:r>
              <a:rPr lang="en-US" sz="1400" dirty="0"/>
              <a:t> Infect Dis. 2017 March 29. [</a:t>
            </a:r>
            <a:r>
              <a:rPr lang="en-US" sz="1400" dirty="0" err="1"/>
              <a:t>Epub</a:t>
            </a:r>
            <a:r>
              <a:rPr lang="en-US" sz="1400" dirty="0"/>
              <a:t> ahead of print]</a:t>
            </a:r>
          </a:p>
        </p:txBody>
      </p:sp>
      <p:sp>
        <p:nvSpPr>
          <p:cNvPr id="8" name="Rectangle 7"/>
          <p:cNvSpPr/>
          <p:nvPr/>
        </p:nvSpPr>
        <p:spPr>
          <a:xfrm>
            <a:off x="7543800" y="1828800"/>
            <a:ext cx="1615438" cy="362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HIV Coinfection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55523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Wyles</a:t>
            </a:r>
            <a:r>
              <a:rPr lang="en-US" dirty="0" smtClean="0"/>
              <a:t> D, </a:t>
            </a:r>
            <a:r>
              <a:rPr lang="en-US" dirty="0"/>
              <a:t>et al. </a:t>
            </a:r>
            <a:r>
              <a:rPr lang="en-US" dirty="0" err="1" smtClean="0"/>
              <a:t>Clin</a:t>
            </a:r>
            <a:r>
              <a:rPr lang="en-US" dirty="0" smtClean="0"/>
              <a:t> Infect Dis. 2017 March 29. [</a:t>
            </a:r>
            <a:r>
              <a:rPr lang="en-US" dirty="0" err="1" smtClean="0"/>
              <a:t>Epub</a:t>
            </a:r>
            <a:r>
              <a:rPr lang="en-US" dirty="0" smtClean="0"/>
              <a:t> ahead of print]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Coinfected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Patients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ASTRAL-5: Study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919140"/>
              </p:ext>
            </p:extLst>
          </p:nvPr>
        </p:nvGraphicFramePr>
        <p:xfrm>
          <a:off x="514350" y="1501780"/>
          <a:ext cx="8115300" cy="46704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ASTRAL-5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6337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Single-arm, open-label,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multicenter, phase 3 trial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sofosbuvir-velpatasvir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in HIV-HCV coinfected treatment-naïve and treatment-experienced patients with genotypes 1-6 HCV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Multiple sites in US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1-6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 years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coinfection and o</a:t>
                      </a:r>
                      <a:r>
                        <a:rPr lang="en-US" dirty="0" smtClean="0"/>
                        <a:t>n stable ART for ≥ 8 weeks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CD4 count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100 cells/mm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and HIV RNA </a:t>
                      </a:r>
                      <a:r>
                        <a:rPr lang="en-US" sz="1800" baseline="0" dirty="0" smtClean="0"/>
                        <a:t>≤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50 copies/mL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dirty="0" smtClean="0"/>
                        <a:t>On stable ART for ≥ 8 weeks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treatment failure allowed (but no prior NS5A or NS5B)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compensated cirrhosis allowed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2574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</a:t>
            </a:r>
            <a:r>
              <a:rPr lang="en-US" dirty="0" err="1"/>
              <a:t>Clin</a:t>
            </a:r>
            <a:r>
              <a:rPr lang="en-US" dirty="0"/>
              <a:t> Infect Dis. 2017 March 29.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Patients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ASTRAL-5: Study Design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5824" y="2667000"/>
            <a:ext cx="2627376" cy="1355416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HIV-HCV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  <a:cs typeface="Arial"/>
              </a:rPr>
              <a:t>Coinfected</a:t>
            </a:r>
            <a:endParaRPr lang="en-US" sz="16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Treatment-naïve &amp; experienced</a:t>
            </a:r>
          </a:p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GT 1, 2, 3, 4, or 6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3104836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n =106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22965" y="2934282"/>
            <a:ext cx="2398778" cy="723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 err="1" smtClean="0">
                <a:latin typeface="Arial"/>
                <a:cs typeface="Arial"/>
              </a:rPr>
              <a:t>Sofosbuvir-Velpatasvir</a:t>
            </a:r>
            <a:endParaRPr lang="en-US" sz="1600" b="1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19800" y="3313903"/>
            <a:ext cx="2404872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6113" y="1447868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8580" y="1411256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800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41208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-6113" y="1850184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622965" y="177094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423565" y="1770940"/>
            <a:ext cx="0" cy="9103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15000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019800" y="1770940"/>
            <a:ext cx="0" cy="9103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065655" y="3111296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-6949" y="4876800"/>
            <a:ext cx="9162288" cy="6827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-velpatasvir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(400/100 mg): fixed-dose combination; one pill once daily</a:t>
            </a:r>
          </a:p>
        </p:txBody>
      </p:sp>
    </p:spTree>
    <p:extLst>
      <p:ext uri="{BB962C8B-B14F-4D97-AF65-F5344CB8AC3E}">
        <p14:creationId xmlns:p14="http://schemas.microsoft.com/office/powerpoint/2010/main" val="7772783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</a:t>
            </a:r>
            <a:r>
              <a:rPr lang="en-US" dirty="0" err="1"/>
              <a:t>Clin</a:t>
            </a:r>
            <a:r>
              <a:rPr lang="en-US" dirty="0"/>
              <a:t> Infect Dis. 2017 March 29.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Patients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ASTRAL-5: Participants</a:t>
            </a:r>
            <a:endParaRPr lang="en-US" sz="2400" dirty="0"/>
          </a:p>
        </p:txBody>
      </p:sp>
      <p:graphicFrame>
        <p:nvGraphicFramePr>
          <p:cNvPr id="2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027728"/>
              </p:ext>
            </p:extLst>
          </p:nvPr>
        </p:nvGraphicFramePr>
        <p:xfrm>
          <a:off x="914400" y="1469778"/>
          <a:ext cx="7315200" cy="4778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45744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baseline="0" dirty="0" err="1" smtClean="0"/>
                        <a:t>Sofosbuvir-Velpatasvir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0" baseline="0" dirty="0" smtClean="0"/>
                        <a:t>(N=106)</a:t>
                      </a:r>
                      <a:endParaRPr lang="en-US" sz="1600" b="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</a:tr>
              <a:tr h="359268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mean, years (range)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54 (25-72)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268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91 (86)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218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Black race,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48 (45)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70403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genotype</a:t>
                      </a:r>
                      <a:r>
                        <a:rPr lang="en-US" sz="1600" dirty="0" smtClean="0"/>
                        <a:t>, n (%)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  1a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  1b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  2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  3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  4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66 (62)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12 (11)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11 (10)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12 (11)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 (5)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8978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IL28B</a:t>
                      </a:r>
                      <a:r>
                        <a:rPr lang="en-US" sz="1600" baseline="0" dirty="0" smtClean="0"/>
                        <a:t> non-CC,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82 (77)</a:t>
                      </a: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268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Mean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</a:t>
                      </a:r>
                      <a:r>
                        <a:rPr lang="en-US" sz="1600" baseline="0" dirty="0" smtClean="0"/>
                        <a:t> (range)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6.3 (5.0-7.4)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268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Cirrhosis,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19 (18)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268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Treatment experienced,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31 (29)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2389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</a:t>
            </a:r>
            <a:r>
              <a:rPr lang="en-US" dirty="0" err="1"/>
              <a:t>Clin</a:t>
            </a:r>
            <a:r>
              <a:rPr lang="en-US" dirty="0"/>
              <a:t> Infect Dis. 2017 March 29.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Patients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ASTRAL-5: Participants</a:t>
            </a:r>
            <a:endParaRPr lang="en-US" sz="24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059975"/>
              </p:ext>
            </p:extLst>
          </p:nvPr>
        </p:nvGraphicFramePr>
        <p:xfrm>
          <a:off x="304800" y="1447800"/>
          <a:ext cx="84582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267200"/>
              </a:tblGrid>
              <a:tr h="522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HIV Baseline Characteristics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Sofosbuvir-Velpatasvir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0" baseline="0" dirty="0" smtClean="0"/>
                        <a:t>(N=106)</a:t>
                      </a:r>
                      <a:endParaRPr lang="en-US" sz="1600" b="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</a:tr>
              <a:tr h="410351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Mean CD4 cell count, (range)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598 (183-1513)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27903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err="1" smtClean="0"/>
                        <a:t>Nucleos</a:t>
                      </a:r>
                      <a:r>
                        <a:rPr lang="en-US" sz="1600" dirty="0" smtClean="0"/>
                        <a:t>(t)ide</a:t>
                      </a:r>
                      <a:r>
                        <a:rPr lang="en-US" sz="1600" baseline="0" dirty="0" smtClean="0"/>
                        <a:t> pair</a:t>
                      </a:r>
                    </a:p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TDF with boosted agent (RTV or Cobi)</a:t>
                      </a:r>
                    </a:p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TDF without boosted agent</a:t>
                      </a:r>
                    </a:p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Abacavir</a:t>
                      </a:r>
                      <a:r>
                        <a:rPr lang="en-US" sz="1600" baseline="0" dirty="0" smtClean="0"/>
                        <a:t>-lamivudine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56 (53)</a:t>
                      </a:r>
                    </a:p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35 (33)</a:t>
                      </a:r>
                    </a:p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15 (14)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4538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Other </a:t>
                      </a:r>
                      <a:r>
                        <a:rPr lang="en-US" sz="1600" baseline="0" dirty="0" smtClean="0"/>
                        <a:t>antiretroviral agent(s)</a:t>
                      </a:r>
                    </a:p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PI (DRV, LPV or ATV)</a:t>
                      </a:r>
                    </a:p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NNRTI (RPV)</a:t>
                      </a:r>
                    </a:p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Integrase inhibitor (RAL or EVG)</a:t>
                      </a:r>
                    </a:p>
                    <a:p>
                      <a:pPr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Other (&gt;1 of above classes)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50 (47)</a:t>
                      </a:r>
                    </a:p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13 (12)</a:t>
                      </a:r>
                    </a:p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36</a:t>
                      </a:r>
                      <a:r>
                        <a:rPr lang="en-US" sz="1600" baseline="0" dirty="0" smtClean="0"/>
                        <a:t> (34)</a:t>
                      </a:r>
                    </a:p>
                    <a:p>
                      <a:pPr algn="ctr">
                        <a:lnSpc>
                          <a:spcPts val="21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7 (7)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47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latin typeface="+mn-lt"/>
                          <a:cs typeface="Arial"/>
                        </a:rPr>
                        <a:t>Abbreviations: TDF = Tenofovir disoproxil</a:t>
                      </a:r>
                      <a:r>
                        <a:rPr lang="en-US" sz="1400" i="0" baseline="0" dirty="0" smtClean="0">
                          <a:latin typeface="+mn-lt"/>
                          <a:cs typeface="Arial"/>
                        </a:rPr>
                        <a:t> fumarate; RTV = ritonavir; Cobi = cobicistat; </a:t>
                      </a:r>
                      <a:br>
                        <a:rPr lang="en-US" sz="1400" i="0" baseline="0" dirty="0" smtClean="0">
                          <a:latin typeface="+mn-lt"/>
                          <a:cs typeface="Arial"/>
                        </a:rPr>
                      </a:br>
                      <a:r>
                        <a:rPr lang="en-US" sz="1400" i="0" baseline="0" dirty="0" smtClean="0">
                          <a:latin typeface="+mn-lt"/>
                          <a:cs typeface="Arial"/>
                        </a:rPr>
                        <a:t>PI = HIV protease inhibitor; DRV = darunavir; LPV = lopinavir; ATV = atazanavir; </a:t>
                      </a:r>
                      <a:br>
                        <a:rPr lang="en-US" sz="1400" i="0" baseline="0" dirty="0" smtClean="0">
                          <a:latin typeface="+mn-lt"/>
                          <a:cs typeface="Arial"/>
                        </a:rPr>
                      </a:br>
                      <a:r>
                        <a:rPr lang="en-US" sz="1400" i="0" baseline="0" dirty="0" smtClean="0">
                          <a:latin typeface="+mn-lt"/>
                          <a:cs typeface="Arial"/>
                        </a:rPr>
                        <a:t>PRV = rilpivirine; RAL = raltegravir; EVG = elvitegravir</a:t>
                      </a:r>
                      <a:endParaRPr lang="en-US" sz="1400" dirty="0" smtClean="0">
                        <a:latin typeface="+mn-lt"/>
                        <a:cs typeface="Arial"/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5931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Patients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ASTRAL-5: </a:t>
            </a:r>
            <a:r>
              <a:rPr lang="en-US" sz="2400" dirty="0"/>
              <a:t>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ASTRAL-5: SVR12 Results by Genotype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</a:t>
            </a:r>
            <a:r>
              <a:rPr lang="en-US" dirty="0" err="1"/>
              <a:t>Clin</a:t>
            </a:r>
            <a:r>
              <a:rPr lang="en-US" dirty="0"/>
              <a:t> Infect Dis. 2017 March 29.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699046"/>
              </p:ext>
            </p:extLst>
          </p:nvPr>
        </p:nvGraphicFramePr>
        <p:xfrm>
          <a:off x="356980" y="2016864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1492515" y="5105396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101/106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74493" y="5105396"/>
            <a:ext cx="73070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63/66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39720" y="5105396"/>
            <a:ext cx="77317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27435" y="5105396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08061" y="5105396"/>
            <a:ext cx="723254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45490" y="5105396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5</a:t>
            </a:r>
            <a:r>
              <a:rPr lang="en-US" sz="1400" dirty="0" smtClean="0">
                <a:solidFill>
                  <a:srgbClr val="FFFFFF"/>
                </a:solidFill>
              </a:rPr>
              <a:t>/</a:t>
            </a:r>
            <a:r>
              <a:rPr lang="en-US" sz="1400" dirty="0"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639594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Patients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ASTRAL-5: </a:t>
            </a:r>
            <a:r>
              <a:rPr lang="en-US" sz="2400" dirty="0"/>
              <a:t>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ASTRAL-5: SVR12 Results by Genotype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</a:t>
            </a:r>
            <a:r>
              <a:rPr lang="en-US" dirty="0" err="1"/>
              <a:t>Clin</a:t>
            </a:r>
            <a:r>
              <a:rPr lang="en-US" dirty="0"/>
              <a:t> Infect Dis. 2017 March 29.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568026"/>
              </p:ext>
            </p:extLst>
          </p:nvPr>
        </p:nvGraphicFramePr>
        <p:xfrm>
          <a:off x="356980" y="2016864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1492515" y="5105396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101/106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27435" y="5105396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45490" y="5105396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5</a:t>
            </a:r>
            <a:r>
              <a:rPr lang="en-US" sz="1400" dirty="0" smtClean="0">
                <a:solidFill>
                  <a:srgbClr val="FFFFFF"/>
                </a:solidFill>
              </a:rPr>
              <a:t>/</a:t>
            </a:r>
            <a:r>
              <a:rPr lang="en-US" sz="14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63998" y="5092172"/>
            <a:ext cx="730707" cy="381004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63/66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0710" y="5092172"/>
            <a:ext cx="773172" cy="381004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5961" y="5092172"/>
            <a:ext cx="723254" cy="381004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Line Callout 1 21"/>
          <p:cNvSpPr/>
          <p:nvPr/>
        </p:nvSpPr>
        <p:spPr>
          <a:xfrm>
            <a:off x="3875705" y="4177776"/>
            <a:ext cx="990600" cy="387090"/>
          </a:xfrm>
          <a:prstGeom prst="borderCallout1">
            <a:avLst>
              <a:gd name="adj1" fmla="val 234417"/>
              <a:gd name="adj2" fmla="val 44436"/>
              <a:gd name="adj3" fmla="val 100906"/>
              <a:gd name="adj4" fmla="val 44759"/>
            </a:avLst>
          </a:prstGeom>
          <a:solidFill>
            <a:srgbClr val="D9D9D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1 LTFU</a:t>
            </a:r>
            <a:endParaRPr lang="en-US" sz="1200" dirty="0"/>
          </a:p>
        </p:txBody>
      </p:sp>
      <p:sp>
        <p:nvSpPr>
          <p:cNvPr id="23" name="Line Callout 1 22"/>
          <p:cNvSpPr/>
          <p:nvPr/>
        </p:nvSpPr>
        <p:spPr>
          <a:xfrm>
            <a:off x="2656505" y="4177776"/>
            <a:ext cx="990600" cy="387090"/>
          </a:xfrm>
          <a:prstGeom prst="borderCallout1">
            <a:avLst>
              <a:gd name="adj1" fmla="val 234417"/>
              <a:gd name="adj2" fmla="val 44436"/>
              <a:gd name="adj3" fmla="val 100906"/>
              <a:gd name="adj4" fmla="val 44759"/>
            </a:avLst>
          </a:prstGeom>
          <a:solidFill>
            <a:srgbClr val="D9D9D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 Relapses</a:t>
            </a:r>
          </a:p>
          <a:p>
            <a:pPr algn="ctr"/>
            <a:r>
              <a:rPr lang="en-US" sz="1200" dirty="0" smtClean="0"/>
              <a:t>1 LTFU</a:t>
            </a:r>
            <a:endParaRPr lang="en-US" sz="1200" dirty="0"/>
          </a:p>
        </p:txBody>
      </p:sp>
      <p:sp>
        <p:nvSpPr>
          <p:cNvPr id="24" name="Line Callout 1 23"/>
          <p:cNvSpPr/>
          <p:nvPr/>
        </p:nvSpPr>
        <p:spPr>
          <a:xfrm>
            <a:off x="6314105" y="4177776"/>
            <a:ext cx="990600" cy="387090"/>
          </a:xfrm>
          <a:prstGeom prst="borderCallout1">
            <a:avLst>
              <a:gd name="adj1" fmla="val 234417"/>
              <a:gd name="adj2" fmla="val 44436"/>
              <a:gd name="adj3" fmla="val 100906"/>
              <a:gd name="adj4" fmla="val 44759"/>
            </a:avLst>
          </a:prstGeom>
          <a:solidFill>
            <a:srgbClr val="D9D9D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 Withdrew</a:t>
            </a:r>
          </a:p>
          <a:p>
            <a:pPr algn="ctr"/>
            <a:r>
              <a:rPr lang="en-US" sz="1200" dirty="0" smtClean="0"/>
              <a:t>Consent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467068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Gilead </a:t>
            </a:r>
            <a:r>
              <a:rPr lang="en-US" dirty="0" smtClean="0"/>
              <a:t>Sciences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(</a:t>
            </a:r>
            <a:r>
              <a:rPr lang="en-US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Epclusa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/>
              <a:t>E</a:t>
            </a:r>
            <a:r>
              <a:rPr lang="en-US" sz="3200" dirty="0" smtClean="0"/>
              <a:t>stimated Cost of Therapy</a:t>
            </a:r>
            <a:endParaRPr lang="en-US" sz="32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705928"/>
              </p:ext>
            </p:extLst>
          </p:nvPr>
        </p:nvGraphicFramePr>
        <p:xfrm>
          <a:off x="457200" y="2225843"/>
          <a:ext cx="8229600" cy="303195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14800"/>
                <a:gridCol w="4114800"/>
              </a:tblGrid>
              <a:tr h="7299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Estimated Cost of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Sofosbuvir-Velpatasvir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 Based on Treatment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Duration 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20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Duration of Treatment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Estimated Cost*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B82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12 Weeks</a:t>
                      </a:r>
                      <a:endParaRPr lang="en-US" sz="2000" dirty="0"/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$74,760</a:t>
                      </a: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1D7"/>
                    </a:solidFill>
                  </a:tcPr>
                </a:tc>
              </a:tr>
              <a:tr h="6096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*Estimated</a:t>
                      </a:r>
                      <a:r>
                        <a:rPr lang="en-US" sz="1600" b="0" baseline="0" dirty="0" smtClean="0"/>
                        <a:t> cost based on </a:t>
                      </a:r>
                      <a:r>
                        <a:rPr lang="en-US" sz="1600" b="0" dirty="0" smtClean="0"/>
                        <a:t>Wholesaler Acquisition Cost in United States</a:t>
                      </a:r>
                      <a:r>
                        <a:rPr lang="en-US" sz="1600" b="0" baseline="0" dirty="0" smtClean="0"/>
                        <a:t> of </a:t>
                      </a:r>
                      <a:r>
                        <a:rPr lang="en-US" sz="1600" b="0" dirty="0" smtClean="0"/>
                        <a:t>$890 per pill</a:t>
                      </a:r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9224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Patients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ASTRAL-5: </a:t>
            </a:r>
            <a:r>
              <a:rPr lang="en-US" sz="2400" dirty="0"/>
              <a:t>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ASTRAL-5: SVR12 Results by Cirrhosis &amp; Treatment Experience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</a:t>
            </a:r>
            <a:r>
              <a:rPr lang="en-US" dirty="0" err="1"/>
              <a:t>Clin</a:t>
            </a:r>
            <a:r>
              <a:rPr lang="en-US" dirty="0"/>
              <a:t> Infect Dis. 2017 March 29.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91656" y="48768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210/218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7787" y="48768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139/144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4946" y="48768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42/44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1400" y="48768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27/28</a:t>
            </a:r>
            <a:endParaRPr lang="en-US" sz="1400" dirty="0">
              <a:solidFill>
                <a:srgbClr val="FFFFFF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115305"/>
              </p:ext>
            </p:extLst>
          </p:nvPr>
        </p:nvGraphicFramePr>
        <p:xfrm>
          <a:off x="377820" y="197256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982083" y="5638800"/>
            <a:ext cx="2667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Treatment Experience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971800" y="5638800"/>
            <a:ext cx="2671187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5943600" y="5638800"/>
            <a:ext cx="2667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Cirrhosis Status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796882" y="5638800"/>
            <a:ext cx="2716907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97020" y="471829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101/106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4820" y="471829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71/75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2620" y="471829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30/31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0900" y="471829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19/19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8580" y="471829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82/87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5568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Patients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ASTRAL-5: Resistance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Baseline NS5A Resistance-Associated Variants and SVR12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</a:t>
            </a:r>
            <a:r>
              <a:rPr lang="en-US" dirty="0" err="1"/>
              <a:t>Clin</a:t>
            </a:r>
            <a:r>
              <a:rPr lang="en-US" dirty="0"/>
              <a:t> Infect Dis. 2017 March 29.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9997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58/65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842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83/86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4686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104/104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72646" y="535667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515350" y="6689725"/>
            <a:ext cx="247650" cy="1682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F1D4BA5-5302-4CB5-AC6D-38B3FFDBB930}" type="slidenum">
              <a:rPr lang="en-US" sz="800" smtClean="0"/>
              <a:pPr>
                <a:defRPr/>
              </a:pPr>
              <a:t>51</a:t>
            </a:fld>
            <a:endParaRPr lang="en-US" sz="800" dirty="0"/>
          </a:p>
        </p:txBody>
      </p:sp>
      <p:sp>
        <p:nvSpPr>
          <p:cNvPr id="11" name="Rectangle 10"/>
          <p:cNvSpPr/>
          <p:nvPr/>
        </p:nvSpPr>
        <p:spPr>
          <a:xfrm>
            <a:off x="3576927" y="1926648"/>
            <a:ext cx="1773237" cy="404813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Total, </a:t>
            </a:r>
            <a:r>
              <a:rPr lang="en-US" sz="1600" b="1" dirty="0" smtClean="0">
                <a:solidFill>
                  <a:srgbClr val="000000"/>
                </a:solidFill>
              </a:rPr>
              <a:t>n = 103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568575" y="5427663"/>
            <a:ext cx="2147888" cy="0"/>
          </a:xfrm>
          <a:prstGeom prst="line">
            <a:avLst/>
          </a:prstGeom>
          <a:ln>
            <a:solidFill>
              <a:srgbClr val="9DB7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323403"/>
              </p:ext>
            </p:extLst>
          </p:nvPr>
        </p:nvGraphicFramePr>
        <p:xfrm>
          <a:off x="2644775" y="2476500"/>
          <a:ext cx="5438775" cy="305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77"/>
          <p:cNvSpPr txBox="1">
            <a:spLocks noChangeArrowheads="1"/>
          </p:cNvSpPr>
          <p:nvPr/>
        </p:nvSpPr>
        <p:spPr bwMode="auto">
          <a:xfrm>
            <a:off x="3108325" y="3542578"/>
            <a:ext cx="134620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 b="1" dirty="0"/>
              <a:t>8</a:t>
            </a:r>
            <a:r>
              <a:rPr lang="en-US" sz="1400" b="1" dirty="0" smtClean="0"/>
              <a:t>8% </a:t>
            </a:r>
            <a:endParaRPr lang="en-US" sz="1400" b="1" dirty="0"/>
          </a:p>
          <a:p>
            <a:pPr algn="ctr" eaLnBrk="1" hangingPunct="1">
              <a:lnSpc>
                <a:spcPct val="90000"/>
              </a:lnSpc>
            </a:pPr>
            <a:r>
              <a:rPr lang="en-US" sz="1400" b="1" dirty="0"/>
              <a:t>No </a:t>
            </a:r>
            <a:r>
              <a:rPr lang="en-US" sz="1400" b="1" dirty="0" smtClean="0"/>
              <a:t>NS5A </a:t>
            </a:r>
            <a:endParaRPr lang="en-US" sz="1400" b="1" dirty="0"/>
          </a:p>
          <a:p>
            <a:pPr algn="ctr" eaLnBrk="1" hangingPunct="1">
              <a:lnSpc>
                <a:spcPct val="90000"/>
              </a:lnSpc>
            </a:pPr>
            <a:r>
              <a:rPr lang="en-US" sz="1400" b="1" dirty="0"/>
              <a:t>RAVs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400" b="1" dirty="0" smtClean="0"/>
              <a:t>90/103</a:t>
            </a:r>
            <a:endParaRPr lang="en-US" sz="1400" b="1" dirty="0"/>
          </a:p>
        </p:txBody>
      </p:sp>
      <p:sp>
        <p:nvSpPr>
          <p:cNvPr id="19" name="TextBox 78"/>
          <p:cNvSpPr txBox="1">
            <a:spLocks noChangeArrowheads="1"/>
          </p:cNvSpPr>
          <p:nvPr/>
        </p:nvSpPr>
        <p:spPr bwMode="auto">
          <a:xfrm>
            <a:off x="4953000" y="3542578"/>
            <a:ext cx="1223963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1</a:t>
            </a:r>
            <a:r>
              <a:rPr lang="en-US" sz="1400" b="1" dirty="0">
                <a:solidFill>
                  <a:schemeClr val="bg1"/>
                </a:solidFill>
              </a:rPr>
              <a:t>3</a:t>
            </a:r>
            <a:r>
              <a:rPr lang="en-US" sz="1400" b="1" dirty="0" smtClean="0">
                <a:solidFill>
                  <a:schemeClr val="bg1"/>
                </a:solidFill>
              </a:rPr>
              <a:t>% 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NS5A 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</a:rPr>
              <a:t>RAVs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13/103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0" name="Chart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896778"/>
              </p:ext>
            </p:extLst>
          </p:nvPr>
        </p:nvGraphicFramePr>
        <p:xfrm>
          <a:off x="1470025" y="2498725"/>
          <a:ext cx="1698625" cy="305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80"/>
          <p:cNvSpPr txBox="1">
            <a:spLocks noChangeArrowheads="1"/>
          </p:cNvSpPr>
          <p:nvPr/>
        </p:nvSpPr>
        <p:spPr bwMode="auto">
          <a:xfrm>
            <a:off x="1952625" y="2684463"/>
            <a:ext cx="75406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1" dirty="0" smtClean="0"/>
              <a:t>98% </a:t>
            </a:r>
            <a:endParaRPr lang="en-US" sz="1600" b="1" dirty="0"/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/>
              <a:t>SVR12</a:t>
            </a:r>
          </a:p>
        </p:txBody>
      </p:sp>
      <p:sp>
        <p:nvSpPr>
          <p:cNvPr id="23" name="TextBox 81"/>
          <p:cNvSpPr txBox="1">
            <a:spLocks noChangeArrowheads="1"/>
          </p:cNvSpPr>
          <p:nvPr/>
        </p:nvSpPr>
        <p:spPr bwMode="auto">
          <a:xfrm>
            <a:off x="1952625" y="5237163"/>
            <a:ext cx="754063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 b="1" dirty="0" smtClean="0"/>
              <a:t>88/90</a:t>
            </a:r>
            <a:endParaRPr lang="en-US" sz="1400" b="1" dirty="0"/>
          </a:p>
        </p:txBody>
      </p:sp>
      <p:graphicFrame>
        <p:nvGraphicFramePr>
          <p:cNvPr id="26" name="Chart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764714"/>
              </p:ext>
            </p:extLst>
          </p:nvPr>
        </p:nvGraphicFramePr>
        <p:xfrm>
          <a:off x="5842000" y="2533650"/>
          <a:ext cx="1619250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83"/>
          <p:cNvSpPr txBox="1">
            <a:spLocks noChangeArrowheads="1"/>
          </p:cNvSpPr>
          <p:nvPr/>
        </p:nvSpPr>
        <p:spPr bwMode="auto">
          <a:xfrm>
            <a:off x="6284913" y="2684463"/>
            <a:ext cx="754062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100% 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SVR12</a:t>
            </a:r>
          </a:p>
        </p:txBody>
      </p:sp>
      <p:sp>
        <p:nvSpPr>
          <p:cNvPr id="28" name="TextBox 84"/>
          <p:cNvSpPr txBox="1">
            <a:spLocks noChangeArrowheads="1"/>
          </p:cNvSpPr>
          <p:nvPr/>
        </p:nvSpPr>
        <p:spPr bwMode="auto">
          <a:xfrm>
            <a:off x="6277264" y="5221288"/>
            <a:ext cx="744682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13/13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52738" y="2559050"/>
            <a:ext cx="1600200" cy="0"/>
          </a:xfrm>
          <a:prstGeom prst="line">
            <a:avLst/>
          </a:prstGeom>
          <a:ln>
            <a:solidFill>
              <a:srgbClr val="9DB7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652588" y="5461000"/>
            <a:ext cx="6089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63700" y="2544763"/>
            <a:ext cx="0" cy="29067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1311275" y="5100638"/>
            <a:ext cx="341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10</a:t>
            </a:r>
          </a:p>
        </p:txBody>
      </p:sp>
      <p:sp>
        <p:nvSpPr>
          <p:cNvPr id="33" name="TextBox 26"/>
          <p:cNvSpPr txBox="1">
            <a:spLocks noChangeArrowheads="1"/>
          </p:cNvSpPr>
          <p:nvPr/>
        </p:nvSpPr>
        <p:spPr bwMode="auto">
          <a:xfrm>
            <a:off x="1311275" y="4840288"/>
            <a:ext cx="341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20</a:t>
            </a:r>
          </a:p>
        </p:txBody>
      </p:sp>
      <p:sp>
        <p:nvSpPr>
          <p:cNvPr id="34" name="TextBox 28"/>
          <p:cNvSpPr txBox="1">
            <a:spLocks noChangeArrowheads="1"/>
          </p:cNvSpPr>
          <p:nvPr/>
        </p:nvSpPr>
        <p:spPr bwMode="auto">
          <a:xfrm>
            <a:off x="1311275" y="4589463"/>
            <a:ext cx="341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30</a:t>
            </a:r>
          </a:p>
        </p:txBody>
      </p:sp>
      <p:sp>
        <p:nvSpPr>
          <p:cNvPr id="35" name="TextBox 29"/>
          <p:cNvSpPr txBox="1">
            <a:spLocks noChangeArrowheads="1"/>
          </p:cNvSpPr>
          <p:nvPr/>
        </p:nvSpPr>
        <p:spPr bwMode="auto">
          <a:xfrm>
            <a:off x="1311275" y="4297363"/>
            <a:ext cx="3413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40</a:t>
            </a:r>
          </a:p>
        </p:txBody>
      </p:sp>
      <p:sp>
        <p:nvSpPr>
          <p:cNvPr id="36" name="TextBox 30"/>
          <p:cNvSpPr txBox="1">
            <a:spLocks noChangeArrowheads="1"/>
          </p:cNvSpPr>
          <p:nvPr/>
        </p:nvSpPr>
        <p:spPr bwMode="auto">
          <a:xfrm>
            <a:off x="1311275" y="3984625"/>
            <a:ext cx="3413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50</a:t>
            </a:r>
          </a:p>
        </p:txBody>
      </p:sp>
      <p:sp>
        <p:nvSpPr>
          <p:cNvPr id="37" name="TextBox 31"/>
          <p:cNvSpPr txBox="1">
            <a:spLocks noChangeArrowheads="1"/>
          </p:cNvSpPr>
          <p:nvPr/>
        </p:nvSpPr>
        <p:spPr bwMode="auto">
          <a:xfrm>
            <a:off x="1311275" y="3683000"/>
            <a:ext cx="341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60</a:t>
            </a:r>
          </a:p>
        </p:txBody>
      </p:sp>
      <p:sp>
        <p:nvSpPr>
          <p:cNvPr id="38" name="TextBox 32"/>
          <p:cNvSpPr txBox="1">
            <a:spLocks noChangeArrowheads="1"/>
          </p:cNvSpPr>
          <p:nvPr/>
        </p:nvSpPr>
        <p:spPr bwMode="auto">
          <a:xfrm>
            <a:off x="1311275" y="3382963"/>
            <a:ext cx="341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70</a:t>
            </a:r>
          </a:p>
        </p:txBody>
      </p:sp>
      <p:sp>
        <p:nvSpPr>
          <p:cNvPr id="39" name="TextBox 33"/>
          <p:cNvSpPr txBox="1">
            <a:spLocks noChangeArrowheads="1"/>
          </p:cNvSpPr>
          <p:nvPr/>
        </p:nvSpPr>
        <p:spPr bwMode="auto">
          <a:xfrm>
            <a:off x="1311275" y="3089275"/>
            <a:ext cx="341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80</a:t>
            </a:r>
          </a:p>
        </p:txBody>
      </p:sp>
      <p:sp>
        <p:nvSpPr>
          <p:cNvPr id="40" name="TextBox 34"/>
          <p:cNvSpPr txBox="1">
            <a:spLocks noChangeArrowheads="1"/>
          </p:cNvSpPr>
          <p:nvPr/>
        </p:nvSpPr>
        <p:spPr bwMode="auto">
          <a:xfrm>
            <a:off x="1311275" y="2752725"/>
            <a:ext cx="341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90</a:t>
            </a:r>
          </a:p>
        </p:txBody>
      </p:sp>
      <p:sp>
        <p:nvSpPr>
          <p:cNvPr id="41" name="TextBox 35"/>
          <p:cNvSpPr txBox="1">
            <a:spLocks noChangeArrowheads="1"/>
          </p:cNvSpPr>
          <p:nvPr/>
        </p:nvSpPr>
        <p:spPr bwMode="auto">
          <a:xfrm>
            <a:off x="1236663" y="2482850"/>
            <a:ext cx="4206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/>
              <a:t>100</a:t>
            </a:r>
          </a:p>
        </p:txBody>
      </p:sp>
      <p:sp>
        <p:nvSpPr>
          <p:cNvPr id="42" name="TextBox 18"/>
          <p:cNvSpPr txBox="1">
            <a:spLocks noChangeArrowheads="1"/>
          </p:cNvSpPr>
          <p:nvPr/>
        </p:nvSpPr>
        <p:spPr bwMode="auto">
          <a:xfrm rot="16200000">
            <a:off x="585787" y="3729038"/>
            <a:ext cx="1211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/>
              <a:t>SVR12 (%)</a:t>
            </a:r>
          </a:p>
        </p:txBody>
      </p:sp>
      <p:cxnSp>
        <p:nvCxnSpPr>
          <p:cNvPr id="43" name="Straight Connector 42"/>
          <p:cNvCxnSpPr/>
          <p:nvPr/>
        </p:nvCxnSpPr>
        <p:spPr bwMode="auto">
          <a:xfrm flipV="1">
            <a:off x="5791200" y="2590802"/>
            <a:ext cx="358773" cy="9143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flipH="1" flipV="1">
            <a:off x="5791200" y="4495800"/>
            <a:ext cx="381000" cy="96202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60708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</a:t>
            </a:r>
            <a:r>
              <a:rPr lang="en-US" dirty="0" err="1"/>
              <a:t>Clin</a:t>
            </a:r>
            <a:r>
              <a:rPr lang="en-US" dirty="0"/>
              <a:t> Infect Dis. 2017 March 29.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Patients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ASTRAL-5: Adverse Events</a:t>
            </a:r>
            <a:endParaRPr lang="en-US" sz="2400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746628"/>
              </p:ext>
            </p:extLst>
          </p:nvPr>
        </p:nvGraphicFramePr>
        <p:xfrm>
          <a:off x="607590" y="1480128"/>
          <a:ext cx="7940040" cy="478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020"/>
                <a:gridCol w="3970020"/>
              </a:tblGrid>
              <a:tr h="40691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aseline="0" dirty="0" err="1" smtClean="0"/>
                        <a:t>Sofosbuvir-Velpatasvir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0" baseline="0" dirty="0" smtClean="0"/>
                        <a:t>(N=106)</a:t>
                      </a:r>
                      <a:endParaRPr lang="en-US" sz="1600" b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</a:tr>
              <a:tr h="40082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 (2)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082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Serious AEs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 (2)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082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Deaths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5547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AE in &gt;5% of patients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Arthralgia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Upper respiratory tract infection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Diarrhea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Insomnia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Nausea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26 (25)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14 (13)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9 (8)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9 (8)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9 (8)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7</a:t>
                      </a:r>
                      <a:r>
                        <a:rPr lang="en-US" sz="1600" baseline="0" dirty="0" smtClean="0"/>
                        <a:t> (7)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7 (7)</a:t>
                      </a:r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2326">
                <a:tc gridSpan="2">
                  <a:txBody>
                    <a:bodyPr/>
                    <a:lstStyle/>
                    <a:p>
                      <a:pPr marL="12700" indent="0">
                        <a:lnSpc>
                          <a:spcPts val="2100"/>
                        </a:lnSpc>
                        <a:tabLst/>
                      </a:pPr>
                      <a:r>
                        <a:rPr lang="en-US" sz="1400" dirty="0" smtClean="0"/>
                        <a:t>The majority</a:t>
                      </a:r>
                      <a:r>
                        <a:rPr lang="en-US" sz="1400" baseline="0" dirty="0" smtClean="0"/>
                        <a:t> of AEs were mild in severity (grade 1 or 2).</a:t>
                      </a:r>
                    </a:p>
                    <a:p>
                      <a:pPr marL="12700" indent="0">
                        <a:lnSpc>
                          <a:spcPts val="2100"/>
                        </a:lnSpc>
                        <a:tabLst/>
                      </a:pPr>
                      <a:r>
                        <a:rPr lang="en-US" sz="1400" baseline="0" dirty="0" smtClean="0"/>
                        <a:t>No patient with confirmed on-treatment HIV </a:t>
                      </a:r>
                      <a:r>
                        <a:rPr lang="en-US" sz="1400" baseline="0" dirty="0" err="1" smtClean="0"/>
                        <a:t>virologic</a:t>
                      </a:r>
                      <a:r>
                        <a:rPr lang="en-US" sz="1400" baseline="0" dirty="0" smtClean="0"/>
                        <a:t> breakthrough.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0822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</a:t>
            </a:r>
            <a:r>
              <a:rPr lang="en-US" dirty="0" err="1"/>
              <a:t>Clin</a:t>
            </a:r>
            <a:r>
              <a:rPr lang="en-US" dirty="0"/>
              <a:t> Infect Dis. 2017 March 29.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Coinfected Patients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ASTRAL-5: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829269"/>
              </p:ext>
            </p:extLst>
          </p:nvPr>
        </p:nvGraphicFramePr>
        <p:xfrm>
          <a:off x="0" y="2743200"/>
          <a:ext cx="9144000" cy="16764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167640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Sofosbuvir-velpatasvir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for 12 weeks was safe and provided high rates of SVR12 in patients coinfected with HCV and HIV-1.”</a:t>
                      </a:r>
                      <a:endParaRPr lang="en-US" sz="2000" b="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30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600" dirty="0" err="1" smtClean="0">
                <a:solidFill>
                  <a:srgbClr val="001D48"/>
                </a:solidFill>
              </a:rPr>
              <a:t>Sofosbuvir-Velpatasvir</a:t>
            </a:r>
            <a:r>
              <a:rPr lang="en-US" sz="2600" dirty="0" smtClean="0">
                <a:solidFill>
                  <a:srgbClr val="001D48"/>
                </a:solidFill>
              </a:rPr>
              <a:t> in HCV Genotype 1, 2, 4, 5, or 6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ASTRAL-1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 &amp; 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Feld JJ,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</a:t>
            </a:r>
            <a:r>
              <a:rPr lang="is-IS" sz="1400" dirty="0" smtClean="0">
                <a:latin typeface="Arial"/>
                <a:cs typeface="Arial"/>
              </a:rPr>
              <a:t>2015</a:t>
            </a:r>
            <a:r>
              <a:rPr lang="en-US" sz="1400" dirty="0" smtClean="0">
                <a:latin typeface="Arial"/>
                <a:cs typeface="Arial"/>
              </a:rPr>
              <a:t>;373:2599-607.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9331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</a:t>
            </a:r>
            <a:r>
              <a:rPr lang="en-US" dirty="0" smtClean="0"/>
              <a:t>JJ</a:t>
            </a:r>
            <a:r>
              <a:rPr lang="en-US" dirty="0"/>
              <a:t>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;373:2599-607.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Genotype 1,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2, 4, 5, or 6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ASTRAL-1: Study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888041"/>
              </p:ext>
            </p:extLst>
          </p:nvPr>
        </p:nvGraphicFramePr>
        <p:xfrm>
          <a:off x="514350" y="1600200"/>
          <a:ext cx="8115300" cy="43738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ASTRAL-1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 placebo-controlled, phase 3 trial using a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sofosbuvir-velpatasvir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treatment-naïve and treatment-experienced patients with GT 1, 2, 4, 5, or 6 chronic HCV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81 sites in United States, Europe, &amp; Hong Kong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1, 2, 4, 5, 6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10,000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treatment failure with interferon allowed (but no prior NS5A or NS5B)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compensated cirrhosis allowed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6400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167883" y="2601060"/>
            <a:ext cx="228599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</a:t>
            </a:r>
            <a:r>
              <a:rPr lang="en-US" dirty="0" smtClean="0"/>
              <a:t>JJ</a:t>
            </a:r>
            <a:r>
              <a:rPr lang="en-US" dirty="0"/>
              <a:t>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;373:2599-607</a:t>
            </a:r>
            <a:r>
              <a:rPr lang="en-US" dirty="0"/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881883" y="2289045"/>
            <a:ext cx="2285998" cy="631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0" rIns="0" anchor="ctr"/>
          <a:lstStyle/>
          <a:p>
            <a:pPr marL="45720" algn="ctr"/>
            <a:r>
              <a:rPr lang="en-US" sz="1400" b="1" dirty="0" smtClean="0">
                <a:latin typeface="Arial"/>
                <a:cs typeface="Arial"/>
              </a:rPr>
              <a:t>Sofosbuvir-</a:t>
            </a:r>
            <a:r>
              <a:rPr lang="en-US" sz="1400" b="1" dirty="0" err="1" smtClean="0">
                <a:latin typeface="Arial"/>
                <a:cs typeface="Arial"/>
              </a:rPr>
              <a:t>Velpatasvir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59168" y="240979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5486400"/>
            <a:ext cx="9162288" cy="5912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Sofosbuvir-Velpatasvir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(400/100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mg): fixed dose combination; one 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601" y="2289045"/>
            <a:ext cx="1840172" cy="167944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Treatment-naïve or experienced 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 1, 2, 4, 5* or 6</a:t>
            </a:r>
            <a:endParaRPr lang="en-US" sz="1400" b="1" i="1" dirty="0" smtClean="0">
              <a:solidFill>
                <a:srgbClr val="FFFFFF"/>
              </a:solidFill>
              <a:cs typeface="Arial"/>
            </a:endParaRPr>
          </a:p>
          <a:p>
            <a:pPr algn="ctr">
              <a:lnSpc>
                <a:spcPts val="2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(N=740)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16956" y="2407857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N=624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181600" y="3629139"/>
            <a:ext cx="22860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881882" y="3315147"/>
            <a:ext cx="2286000" cy="631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 algn="ctr"/>
            <a:r>
              <a:rPr lang="en-US" sz="1400" b="1" dirty="0" smtClean="0">
                <a:latin typeface="Arial"/>
                <a:cs typeface="Arial"/>
              </a:rPr>
              <a:t>Placebo</a:t>
            </a:r>
            <a:r>
              <a:rPr lang="en-US" sz="1400" dirty="0">
                <a:latin typeface="Arial"/>
                <a:cs typeface="Arial"/>
              </a:rPr>
              <a:t>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072884" y="3426532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16956" y="3424525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N=116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6113" y="1447868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00200" y="1459522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23968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76800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-6113" y="1850184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895229" y="177094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158822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8859" y="4267200"/>
            <a:ext cx="9162288" cy="8784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Randomized 5:1 ratio for treatment to placebo. Stratified by cirrhosis and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HCV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genotype.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*Genotype 5 patients (n=6) were assigned to active arm (and not randomized)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Placebo recipients were eligible for deferred treatment with sofosbuvir-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velpatasvir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50608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7435850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Genotype 1,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2, 4, 5, or 6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ASTRAL-1: Study Design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1344140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</a:t>
            </a:r>
            <a:r>
              <a:rPr lang="en-US" dirty="0" smtClean="0"/>
              <a:t>JJ</a:t>
            </a:r>
            <a:r>
              <a:rPr lang="en-US" dirty="0"/>
              <a:t>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;373:2599-607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1,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or 6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ASTRAL-1: </a:t>
            </a:r>
            <a:r>
              <a:rPr lang="en-US" sz="2400" dirty="0"/>
              <a:t>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323383"/>
              </p:ext>
            </p:extLst>
          </p:nvPr>
        </p:nvGraphicFramePr>
        <p:xfrm>
          <a:off x="990600" y="1371600"/>
          <a:ext cx="7772400" cy="4842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362200"/>
                <a:gridCol w="2362200"/>
              </a:tblGrid>
              <a:tr h="5825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Baseline Characteristic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Sofosbuvir-</a:t>
                      </a:r>
                      <a:r>
                        <a:rPr lang="en-US" sz="1400" b="1" dirty="0" err="1" smtClean="0">
                          <a:solidFill>
                            <a:srgbClr val="FFFFFF"/>
                          </a:solidFill>
                        </a:rPr>
                        <a:t>Velpatasvir</a:t>
                      </a:r>
                      <a:endParaRPr lang="en-US" sz="14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(N=624)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Placebo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(N=113)</a:t>
                      </a:r>
                      <a:endParaRPr lang="en-US" sz="14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27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Age, mean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54</a:t>
                      </a:r>
                      <a:r>
                        <a:rPr lang="en-US" sz="1400" baseline="0" dirty="0" smtClean="0"/>
                        <a:t> (18-82)</a:t>
                      </a:r>
                      <a:endParaRPr lang="en-US" sz="14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53 (25-74)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7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Male,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374 (60)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68 (59)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9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Race, n (%)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White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Black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Asian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493 (79)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52 (8)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62 (10)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90 (78)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11 (9)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11 (9)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26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HCV genotype, %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1a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1b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5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 6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210 (34)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118 (19)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104 (17)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116 (19)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35 (6)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41 (7)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46 (40)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19 (16)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21 (18)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22 (19)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8 (7)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Body mass index,</a:t>
                      </a:r>
                      <a:r>
                        <a:rPr lang="en-US" sz="1400" baseline="0" dirty="0" smtClean="0"/>
                        <a:t> mean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27</a:t>
                      </a:r>
                      <a:r>
                        <a:rPr lang="en-US" sz="1400" baseline="0" dirty="0" smtClean="0"/>
                        <a:t> (17-57)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26</a:t>
                      </a:r>
                      <a:r>
                        <a:rPr lang="en-US" sz="1400" baseline="0" dirty="0" smtClean="0"/>
                        <a:t> (18-40)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HCV RNA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400" dirty="0" smtClean="0"/>
                        <a:t>800,000 IU/mL,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461 (74)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87 (75)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IL28B non-CC,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433 (69)</a:t>
                      </a: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79 (68)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6089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80765</TotalTime>
  <Words>5092</Words>
  <Application>Microsoft Macintosh PowerPoint</Application>
  <PresentationFormat>On-screen Show (4:3)</PresentationFormat>
  <Paragraphs>1118</Paragraphs>
  <Slides>53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AETC_Master_Template_061510</vt:lpstr>
      <vt:lpstr>Sofosbuvir-Velpatasvir (Epclusa)</vt:lpstr>
      <vt:lpstr>Background and Dosing</vt:lpstr>
      <vt:lpstr>Sofosbuvir-Velpatasvir (Epclusa)</vt:lpstr>
      <vt:lpstr>Sofosbuvir-Velpatasvir (Epclusa)  Indications and Usage</vt:lpstr>
      <vt:lpstr>Sofosbuvir-Velpatasvir (Epclusa) Estimated Cost of Therapy</vt:lpstr>
      <vt:lpstr>Sofosbuvir-Velpatasvir in HCV Genotype 1, 2, 4, 5, or 6 ASTRAL-1</vt:lpstr>
      <vt:lpstr>Sofosbuvir-Velpatasvir in HCV Genotype 1, 2, 4, 5, or 6 ASTRAL-1: Study Features</vt:lpstr>
      <vt:lpstr>Sofosbuvir-Velpatasvir in HCV Genotype 1, 2, 4, 5, or 6 ASTRAL-1: Study Design</vt:lpstr>
      <vt:lpstr>Sofosbuvir-Velpatasvir in HCV Genotype 1, 2, 4, 5, or 6 ASTRAL-1: Baseline Characteristics</vt:lpstr>
      <vt:lpstr>Sofosbuvir-Velpatasvir in HCV Genotype 1, 2, 4, 5, or 6 ASTRAL-1: Baseline Characteristics</vt:lpstr>
      <vt:lpstr>Sofosbuvir-Velpatasvir in HCV Genotype 1, 2, 4, 5, or 6 ASTRAL-1: Results</vt:lpstr>
      <vt:lpstr>Sofosbuvir-Velpatasvir in HCV Genotype 1, 2, 4, 5, or 6 ASTRAL-1: Results</vt:lpstr>
      <vt:lpstr>Sofosbuvir-Velpatasvir in HCV Genotype 1, 2, 4, 5, or 6 ASTRAL-1: Results</vt:lpstr>
      <vt:lpstr>Sofosbuvir-Velpatasvir in HCV Genotype 1, 2, 4, 5, or 6 ASTRAL-1: Resistance</vt:lpstr>
      <vt:lpstr>Sofosbuvir-Velpatasvir in HCV Genotype 1, 2, 4, 5, or 6 ASTRAL-1: Adverse Events</vt:lpstr>
      <vt:lpstr>Sofosbuvir-Velpatasvir in HCV Genotype 1, 2, 4, 5, or 6 ASTRAL-1: Conclusion</vt:lpstr>
      <vt:lpstr>Sofosbuvir-Velpatasvir in Genotype 2 ASTRAL-2*</vt:lpstr>
      <vt:lpstr>Sofosbuvir-Velpatasvir in HCV Genotype 2 ASTRAL-2: Study Features</vt:lpstr>
      <vt:lpstr>Sofosbuvir-Velpatasvir in HCV Genotype 2 ASTRAL-2: Study Design</vt:lpstr>
      <vt:lpstr>Sofosbuvir-Velpatasvir in HCV Genotype 2 ASTRAL-2: Baseline Characteristics</vt:lpstr>
      <vt:lpstr>Sofosbuvir-Velpatasvir in HCV Genotype 2 ASTRAL-2: Results</vt:lpstr>
      <vt:lpstr>Sofosbuvir-Velpatasvir in HCV Genotype 2 ASTRAL-2: Results</vt:lpstr>
      <vt:lpstr>Sofosbuvir-Velpatasvir in HCV Genotype 2 ASTRAL-2: Adverse Events</vt:lpstr>
      <vt:lpstr>Sofosbuvir-Velpatasvir in HCV Genotype 2 ASTRAL-2: Conclusions</vt:lpstr>
      <vt:lpstr>Sofosbuvir-Velpatasvir in Genotype 3 ASTRAL-3</vt:lpstr>
      <vt:lpstr>Sofosbuvir-Velpatasvir in HCV Genotype 3 ASTRAL-3: Study Features</vt:lpstr>
      <vt:lpstr>Sofosbuvir-Velpatasvir in HCV Genotype 3 ASTRAL-3: Study Design</vt:lpstr>
      <vt:lpstr>Sofosbuvir-Velpatasvir in HCV Genotype 3 ASTRAL-3: Baseline Characteristics</vt:lpstr>
      <vt:lpstr>Sofosbuvir-Velpatasvir in HCV Genotype 3 ASTRAL-3: Results</vt:lpstr>
      <vt:lpstr>Sofosbuvir-Velpatasvir in HCV Genotype 3 ASTRAL-3: Results</vt:lpstr>
      <vt:lpstr>Sofosbuvir-Velpatasvir in HCV Genotype 3 ASTRAL-3: Resistance</vt:lpstr>
      <vt:lpstr>Sofosbuvir-Velpatasvir in HCV Genotype 3 ASTRAL-3: Adverse Events</vt:lpstr>
      <vt:lpstr>Sofosbuvir-Velpatasvir in HCV Genotype 3 ASTRAL-3: Conclusions</vt:lpstr>
      <vt:lpstr>Sofosbuvir-Velpatasvir in Decompensated HCV Cirrhosis ASTRAL-4</vt:lpstr>
      <vt:lpstr>Sofosbuvir-Velpatasvir in Decompensated HCV Cirrhosis ASTRAL-4: Study Features</vt:lpstr>
      <vt:lpstr>Sofosbuvir-Velpatasvir in Decompensated HCV Cirrhosis ASTRAL-4: Study Design</vt:lpstr>
      <vt:lpstr>Sofosbuvir-Velpatasvir in Decompensated HCV Cirrhosis ASTRAL-4: Participants</vt:lpstr>
      <vt:lpstr>Sofosbuvir-Velpatasvir in Decompensated HCV Cirrhosis ASTRAL-4: Participants</vt:lpstr>
      <vt:lpstr>Sofosbuvir-Velpatasvir in Decompensated HCV Cirrhosis ASTRAL-4: Results</vt:lpstr>
      <vt:lpstr>Sofosbuvir-Velpatasvir in Decompensated HCV Cirrhosis ASTRAL-4: Change in MELD Scores on Treatment</vt:lpstr>
      <vt:lpstr>Sofosbuvir-Velpatasvir in Decompensated HCV Cirrhosis ASTRAL-4: Adverse Events</vt:lpstr>
      <vt:lpstr>Sofosbuvir-Velpatasvir in Decompensated HCV Cirrhosis ASTRAL-4: Conclusions</vt:lpstr>
      <vt:lpstr>Sofosbuvir-Velpatasvir in HIV-HCV Coinfected Patients ASTRAL-5</vt:lpstr>
      <vt:lpstr>Sofosbuvir-Velpatasvir in HIV-HCV Coinfected Patients ASTRAL-5: Study Features</vt:lpstr>
      <vt:lpstr>Sofosbuvir-Velpatasvir in HIV-HCV Coinfected Patients ASTRAL-5: Study Design</vt:lpstr>
      <vt:lpstr>Sofosbuvir-Velpatasvir in HIV-HCV Coinfected Patients ASTRAL-5: Participants</vt:lpstr>
      <vt:lpstr>Sofosbuvir-Velpatasvir in HIV-HCV Coinfected Patients ASTRAL-5: Participants</vt:lpstr>
      <vt:lpstr>Sofosbuvir-Velpatasvir in HIV-HCV Coinfected Patients ASTRAL-5: Results</vt:lpstr>
      <vt:lpstr>Sofosbuvir-Velpatasvir in HIV-HCV Coinfected Patients ASTRAL-5: Results</vt:lpstr>
      <vt:lpstr>Sofosbuvir-Velpatasvir in HIV-HCV Coinfected Patients ASTRAL-5: Results</vt:lpstr>
      <vt:lpstr>Sofosbuvir-Velpatasvir in HIV-HCV Coinfected Patients ASTRAL-5: Resistance</vt:lpstr>
      <vt:lpstr>Sofosbuvir-Velpatasvir in HIV-HCV Coinfected Patients ASTRAL-5: Adverse Events</vt:lpstr>
      <vt:lpstr>Sofosbuvir-Velpatasvir in HIV-HCV Coinfected Patients ASTRAL-5: Conclusions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3925</cp:revision>
  <cp:lastPrinted>2011-04-18T21:48:04Z</cp:lastPrinted>
  <dcterms:created xsi:type="dcterms:W3CDTF">2010-11-28T05:36:22Z</dcterms:created>
  <dcterms:modified xsi:type="dcterms:W3CDTF">2017-08-16T23:25:12Z</dcterms:modified>
</cp:coreProperties>
</file>