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881" r:id="rId2"/>
    <p:sldId id="882" r:id="rId3"/>
    <p:sldId id="883" r:id="rId4"/>
    <p:sldId id="884" r:id="rId5"/>
    <p:sldId id="885" r:id="rId6"/>
    <p:sldId id="887" r:id="rId7"/>
    <p:sldId id="886" r:id="rId8"/>
    <p:sldId id="934" r:id="rId9"/>
    <p:sldId id="888" r:id="rId10"/>
    <p:sldId id="889" r:id="rId11"/>
    <p:sldId id="933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059"/>
    <a:srgbClr val="DCE0E8"/>
    <a:srgbClr val="A889BB"/>
    <a:srgbClr val="3E81C8"/>
    <a:srgbClr val="9F82B0"/>
    <a:srgbClr val="3D7EC4"/>
    <a:srgbClr val="3D7BBB"/>
    <a:srgbClr val="204264"/>
    <a:srgbClr val="9788A0"/>
    <a:srgbClr val="4F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53" autoAdjust="0"/>
    <p:restoredTop sz="99531" autoAdjust="0"/>
  </p:normalViewPr>
  <p:slideViewPr>
    <p:cSldViewPr showGuides="1">
      <p:cViewPr>
        <p:scale>
          <a:sx n="139" d="100"/>
          <a:sy n="139" d="100"/>
        </p:scale>
        <p:origin x="-2096" y="-72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26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4"/>
          <c:y val="0.0277778663809897"/>
          <c:w val="0.855152708184204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Ledipasvir</c:v>
                </c:pt>
                <c:pt idx="1">
                  <c:v>Daclatasvir</c:v>
                </c:pt>
                <c:pt idx="2">
                  <c:v>Ombitasvir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51.0</c:v>
                </c:pt>
                <c:pt idx="1">
                  <c:v>27.0</c:v>
                </c:pt>
                <c:pt idx="2">
                  <c:v>11.0</c:v>
                </c:pt>
                <c:pt idx="3">
                  <c:v>13.0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77626712"/>
        <c:axId val="-177607304"/>
      </c:barChart>
      <c:catAx>
        <c:axId val="-177626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Prior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NS5A Treatment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9617155810069"/>
              <c:y val="0.92931034482758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1776073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77607304"/>
        <c:scaling>
          <c:orientation val="minMax"/>
          <c:max val="6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(%)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189160104986877"/>
              <c:y val="0.2392816091954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177626712"/>
        <c:crosses val="autoZero"/>
        <c:crossBetween val="between"/>
        <c:majorUnit val="1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1565608121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3A78"/>
              </a:solidFill>
              <a:ln w="12700">
                <a:solidFill>
                  <a:srgbClr val="6E4B7D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8B8E5E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1a</c:v>
                </c:pt>
                <c:pt idx="1">
                  <c:v>1b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96.0</c:v>
                </c:pt>
                <c:pt idx="1">
                  <c:v>100.0</c:v>
                </c:pt>
                <c:pt idx="2">
                  <c:v>100.0</c:v>
                </c:pt>
                <c:pt idx="3">
                  <c:v>95.0</c:v>
                </c:pt>
                <c:pt idx="4">
                  <c:v>91.0</c:v>
                </c:pt>
                <c:pt idx="5">
                  <c:v>100.0</c:v>
                </c:pt>
                <c:pt idx="6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77664056"/>
        <c:axId val="-2038299336"/>
      </c:barChart>
      <c:catAx>
        <c:axId val="-177664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5516702457647"/>
              <c:y val="0.92859183624182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382993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829933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1186918247132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7766405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13286630472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805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C814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C2829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 Cirrhosis</c:v>
                </c:pt>
                <c:pt idx="2">
                  <c:v>Cirrhosis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96.0</c:v>
                </c:pt>
                <c:pt idx="1">
                  <c:v>99.0</c:v>
                </c:pt>
                <c:pt idx="2">
                  <c:v>93.0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77794568"/>
        <c:axId val="-177382472"/>
      </c:barChart>
      <c:catAx>
        <c:axId val="-177794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Patients</a:t>
                </a:r>
                <a:r>
                  <a:rPr lang="en-US" sz="1600" baseline="0" dirty="0" smtClean="0"/>
                  <a:t> Treated with Sofosbuvir-Velpatasvir-</a:t>
                </a:r>
                <a:r>
                  <a:rPr lang="en-US" sz="1600" baseline="0" dirty="0" err="1" smtClean="0"/>
                  <a:t>Voxilaprevir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185327104522125"/>
              <c:y val="0.92801959658534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1773824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773824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513290300017849"/>
              <c:y val="0.1487568915320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7779456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13286630472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805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C814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4C2829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 Cirrhosis</c:v>
                </c:pt>
                <c:pt idx="2">
                  <c:v>Cirrhosis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96.0</c:v>
                </c:pt>
                <c:pt idx="1">
                  <c:v>99.0</c:v>
                </c:pt>
                <c:pt idx="2">
                  <c:v>93.0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38038968"/>
        <c:axId val="-2038123416"/>
      </c:barChart>
      <c:catAx>
        <c:axId val="-2038038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Patients</a:t>
                </a:r>
                <a:r>
                  <a:rPr lang="en-US" sz="1600" baseline="0" dirty="0" smtClean="0"/>
                  <a:t> Treated with Sofosbuvir-Velpatasvir-</a:t>
                </a:r>
                <a:r>
                  <a:rPr lang="en-US" sz="1600" baseline="0" dirty="0" err="1" smtClean="0"/>
                  <a:t>Voxilaprevir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185327104522125"/>
              <c:y val="0.92801959658534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381234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812341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513290300017849"/>
              <c:y val="0.1487568915320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803896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367895490336435"/>
          <c:w val="0.871074586550467"/>
          <c:h val="0.763281555714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6717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97D59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41547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1784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 RAS</c:v>
                </c:pt>
                <c:pt idx="1">
                  <c:v>Any RAS</c:v>
                </c:pt>
                <c:pt idx="2">
                  <c:v>NS5B Only</c:v>
                </c:pt>
                <c:pt idx="3">
                  <c:v>NS3 Only</c:v>
                </c:pt>
                <c:pt idx="4">
                  <c:v>NS5A Only</c:v>
                </c:pt>
                <c:pt idx="5">
                  <c:v>NS3 + NS5A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97.7</c:v>
                </c:pt>
                <c:pt idx="1">
                  <c:v>97.1</c:v>
                </c:pt>
                <c:pt idx="2">
                  <c:v>100.0</c:v>
                </c:pt>
                <c:pt idx="3">
                  <c:v>100.0</c:v>
                </c:pt>
                <c:pt idx="4">
                  <c:v>96.8</c:v>
                </c:pt>
                <c:pt idx="5">
                  <c:v>97.2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177681144"/>
        <c:axId val="-178177400"/>
      </c:barChart>
      <c:catAx>
        <c:axId val="-177681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500" b="0" i="0" baseline="0">
                <a:latin typeface="Arial"/>
                <a:cs typeface="Arial"/>
              </a:defRPr>
            </a:pPr>
            <a:endParaRPr lang="en-US"/>
          </a:p>
        </c:txPr>
        <c:crossAx val="-1781774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7817740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091513004056311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  <a:effectLst/>
        </c:spPr>
        <c:txPr>
          <a:bodyPr/>
          <a:lstStyle/>
          <a:p>
            <a:pPr>
              <a:defRPr sz="1600"/>
            </a:pPr>
            <a:endParaRPr lang="en-US"/>
          </a:p>
        </c:txPr>
        <c:crossAx val="-17768114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2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0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0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95400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95400"/>
            <a:ext cx="9144000" cy="359663"/>
          </a:xfrm>
          <a:prstGeom prst="rect">
            <a:avLst/>
          </a:prstGeom>
        </p:spPr>
        <p:txBody>
          <a:bodyPr wrap="square"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1D48"/>
                </a:solidFill>
              </a:rPr>
              <a:t>Sofosbuvir-Velpatasvir-</a:t>
            </a:r>
            <a:r>
              <a:rPr lang="en-US" sz="2200" dirty="0" err="1" smtClean="0">
                <a:solidFill>
                  <a:srgbClr val="001D48"/>
                </a:solidFill>
              </a:rPr>
              <a:t>Voxilaprevir</a:t>
            </a:r>
            <a:r>
              <a:rPr lang="en-US" sz="2200" dirty="0" smtClean="0">
                <a:solidFill>
                  <a:srgbClr val="001D48"/>
                </a:solidFill>
              </a:rPr>
              <a:t> in NS5A-Experienced GT 1-6 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POLARIS-1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cs typeface="Arial"/>
              </a:rPr>
              <a:t>Bourlière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cs typeface="Arial"/>
              </a:rPr>
              <a:t>M, </a:t>
            </a:r>
            <a:r>
              <a:rPr lang="en-US" sz="1400" dirty="0">
                <a:latin typeface="Arial"/>
                <a:cs typeface="Arial"/>
              </a:rPr>
              <a:t>et al</a:t>
            </a:r>
            <a:r>
              <a:rPr lang="en-US" sz="1400" dirty="0" smtClean="0">
                <a:latin typeface="Arial"/>
                <a:cs typeface="Arial"/>
              </a:rPr>
              <a:t>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2017;376:2134-46.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6554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NS5A-Experienced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POLARIS-</a:t>
            </a:r>
            <a:r>
              <a:rPr lang="en-US" sz="2700" dirty="0" smtClean="0">
                <a:solidFill>
                  <a:srgbClr val="FFFFFF"/>
                </a:solidFill>
              </a:rPr>
              <a:t>1: </a:t>
            </a:r>
            <a:r>
              <a:rPr lang="en-US" sz="2700" dirty="0" smtClean="0"/>
              <a:t>Adverse Events</a:t>
            </a:r>
            <a:endParaRPr lang="en-US" sz="23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29438"/>
              </p:ext>
            </p:extLst>
          </p:nvPr>
        </p:nvGraphicFramePr>
        <p:xfrm>
          <a:off x="457200" y="1482435"/>
          <a:ext cx="8229602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057401"/>
                <a:gridCol w="2057401"/>
              </a:tblGrid>
              <a:tr h="8291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SOF-VEL-VOX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 = 263)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 152)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059"/>
                    </a:solidFill>
                  </a:tcPr>
                </a:tc>
              </a:tr>
              <a:tr h="43682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AE—no.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(&lt;1)</a:t>
                      </a:r>
                      <a:r>
                        <a:rPr lang="en-US" sz="1600" baseline="30000" dirty="0" smtClean="0"/>
                        <a:t> §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 (2)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43682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r>
                        <a:rPr lang="en-US" sz="1600" baseline="0" dirty="0" smtClean="0"/>
                        <a:t>—no.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5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7 (5)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43682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Deaths</a:t>
                      </a:r>
                      <a:r>
                        <a:rPr lang="en-US" sz="1600" baseline="0" dirty="0" smtClean="0"/>
                        <a:t>—no.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3721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≥5% of patients—no. (%)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Diarrhea</a:t>
                      </a:r>
                    </a:p>
                    <a:p>
                      <a:pPr marL="230188" indent="0">
                        <a:lnSpc>
                          <a:spcPts val="22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66 (25)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56 (21)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47 (18)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37 (14)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26 (17)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30</a:t>
                      </a:r>
                      <a:r>
                        <a:rPr lang="en-US" sz="1600" baseline="0" dirty="0" smtClean="0"/>
                        <a:t> (20)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19 (12)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12 (8)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8345"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tabLst/>
                      </a:pPr>
                      <a:r>
                        <a:rPr lang="en-US" sz="1600" dirty="0" smtClean="0"/>
                        <a:t>Laboratory AEs</a:t>
                      </a:r>
                      <a:r>
                        <a:rPr lang="en-US" sz="1600" baseline="0" dirty="0" smtClean="0"/>
                        <a:t> Grade 3 or Above—no.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18 (6.9%)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22 (14.5%)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2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/>
                        <a:t>§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One patient in active arm discontinued due to angioedema attributed to </a:t>
                      </a:r>
                      <a:r>
                        <a:rPr lang="en-US" sz="1600" baseline="0" dirty="0" err="1" smtClean="0">
                          <a:latin typeface="+mn-lt"/>
                          <a:cs typeface="Arial"/>
                        </a:rPr>
                        <a:t>ramipril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6047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POLARIS-</a:t>
            </a:r>
            <a:r>
              <a:rPr lang="en-US" sz="2400" dirty="0" smtClean="0">
                <a:solidFill>
                  <a:srgbClr val="FFFFFF"/>
                </a:solidFill>
              </a:rPr>
              <a:t>1 and POLARIS-4:</a:t>
            </a:r>
            <a:r>
              <a:rPr lang="en-US" sz="2400" dirty="0" smtClean="0"/>
              <a:t>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98186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Sofosbuvir-velpatasvir-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voxilaprevir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taken for 12 weeks provided high rates of sustained virologic response among patients across HCV genotypes in whom treatment with a DAA regimen had previously failed.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4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NS5A-Experienced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POLARIS-1: Study Features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14769"/>
              </p:ext>
            </p:extLst>
          </p:nvPr>
        </p:nvGraphicFramePr>
        <p:xfrm>
          <a:off x="514350" y="1476380"/>
          <a:ext cx="8115300" cy="48482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POLARIS-1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4738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phase 3 trial to evaluate the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sofosbuvir-velpatasvir-voxilaprevir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NS5A-inhibitor-experienced patients with GT 1-6 chronic HCV 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- 108 sites in United States, Canada, New Zealand, Australia, France,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Germany, and United Kingdom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&gt;18 years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(any genotype)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DAA that contained NS5A inhibitor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743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167883" y="2601060"/>
            <a:ext cx="228599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NS5A-Experienced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POLARIS-</a:t>
            </a:r>
            <a:r>
              <a:rPr lang="en-US" sz="2700" dirty="0" smtClean="0">
                <a:solidFill>
                  <a:srgbClr val="FFFFFF"/>
                </a:solidFill>
              </a:rPr>
              <a:t>1: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881883" y="2289045"/>
            <a:ext cx="2285998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0" rIns="0" anchor="ctr"/>
          <a:lstStyle/>
          <a:p>
            <a:pPr marL="45720" algn="ctr"/>
            <a:r>
              <a:rPr lang="en-US" sz="1400" b="1" dirty="0" err="1" smtClean="0">
                <a:latin typeface="Arial"/>
                <a:cs typeface="Arial"/>
              </a:rPr>
              <a:t>Sofosbuvir-Velpatasvir</a:t>
            </a:r>
            <a:r>
              <a:rPr lang="en-US" sz="1400" b="1" dirty="0" smtClean="0">
                <a:latin typeface="Arial"/>
                <a:cs typeface="Arial"/>
              </a:rPr>
              <a:t>-</a:t>
            </a:r>
          </a:p>
          <a:p>
            <a:pPr marL="45720" algn="ctr"/>
            <a:r>
              <a:rPr lang="en-US" sz="1400" b="1" dirty="0" err="1" smtClean="0">
                <a:latin typeface="Arial"/>
                <a:cs typeface="Arial"/>
              </a:rPr>
              <a:t>Voxilaprevir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9168" y="24097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486399"/>
            <a:ext cx="9162288" cy="774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Sofosbuvir-Velpatasvir-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Voxilaprevir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Placebo: one pill 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1" y="2289045"/>
            <a:ext cx="1840172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GT 1-6 with NS5A inhibitor experience*</a:t>
            </a:r>
          </a:p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= 415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16956" y="2407857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N=263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181600" y="3629139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881882" y="3315147"/>
            <a:ext cx="2286000" cy="631880"/>
          </a:xfrm>
          <a:prstGeom prst="rect">
            <a:avLst/>
          </a:prstGeom>
          <a:solidFill>
            <a:srgbClr val="DCE0E8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72884" y="342653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6956" y="3424525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N=152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00200" y="1459522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396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768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89522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15882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553108"/>
            <a:ext cx="9162288" cy="9332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marL="100584" indent="-100584" defTabSz="935038">
              <a:lnSpc>
                <a:spcPts val="1600"/>
              </a:lnSpc>
              <a:spcBef>
                <a:spcPts val="400"/>
              </a:spcBef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GT 1 patients randomized 2:1 ratio 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active:placebo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). Stratified by presence of cirrhosis (target ≥30%).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marL="100584" indent="-100584" defTabSz="935038">
              <a:lnSpc>
                <a:spcPts val="1600"/>
              </a:lnSpc>
              <a:spcBef>
                <a:spcPts val="400"/>
              </a:spcBef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Genotypes 2-6 were assigned to active arm (and not randomized).</a:t>
            </a:r>
          </a:p>
          <a:p>
            <a:pPr marL="100584" indent="-100584" defTabSz="935038">
              <a:lnSpc>
                <a:spcPts val="1600"/>
              </a:lnSpc>
              <a:spcBef>
                <a:spcPts val="400"/>
              </a:spcBef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recipients were eligible for deferred treatment with sofosbuvir-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voxilaprevir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506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74358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127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NS5A-Experienced 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POLARIS-</a:t>
            </a:r>
            <a:r>
              <a:rPr lang="en-US" sz="2400" dirty="0" smtClean="0">
                <a:solidFill>
                  <a:srgbClr val="FFFFFF"/>
                </a:solidFill>
              </a:rPr>
              <a:t>1:</a:t>
            </a:r>
            <a:r>
              <a:rPr lang="en-US" sz="2400" dirty="0" smtClean="0"/>
              <a:t>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532684"/>
              </p:ext>
            </p:extLst>
          </p:nvPr>
        </p:nvGraphicFramePr>
        <p:xfrm>
          <a:off x="685800" y="1346077"/>
          <a:ext cx="7772400" cy="4960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286000"/>
                <a:gridCol w="1981200"/>
              </a:tblGrid>
              <a:tr h="468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SOF-VEL-VOX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2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= 263)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 n =152)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059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58</a:t>
                      </a:r>
                      <a:r>
                        <a:rPr lang="en-US" sz="1400" baseline="0" dirty="0" smtClean="0"/>
                        <a:t> (27-84)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59 (29-80)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200 (76)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121 (80)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0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White,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211 (80)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124 (82)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2655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HCV genotype—no.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%)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  1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1a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1b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1 (other)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4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   5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   6</a:t>
                      </a:r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150 (57)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101 (38)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45 (17)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4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2)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5 (2)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78 (30)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22 (8)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1 (&lt;1)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6</a:t>
                      </a:r>
                      <a:r>
                        <a:rPr lang="en-US" sz="1400" baseline="0" dirty="0" smtClean="0"/>
                        <a:t> (2)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150 (99)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117 (77)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31 (20)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2 (1)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2 (1)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Mean 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6.3 ±</a:t>
                      </a:r>
                      <a:r>
                        <a:rPr lang="en-US" sz="1400" baseline="0" dirty="0" smtClean="0"/>
                        <a:t> 0.7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6.3 ± 0.6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IL28B 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47 (18)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27</a:t>
                      </a:r>
                      <a:r>
                        <a:rPr lang="en-US" sz="1400" baseline="0" dirty="0" smtClean="0"/>
                        <a:t> (18)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Cirrhosis,</a:t>
                      </a:r>
                      <a:r>
                        <a:rPr lang="en-US" sz="1400" baseline="0" dirty="0" smtClean="0"/>
                        <a:t>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121 (46)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51 (34)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3210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NS5A-Experienced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POLARIS-</a:t>
            </a:r>
            <a:r>
              <a:rPr lang="en-US" sz="2700" dirty="0" smtClean="0">
                <a:solidFill>
                  <a:srgbClr val="FFFFFF"/>
                </a:solidFill>
              </a:rPr>
              <a:t>1: </a:t>
            </a:r>
            <a:r>
              <a:rPr lang="en-US" sz="2700" dirty="0" smtClean="0"/>
              <a:t>Prior NS5A Treatment</a:t>
            </a:r>
            <a:endParaRPr lang="en-US" sz="27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382173"/>
              </p:ext>
            </p:extLst>
          </p:nvPr>
        </p:nvGraphicFramePr>
        <p:xfrm>
          <a:off x="379413" y="1447800"/>
          <a:ext cx="8382000" cy="456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63604" y="4731915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133/263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9735" y="4731915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70/263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6894" y="4731915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30/263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63348" y="4731915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33/263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493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NS5A-Experienced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POLARIS-</a:t>
            </a:r>
            <a:r>
              <a:rPr lang="en-US" sz="2700" dirty="0" smtClean="0">
                <a:solidFill>
                  <a:srgbClr val="FFFFFF"/>
                </a:solidFill>
              </a:rPr>
              <a:t>1:</a:t>
            </a:r>
            <a:r>
              <a:rPr lang="en-US" sz="2700" dirty="0" smtClean="0"/>
              <a:t> Results</a:t>
            </a:r>
            <a:endParaRPr lang="en-US" sz="23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POLARIS-1</a:t>
            </a:r>
            <a:r>
              <a:rPr lang="en-US" dirty="0"/>
              <a:t>: SVR12 Results by </a:t>
            </a:r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980" y="1925421"/>
            <a:ext cx="8382000" cy="4389106"/>
            <a:chOff x="356980" y="1925421"/>
            <a:chExt cx="8382000" cy="4389106"/>
          </a:xfrm>
        </p:grpSpPr>
        <p:graphicFrame>
          <p:nvGraphicFramePr>
            <p:cNvPr id="34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9784101"/>
                </p:ext>
              </p:extLst>
            </p:nvPr>
          </p:nvGraphicFramePr>
          <p:xfrm>
            <a:off x="356980" y="1925421"/>
            <a:ext cx="8382000" cy="4389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1481926" y="5237043"/>
              <a:ext cx="731290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97/101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1"/>
            <p:cNvSpPr txBox="1"/>
            <p:nvPr/>
          </p:nvSpPr>
          <p:spPr>
            <a:xfrm>
              <a:off x="2561469" y="5237043"/>
              <a:ext cx="631904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45/45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1"/>
            <p:cNvSpPr txBox="1"/>
            <p:nvPr/>
          </p:nvSpPr>
          <p:spPr>
            <a:xfrm>
              <a:off x="3709825" y="5237043"/>
              <a:ext cx="433132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5/5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1"/>
            <p:cNvSpPr txBox="1"/>
            <p:nvPr/>
          </p:nvSpPr>
          <p:spPr>
            <a:xfrm>
              <a:off x="4632729" y="5237043"/>
              <a:ext cx="631904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74/78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1"/>
            <p:cNvSpPr txBox="1"/>
            <p:nvPr/>
          </p:nvSpPr>
          <p:spPr>
            <a:xfrm>
              <a:off x="5679384" y="5237043"/>
              <a:ext cx="631904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20/22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1"/>
            <p:cNvSpPr txBox="1"/>
            <p:nvPr/>
          </p:nvSpPr>
          <p:spPr>
            <a:xfrm>
              <a:off x="6804986" y="5237043"/>
              <a:ext cx="433132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1/1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7861027" y="5237043"/>
              <a:ext cx="433132" cy="307777"/>
            </a:xfrm>
            <a:prstGeom prst="rect">
              <a:avLst/>
            </a:prstGeom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6/6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8105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NS5A-Experienced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POLARIS-</a:t>
            </a:r>
            <a:r>
              <a:rPr lang="en-US" sz="2700" dirty="0" smtClean="0">
                <a:solidFill>
                  <a:srgbClr val="FFFFFF"/>
                </a:solidFill>
              </a:rPr>
              <a:t>1:</a:t>
            </a:r>
            <a:r>
              <a:rPr lang="en-US" sz="2700" dirty="0" smtClean="0"/>
              <a:t> Results</a:t>
            </a:r>
            <a:endParaRPr lang="en-US" sz="2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POLARIS-1: SVR 12 by Cirrhosis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652513"/>
              </p:ext>
            </p:extLst>
          </p:nvPr>
        </p:nvGraphicFramePr>
        <p:xfrm>
          <a:off x="458669" y="1828800"/>
          <a:ext cx="8223488" cy="434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72172" y="5094318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253/263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76197" y="5094318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140/142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76659" y="5094318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113/121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415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NS5A-Experienced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POLARIS-</a:t>
            </a:r>
            <a:r>
              <a:rPr lang="en-US" sz="2700" dirty="0" smtClean="0">
                <a:solidFill>
                  <a:srgbClr val="FFFFFF"/>
                </a:solidFill>
              </a:rPr>
              <a:t>1:</a:t>
            </a:r>
            <a:r>
              <a:rPr lang="en-US" sz="2700" dirty="0" smtClean="0"/>
              <a:t> Results</a:t>
            </a:r>
            <a:endParaRPr lang="en-US" sz="2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POLARIS-1: SVR 12 by Cirrhosis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67055"/>
              </p:ext>
            </p:extLst>
          </p:nvPr>
        </p:nvGraphicFramePr>
        <p:xfrm>
          <a:off x="458669" y="1828800"/>
          <a:ext cx="8223488" cy="434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72172" y="5094318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253/263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76197" y="5094318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140/142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76659" y="5094318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113/121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829744" y="3704635"/>
            <a:ext cx="1600200" cy="76200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6 Relapses</a:t>
            </a:r>
          </a:p>
          <a:p>
            <a:r>
              <a:rPr lang="en-US" sz="1100" dirty="0" smtClean="0"/>
              <a:t>1 On-treatment failure</a:t>
            </a:r>
          </a:p>
          <a:p>
            <a:r>
              <a:rPr lang="en-US" sz="1100" dirty="0"/>
              <a:t>2</a:t>
            </a:r>
            <a:r>
              <a:rPr lang="en-US" sz="1100" dirty="0" smtClean="0"/>
              <a:t> Withdrew consent</a:t>
            </a:r>
          </a:p>
          <a:p>
            <a:r>
              <a:rPr lang="en-US" sz="1100" dirty="0" smtClean="0"/>
              <a:t>1 Lost to follow-up</a:t>
            </a:r>
            <a:endParaRPr lang="en-US" sz="1100" dirty="0"/>
          </a:p>
        </p:txBody>
      </p:sp>
      <p:sp>
        <p:nvSpPr>
          <p:cNvPr id="17" name="Line Callout 1 16"/>
          <p:cNvSpPr/>
          <p:nvPr/>
        </p:nvSpPr>
        <p:spPr>
          <a:xfrm>
            <a:off x="4162779" y="3857035"/>
            <a:ext cx="1600200" cy="528155"/>
          </a:xfrm>
          <a:prstGeom prst="borderCallout1">
            <a:avLst>
              <a:gd name="adj1" fmla="val 233512"/>
              <a:gd name="adj2" fmla="val 50159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smtClean="0"/>
              <a:t>1 </a:t>
            </a:r>
            <a:r>
              <a:rPr lang="en-US" sz="1100" dirty="0" smtClean="0"/>
              <a:t>Withdrew consent</a:t>
            </a:r>
          </a:p>
          <a:p>
            <a:r>
              <a:rPr lang="en-US" sz="1100" dirty="0" smtClean="0"/>
              <a:t>1 Lost to follow-up</a:t>
            </a:r>
            <a:endParaRPr lang="en-US" sz="1100" dirty="0"/>
          </a:p>
        </p:txBody>
      </p:sp>
      <p:sp>
        <p:nvSpPr>
          <p:cNvPr id="18" name="Line Callout 1 17"/>
          <p:cNvSpPr/>
          <p:nvPr/>
        </p:nvSpPr>
        <p:spPr>
          <a:xfrm>
            <a:off x="6571070" y="3780835"/>
            <a:ext cx="1600200" cy="685800"/>
          </a:xfrm>
          <a:prstGeom prst="borderCallout1">
            <a:avLst>
              <a:gd name="adj1" fmla="val 202551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6 Relapses</a:t>
            </a:r>
          </a:p>
          <a:p>
            <a:r>
              <a:rPr lang="en-US" sz="1100" dirty="0" smtClean="0"/>
              <a:t>1 On-treatment failure</a:t>
            </a:r>
          </a:p>
          <a:p>
            <a:r>
              <a:rPr lang="en-US" sz="1100" dirty="0" smtClean="0"/>
              <a:t>1 Withdrew consent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16353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999428"/>
              </p:ext>
            </p:extLst>
          </p:nvPr>
        </p:nvGraphicFramePr>
        <p:xfrm>
          <a:off x="457200" y="1828800"/>
          <a:ext cx="822349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NS5A-Experienced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POLARIS-</a:t>
            </a:r>
            <a:r>
              <a:rPr lang="en-US" sz="2700" dirty="0" smtClean="0">
                <a:solidFill>
                  <a:srgbClr val="FFFFFF"/>
                </a:solidFill>
              </a:rPr>
              <a:t>1: </a:t>
            </a:r>
            <a:r>
              <a:rPr lang="en-US" sz="2700" dirty="0" smtClean="0"/>
              <a:t>Results</a:t>
            </a:r>
            <a:endParaRPr lang="en-US" sz="23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 POLARIS-1: SVR12 by Baseline </a:t>
            </a:r>
            <a:r>
              <a:rPr lang="en-US" sz="1800" dirty="0" smtClean="0">
                <a:cs typeface="Arial"/>
              </a:rPr>
              <a:t>Resistance-Associated Substitutions </a:t>
            </a:r>
            <a:r>
              <a:rPr lang="en-US" sz="1800" dirty="0">
                <a:cs typeface="Arial"/>
              </a:rPr>
              <a:t>(</a:t>
            </a:r>
            <a:r>
              <a:rPr lang="en-US" sz="1800" dirty="0" smtClean="0"/>
              <a:t>RAS)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781" y="4800600"/>
            <a:ext cx="822960" cy="32004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42/43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786186" y="4806730"/>
            <a:ext cx="822960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199/205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967758" y="4808820"/>
            <a:ext cx="822960" cy="32004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2/2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177551" y="4800598"/>
            <a:ext cx="822960" cy="32004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9/9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377937" y="4806728"/>
            <a:ext cx="822960" cy="307777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Arial"/>
              </a:rPr>
              <a:t>120/124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700086"/>
            <a:ext cx="9162288" cy="627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83% of patients had baseline resistance-associated substitutions (RASs); 79% had NS5A RASs.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74320" defTabSz="935038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None who relapsed had treatment-emergent RASs.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2732" y="4800599"/>
            <a:ext cx="822960" cy="32004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Arial"/>
              </a:rPr>
              <a:t>70/72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5012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82354</TotalTime>
  <Words>1054</Words>
  <Application>Microsoft Macintosh PowerPoint</Application>
  <PresentationFormat>On-screen Show (4:3)</PresentationFormat>
  <Paragraphs>179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AETC_Master_Template_061510</vt:lpstr>
      <vt:lpstr>Sofosbuvir-Velpatasvir-Voxilaprevir in NS5A-Experienced GT 1-6  POLARIS-1</vt:lpstr>
      <vt:lpstr>Sofosbuvir-Velpatasvir-Voxilaprevir in NS5A-Experienced GT 1-6 POLARIS-1: Study Features</vt:lpstr>
      <vt:lpstr>Sofosbuvir-Velpatasvir-Voxilaprevir in NS5A-Experienced GT 1-6 POLARIS-1: Study Design</vt:lpstr>
      <vt:lpstr>Sofosbuvir-Velpatasvir-Voxilaprevir in NS5A-Experienced GT 1-6 POLARIS-1: Baseline Characteristics</vt:lpstr>
      <vt:lpstr>Sofosbuvir-Velpatasvir-Voxilaprevir in NS5A-Experienced GT 1-6 POLARIS-1: Prior NS5A Treatment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Results</vt:lpstr>
      <vt:lpstr>Sofosbuvir-Velpatasvir-Voxilaprevir in NS5A-Experienced GT 1-6 POLARIS-1: Adverse Events</vt:lpstr>
      <vt:lpstr>Sofosbuvir-Velpatasvir-Voxilaprevir in DAA-Experienced GT 1-6 POLARIS-1 and POLARIS-4: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4045</cp:revision>
  <cp:lastPrinted>2011-04-18T21:48:04Z</cp:lastPrinted>
  <dcterms:created xsi:type="dcterms:W3CDTF">2010-11-28T05:36:22Z</dcterms:created>
  <dcterms:modified xsi:type="dcterms:W3CDTF">2017-07-25T21:11:02Z</dcterms:modified>
</cp:coreProperties>
</file>