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890" r:id="rId2"/>
    <p:sldId id="891" r:id="rId3"/>
    <p:sldId id="892" r:id="rId4"/>
    <p:sldId id="893" r:id="rId5"/>
    <p:sldId id="950" r:id="rId6"/>
    <p:sldId id="951" r:id="rId7"/>
    <p:sldId id="952" r:id="rId8"/>
    <p:sldId id="896" r:id="rId9"/>
    <p:sldId id="895" r:id="rId10"/>
    <p:sldId id="953" r:id="rId11"/>
    <p:sldId id="897" r:id="rId12"/>
    <p:sldId id="962" r:id="rId13"/>
    <p:sldId id="954" r:id="rId14"/>
    <p:sldId id="899" r:id="rId15"/>
    <p:sldId id="949" r:id="rId16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059"/>
    <a:srgbClr val="DCE0E8"/>
    <a:srgbClr val="A889BB"/>
    <a:srgbClr val="3E81C8"/>
    <a:srgbClr val="9F82B0"/>
    <a:srgbClr val="3D7EC4"/>
    <a:srgbClr val="3D7BBB"/>
    <a:srgbClr val="204264"/>
    <a:srgbClr val="9788A0"/>
    <a:srgbClr val="4F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53" autoAdjust="0"/>
    <p:restoredTop sz="99531" autoAdjust="0"/>
  </p:normalViewPr>
  <p:slideViewPr>
    <p:cSldViewPr showGuides="1">
      <p:cViewPr>
        <p:scale>
          <a:sx n="139" d="100"/>
          <a:sy n="139" d="100"/>
        </p:scale>
        <p:origin x="-560" y="-74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2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425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95.0</c:v>
                </c:pt>
                <c:pt idx="1">
                  <c:v>98.0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872793912"/>
        <c:axId val="-873069512"/>
      </c:barChart>
      <c:catAx>
        <c:axId val="-872793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873069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7306951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87279391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95.0</c:v>
                </c:pt>
                <c:pt idx="1">
                  <c:v>98.0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873248472"/>
        <c:axId val="-873169320"/>
      </c:barChart>
      <c:catAx>
        <c:axId val="-873248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8731693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7316932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87324847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93.0</c:v>
                </c:pt>
                <c:pt idx="1">
                  <c:v>97.0</c:v>
                </c:pt>
                <c:pt idx="2">
                  <c:v>99.0</c:v>
                </c:pt>
                <c:pt idx="3">
                  <c:v>94.0</c:v>
                </c:pt>
                <c:pt idx="4">
                  <c:v>94.0</c:v>
                </c:pt>
                <c:pt idx="5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98.0</c:v>
                </c:pt>
                <c:pt idx="1">
                  <c:v>100.0</c:v>
                </c:pt>
                <c:pt idx="2">
                  <c:v>97.0</c:v>
                </c:pt>
                <c:pt idx="3">
                  <c:v>98.0</c:v>
                </c:pt>
                <c:pt idx="4">
                  <c:v>0.0</c:v>
                </c:pt>
                <c:pt idx="5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77268520"/>
        <c:axId val="-872689384"/>
      </c:barChart>
      <c:catAx>
        <c:axId val="-207726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87268938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8726893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72685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50664387304748"/>
          <c:y val="0.0154626987352486"/>
          <c:w val="0.636989958624547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93.0</c:v>
                </c:pt>
                <c:pt idx="1">
                  <c:v>92.0</c:v>
                </c:pt>
                <c:pt idx="2">
                  <c:v>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98.0</c:v>
                </c:pt>
                <c:pt idx="1">
                  <c:v>99.0</c:v>
                </c:pt>
                <c:pt idx="2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77414200"/>
        <c:axId val="-872749384"/>
      </c:barChart>
      <c:catAx>
        <c:axId val="-2077414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87274938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8727493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741420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32097536047363"/>
          <c:y val="0.0201759774339402"/>
          <c:w val="0.655556808951712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77450502798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93.0</c:v>
                </c:pt>
                <c:pt idx="1">
                  <c:v>92.0</c:v>
                </c:pt>
                <c:pt idx="2">
                  <c:v>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solidFill>
              <a:srgbClr val="29547E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98.0</c:v>
                </c:pt>
                <c:pt idx="1">
                  <c:v>99.0</c:v>
                </c:pt>
                <c:pt idx="2">
                  <c:v>97.0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873300376"/>
        <c:axId val="-873423832"/>
      </c:barChart>
      <c:catAx>
        <c:axId val="-873300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8734238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87342383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87330037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6521302156509"/>
          <c:y val="0.0201759774339402"/>
          <c:w val="0.711133042842566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0883962867527795"/>
          <c:w val="0.833346871779805"/>
          <c:h val="0.80469026475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C814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 x 8 weeks</c:v>
                </c:pt>
                <c:pt idx="1">
                  <c:v>SOF-VEL x 12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96.0</c:v>
                </c:pt>
                <c:pt idx="1">
                  <c:v>98.0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olidFill>
              <a:srgbClr val="4C2829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 x 8 weeks</c:v>
                </c:pt>
                <c:pt idx="1">
                  <c:v>SOF-VEL x 12 weeks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91.0</c:v>
                </c:pt>
                <c:pt idx="1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872494024"/>
        <c:axId val="-873274408"/>
      </c:barChart>
      <c:catAx>
        <c:axId val="-872494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8732744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732744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  <a:latin typeface="Arial"/>
                    <a:cs typeface="Arial"/>
                  </a:rPr>
                  <a:t>Patients (%) with SVR12</a:t>
                </a:r>
                <a:endParaRPr lang="en-US" sz="18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0556685515913309"/>
              <c:y val="0.1802098078681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8724940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35898001506416"/>
          <c:y val="0.0"/>
          <c:w val="0.425646568234865"/>
          <c:h val="0.076462082864641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0883962867527795"/>
          <c:w val="0.833346871779805"/>
          <c:h val="0.80469026475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C814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C8148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 x 8 weeks</c:v>
                </c:pt>
                <c:pt idx="1">
                  <c:v>SOF-VEL x 12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96.0</c:v>
                </c:pt>
                <c:pt idx="1">
                  <c:v>98.0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olidFill>
              <a:srgbClr val="4C2829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 x 8 weeks</c:v>
                </c:pt>
                <c:pt idx="1">
                  <c:v>SOF-VEL x 12 weeks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91.0</c:v>
                </c:pt>
                <c:pt idx="1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7743016"/>
        <c:axId val="-873098216"/>
      </c:barChart>
      <c:catAx>
        <c:axId val="-2077743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873098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87309821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  <a:latin typeface="Arial"/>
                    <a:cs typeface="Arial"/>
                  </a:rPr>
                  <a:t>Patients (%) with SVR12</a:t>
                </a:r>
                <a:endParaRPr lang="en-US" sz="18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0556685515913309"/>
              <c:y val="0.1802098078681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774301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35898001506416"/>
          <c:y val="0.0"/>
          <c:w val="0.425646568234865"/>
          <c:h val="0.076462082864641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91335003579098"/>
          <c:w val="0.871074586550467"/>
          <c:h val="0.72691791935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16200000" scaled="0"/>
              <a:tileRect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 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98.0</c:v>
                </c:pt>
                <c:pt idx="1">
                  <c:v>94.0</c:v>
                </c:pt>
                <c:pt idx="2">
                  <c:v>91.0</c:v>
                </c:pt>
                <c:pt idx="3">
                  <c:v>95.0</c:v>
                </c:pt>
                <c:pt idx="4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&gt;99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 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99.0</c:v>
                </c:pt>
                <c:pt idx="1">
                  <c:v>99.5</c:v>
                </c:pt>
                <c:pt idx="2">
                  <c:v>100.0</c:v>
                </c:pt>
                <c:pt idx="3">
                  <c:v>99.0</c:v>
                </c:pt>
                <c:pt idx="4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872445384"/>
        <c:axId val="-2077652184"/>
      </c:barChart>
      <c:catAx>
        <c:axId val="-872445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500" b="0" i="0" baseline="0">
                <a:latin typeface="Arial"/>
                <a:cs typeface="Arial"/>
              </a:defRPr>
            </a:pPr>
            <a:endParaRPr lang="en-US"/>
          </a:p>
        </c:txPr>
        <c:crossAx val="-20776521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76521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091513004056311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  <a:effectLst/>
        </c:spPr>
        <c:txPr>
          <a:bodyPr/>
          <a:lstStyle/>
          <a:p>
            <a:pPr>
              <a:defRPr sz="1600"/>
            </a:pPr>
            <a:endParaRPr lang="en-US"/>
          </a:p>
        </c:txPr>
        <c:crossAx val="-8724453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1"/>
          <c:y val="0.0"/>
          <c:w val="0.385778486748767"/>
          <c:h val="0.0778523025530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95400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95400"/>
            <a:ext cx="9144000" cy="359663"/>
          </a:xfrm>
          <a:prstGeom prst="rect">
            <a:avLst/>
          </a:prstGeom>
        </p:spPr>
        <p:txBody>
          <a:bodyPr wrap="square"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>
                <a:solidFill>
                  <a:srgbClr val="001D48"/>
                </a:solidFill>
              </a:rPr>
              <a:t>Sofosbuvir-Velpatasvir-Voxilaprevir</a:t>
            </a:r>
            <a:r>
              <a:rPr lang="en-US" sz="2200" dirty="0">
                <a:solidFill>
                  <a:srgbClr val="001D48"/>
                </a:solidFill>
              </a:rPr>
              <a:t> in DAA</a:t>
            </a:r>
            <a:r>
              <a:rPr lang="en-US" sz="2200" dirty="0" smtClean="0">
                <a:solidFill>
                  <a:srgbClr val="001D48"/>
                </a:solidFill>
              </a:rPr>
              <a:t>-Naïve GT </a:t>
            </a:r>
            <a:r>
              <a:rPr lang="en-US" sz="2200" dirty="0">
                <a:solidFill>
                  <a:srgbClr val="001D48"/>
                </a:solidFill>
              </a:rPr>
              <a:t>1-6 </a:t>
            </a:r>
            <a:r>
              <a:rPr lang="en-US" sz="2200" dirty="0" smtClean="0">
                <a:solidFill>
                  <a:srgbClr val="001D48"/>
                </a:solidFill>
              </a:rPr>
              <a:t/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POLARIS-2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Naïve and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Treament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Experienced (DAA Naïve) 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Jacobson IM, </a:t>
            </a:r>
            <a:r>
              <a:rPr lang="en-US" sz="1400" dirty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. Gastroenterology. 2017;153:113-22.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8965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POLARIS-2: SVR by Treatment Arm &amp; Genotype 1 Subtype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75235"/>
              </p:ext>
            </p:extLst>
          </p:nvPr>
        </p:nvGraphicFramePr>
        <p:xfrm>
          <a:off x="342845" y="1828800"/>
          <a:ext cx="8455135" cy="410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2555543" y="5118996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228/232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3198" y="5118996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217/233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7004" y="5118996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170/172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6780" y="5118996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155/169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97525" y="5118996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57/59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5102" y="5118996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61/63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6019800"/>
            <a:ext cx="2866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LTFU = Lost to follow-up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7414385" y="3657600"/>
            <a:ext cx="975824" cy="551159"/>
          </a:xfrm>
          <a:prstGeom prst="borderCallout1">
            <a:avLst>
              <a:gd name="adj1" fmla="val 248703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 relapse</a:t>
            </a:r>
          </a:p>
          <a:p>
            <a:r>
              <a:rPr lang="en-US" sz="1200" dirty="0" smtClean="0"/>
              <a:t>1 LTFU</a:t>
            </a:r>
            <a:endParaRPr lang="en-US" sz="1200" dirty="0"/>
          </a:p>
        </p:txBody>
      </p:sp>
      <p:sp>
        <p:nvSpPr>
          <p:cNvPr id="32" name="Line Callout 1 31"/>
          <p:cNvSpPr/>
          <p:nvPr/>
        </p:nvSpPr>
        <p:spPr>
          <a:xfrm>
            <a:off x="4929924" y="3607056"/>
            <a:ext cx="975824" cy="551159"/>
          </a:xfrm>
          <a:prstGeom prst="borderCallout1">
            <a:avLst>
              <a:gd name="adj1" fmla="val 276632"/>
              <a:gd name="adj2" fmla="val 51309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 relapse</a:t>
            </a:r>
          </a:p>
          <a:p>
            <a:r>
              <a:rPr lang="en-US" sz="1200" dirty="0" smtClean="0"/>
              <a:t>1 LTFU</a:t>
            </a:r>
            <a:endParaRPr lang="en-US" sz="1200" dirty="0"/>
          </a:p>
        </p:txBody>
      </p:sp>
      <p:sp>
        <p:nvSpPr>
          <p:cNvPr id="33" name="Line Callout 1 32"/>
          <p:cNvSpPr/>
          <p:nvPr/>
        </p:nvSpPr>
        <p:spPr>
          <a:xfrm>
            <a:off x="2433490" y="3629846"/>
            <a:ext cx="975824" cy="551159"/>
          </a:xfrm>
          <a:prstGeom prst="borderCallout1">
            <a:avLst>
              <a:gd name="adj1" fmla="val 264995"/>
              <a:gd name="adj2" fmla="val 48679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2</a:t>
            </a:r>
            <a:r>
              <a:rPr lang="en-US" sz="1200" dirty="0" smtClean="0"/>
              <a:t> relapses</a:t>
            </a:r>
          </a:p>
          <a:p>
            <a:r>
              <a:rPr lang="en-US" sz="1200" dirty="0"/>
              <a:t>2</a:t>
            </a:r>
            <a:r>
              <a:rPr lang="en-US" sz="1200" dirty="0" smtClean="0"/>
              <a:t> LTFU</a:t>
            </a:r>
            <a:endParaRPr lang="en-US" sz="1200" dirty="0"/>
          </a:p>
        </p:txBody>
      </p:sp>
      <p:sp>
        <p:nvSpPr>
          <p:cNvPr id="34" name="Line Callout 1 33"/>
          <p:cNvSpPr/>
          <p:nvPr/>
        </p:nvSpPr>
        <p:spPr>
          <a:xfrm>
            <a:off x="1561712" y="4280028"/>
            <a:ext cx="975824" cy="38100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16 relapses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5" name="Line Callout 1 34"/>
          <p:cNvSpPr/>
          <p:nvPr/>
        </p:nvSpPr>
        <p:spPr>
          <a:xfrm>
            <a:off x="4033637" y="4267200"/>
            <a:ext cx="975824" cy="38100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14 relapses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6467075" y="4290388"/>
            <a:ext cx="975824" cy="38100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2</a:t>
            </a:r>
            <a:r>
              <a:rPr lang="en-US" sz="1200" dirty="0" smtClean="0">
                <a:solidFill>
                  <a:schemeClr val="tx1"/>
                </a:solidFill>
              </a:rPr>
              <a:t> relapses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314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POLARIS-2: SVR12 by Cirrhosis Status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826114"/>
              </p:ext>
            </p:extLst>
          </p:nvPr>
        </p:nvGraphicFramePr>
        <p:xfrm>
          <a:off x="458666" y="1828811"/>
          <a:ext cx="8223494" cy="434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763970" y="531261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697" y="531261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349/356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4808" y="531261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394/411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6252" y="531261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82/90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10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POLARIS-2: SVR12 by Cirrhosis Status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488207"/>
              </p:ext>
            </p:extLst>
          </p:nvPr>
        </p:nvGraphicFramePr>
        <p:xfrm>
          <a:off x="458666" y="1676400"/>
          <a:ext cx="8223494" cy="434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763970" y="5160201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697" y="5160201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349/356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4808" y="5160201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394/411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6252" y="5160201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82/90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2184576" y="4290541"/>
            <a:ext cx="1040708" cy="38100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14</a:t>
            </a:r>
            <a:r>
              <a:rPr lang="en-US" sz="1100" dirty="0" smtClean="0">
                <a:solidFill>
                  <a:srgbClr val="000000"/>
                </a:solidFill>
              </a:rPr>
              <a:t> relapses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 LTFU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255222" y="4290152"/>
            <a:ext cx="1040708" cy="38100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7</a:t>
            </a:r>
            <a:r>
              <a:rPr lang="en-US" sz="1100" dirty="0" smtClean="0">
                <a:solidFill>
                  <a:srgbClr val="000000"/>
                </a:solidFill>
              </a:rPr>
              <a:t> relapses</a:t>
            </a:r>
          </a:p>
          <a:p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LTFU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599148" y="4038589"/>
            <a:ext cx="1040708" cy="685800"/>
          </a:xfrm>
          <a:prstGeom prst="borderCallout1">
            <a:avLst>
              <a:gd name="adj1" fmla="val 141844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 relapses</a:t>
            </a:r>
          </a:p>
          <a:p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LTFU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1 DCAE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707582" y="4281016"/>
            <a:ext cx="1040708" cy="381000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1 </a:t>
            </a:r>
            <a:r>
              <a:rPr lang="en-US" sz="1100" dirty="0" smtClean="0">
                <a:solidFill>
                  <a:srgbClr val="000000"/>
                </a:solidFill>
              </a:rPr>
              <a:t>relapse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138568"/>
            <a:ext cx="599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Abbreviations: LTFU = Lost to follow-up; DCAE = discontinued due to adverse effects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177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POLARIS-2: SVR12 by Baseline RASs*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538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82/90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622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349/356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394/411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6059557"/>
            <a:ext cx="9162288" cy="2804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Using a 15% reporting threshold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258199"/>
              </p:ext>
            </p:extLst>
          </p:nvPr>
        </p:nvGraphicFramePr>
        <p:xfrm>
          <a:off x="457200" y="1828800"/>
          <a:ext cx="82234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00201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224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1758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234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4388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100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91673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114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30336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20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>
                <a:solidFill>
                  <a:srgbClr val="FFFFFF"/>
                </a:solidFill>
              </a:rPr>
              <a:t>206</a:t>
            </a:r>
            <a:r>
              <a:rPr lang="en-US" sz="14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6020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217</a:t>
            </a:r>
            <a:r>
              <a:rPr lang="en-US" sz="1400" dirty="0" smtClean="0">
                <a:solidFill>
                  <a:srgbClr val="FFFFFF"/>
                </a:solidFill>
              </a:rPr>
              <a:t>218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7787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97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97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5072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90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91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72872" y="4800600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>
                <a:solidFill>
                  <a:srgbClr val="FFFFFF"/>
                </a:solidFill>
              </a:rPr>
              <a:t>3</a:t>
            </a:r>
            <a:r>
              <a:rPr lang="en-US" sz="1400" u="sng" dirty="0" smtClean="0">
                <a:solidFill>
                  <a:srgbClr val="FFFFFF"/>
                </a:solidFill>
              </a:rPr>
              <a:t>0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828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Adverse Events</a:t>
            </a:r>
            <a:endParaRPr lang="en-US" sz="2400" dirty="0"/>
          </a:p>
        </p:txBody>
      </p: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822440"/>
              </p:ext>
            </p:extLst>
          </p:nvPr>
        </p:nvGraphicFramePr>
        <p:xfrm>
          <a:off x="327890" y="1482435"/>
          <a:ext cx="8458200" cy="467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110"/>
                <a:gridCol w="2678545"/>
                <a:gridCol w="2678545"/>
              </a:tblGrid>
              <a:tr h="727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SOF/VEL/VOX x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8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 = 501)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SOF/VEL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440)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(&lt;1)</a:t>
                      </a:r>
                      <a:r>
                        <a:rPr lang="en-US" sz="1600" baseline="30000" dirty="0" smtClean="0"/>
                        <a:t> §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(3)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(2)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Related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2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8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134 (27)</a:t>
                      </a:r>
                    </a:p>
                    <a:p>
                      <a:pPr algn="ctr"/>
                      <a:r>
                        <a:rPr lang="en-US" sz="1600" dirty="0" smtClean="0"/>
                        <a:t>106</a:t>
                      </a:r>
                      <a:r>
                        <a:rPr lang="en-US" sz="1600" baseline="0" dirty="0" smtClean="0"/>
                        <a:t> (21)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88 (18)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80 (16)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99 (23)</a:t>
                      </a:r>
                    </a:p>
                    <a:p>
                      <a:pPr algn="ctr"/>
                      <a:r>
                        <a:rPr lang="en-US" sz="1600" dirty="0" smtClean="0"/>
                        <a:t>90 (20)</a:t>
                      </a:r>
                    </a:p>
                    <a:p>
                      <a:pPr algn="ctr"/>
                      <a:r>
                        <a:rPr lang="en-US" sz="1600" dirty="0" smtClean="0"/>
                        <a:t>32 (7)</a:t>
                      </a:r>
                    </a:p>
                    <a:p>
                      <a:pPr algn="ctr"/>
                      <a:r>
                        <a:rPr lang="en-US" sz="1600" dirty="0" smtClean="0"/>
                        <a:t>40 (9)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380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  <a:r>
                        <a:rPr lang="en-US" sz="1600" baseline="0" dirty="0" smtClean="0"/>
                        <a:t> (Grade 3-4)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(5)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(4)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05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/>
                        <a:t>§ 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One patient discontinued due to URI; 1 patient due to </a:t>
                      </a:r>
                      <a:r>
                        <a:rPr lang="en-US" sz="1400" i="1" baseline="0" dirty="0" smtClean="0">
                          <a:latin typeface="+mn-lt"/>
                          <a:cs typeface="Arial"/>
                        </a:rPr>
                        <a:t>C. difficile</a:t>
                      </a: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 infection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. Neither considered related to study medication by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investigator.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763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GT1-6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POLARIS-2: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16050"/>
              </p:ext>
            </p:extLst>
          </p:nvPr>
        </p:nvGraphicFramePr>
        <p:xfrm>
          <a:off x="0" y="237744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phase 3 trials of patients with HCV infection, we did not establish that sofosbuvir-velpatasvir-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voxilaprevir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8 weeks was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noninferior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sofosbuvir-velpatasvir for 12 weeks, but the 2 regimens had similar rates of SVR in patients with HCV genotype 3 and cirrhosis. Mild gastrointestinal adverse events were associated with treatment regimens that included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voxilaprevir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POLARIS-2: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84530"/>
              </p:ext>
            </p:extLst>
          </p:nvPr>
        </p:nvGraphicFramePr>
        <p:xfrm>
          <a:off x="514350" y="1447800"/>
          <a:ext cx="8115300" cy="48634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POLARIS-2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open-label, phase 3 trial to compare efficacy of a fixed-dose combination of sofosbuvir-velpatasvir-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voxilaprevir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versus sofosbuvir-velpatasvir for 12 weeks in DAA-naïve patients with GT 1-6 chronic HCV infection.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117 sites in United States, Canada, New Zealand, Australia, France, Germany, and United Kingdom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1-6 (all GT 5, 6 assigned to SOF-VEL-VOX)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treatment with DAA; prior peginterferon + ribavirin allowed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 except if GT3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050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DAA-Naïve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POLARIS-2: </a:t>
            </a:r>
            <a:r>
              <a:rPr lang="en-US" sz="2700" dirty="0"/>
              <a:t>Study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29684" y="25355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500884" y="2286000"/>
            <a:ext cx="1828800" cy="556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SOF-VEL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VOX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23329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286000"/>
            <a:ext cx="1528543" cy="132762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 1-6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47800" y="23378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501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257800" y="335280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500884" y="3039934"/>
            <a:ext cx="2756916" cy="541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SOF/VEL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33716" y="30998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7800" y="30820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440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8" name="Rectangle 4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-6949" y="4851144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sofosbuvir;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VEL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VOX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voxilaprevir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SOF-VEL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VOX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(400/100/100 mg): fixed dose combination; one pill once daily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SOF-VEL (400/100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): 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-8859" y="3962400"/>
            <a:ext cx="9162288" cy="8784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GT 3 patients with cirrhosis were enrolled in separate study (POLARIS-3)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GT 1-4 randomized 1:1; all GT 5, 6 assigned to SOF-VEL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VOX</a:t>
            </a:r>
          </a:p>
          <a:p>
            <a:pPr defTabSz="935038"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Stratified by GT, cirrhosis, and prior treatment experience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01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595903"/>
              </p:ext>
            </p:extLst>
          </p:nvPr>
        </p:nvGraphicFramePr>
        <p:xfrm>
          <a:off x="304800" y="1384428"/>
          <a:ext cx="8458200" cy="496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710"/>
                <a:gridCol w="2446245"/>
                <a:gridCol w="2446245"/>
              </a:tblGrid>
              <a:tr h="4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SOF-VEL-VOX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501)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440)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9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53</a:t>
                      </a:r>
                      <a:r>
                        <a:rPr lang="en-US" sz="1400" baseline="0" dirty="0" smtClean="0"/>
                        <a:t> (18-78)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55 (19-82)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9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255 (51)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237 (54)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391 (78)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365 (83)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45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genotype—no.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1a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1b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1 (other(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5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 6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169 (34)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63 (13</a:t>
                      </a:r>
                      <a:r>
                        <a:rPr lang="en-US" sz="1400" baseline="0" dirty="0" smtClean="0"/>
                        <a:t>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1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63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92 (18)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63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18 (4)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30 (6)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172 (39)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59 (13)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1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53 (12)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89 (20)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57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0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9 (2)*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9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mean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26.9 (16.9-57.3)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27.1 (17.9-54.0)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9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Mean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(SD)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6.1 (0.75)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6.2 (0.66)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9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166 (33)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136 (31)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9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Cirrhosis,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90 (18)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84 (19)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9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*9 patients with GT6  were assigned to SOF-VEL and initially misclassified as GT1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296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911164"/>
              </p:ext>
            </p:extLst>
          </p:nvPr>
        </p:nvGraphicFramePr>
        <p:xfrm>
          <a:off x="304800" y="1630680"/>
          <a:ext cx="8458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590800"/>
                <a:gridCol w="2590800"/>
              </a:tblGrid>
              <a:tr h="98540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Information</a:t>
                      </a:r>
                      <a:r>
                        <a:rPr lang="en-US" sz="1600" baseline="0" dirty="0" smtClean="0"/>
                        <a:t> on Prior Treatment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SOF-VEL-VOX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8 weeks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501)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440)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610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Treatment-Naïve 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383 (76)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340 (77)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8248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Treatment</a:t>
                      </a:r>
                      <a:r>
                        <a:rPr lang="en-US" sz="1600" baseline="0" dirty="0" smtClean="0"/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baseline="0" dirty="0" smtClean="0"/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baseline="0" dirty="0" smtClean="0"/>
                        <a:t>   Other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118 (24)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93 (79)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25 (21)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100 (23)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81 (81)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19 (19)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4081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   </a:t>
                      </a:r>
                      <a:r>
                        <a:rPr lang="en-US" sz="1600" dirty="0" err="1" smtClean="0"/>
                        <a:t>Nonresponder</a:t>
                      </a:r>
                      <a:endParaRPr lang="en-US" sz="16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   Other</a:t>
                      </a:r>
                    </a:p>
                  </a:txBody>
                  <a:tcPr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50 (42)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55</a:t>
                      </a:r>
                      <a:r>
                        <a:rPr lang="en-US" sz="1600" baseline="0" dirty="0" smtClean="0"/>
                        <a:t>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baseline="0" dirty="0" smtClean="0"/>
                        <a:t>13 (11)</a:t>
                      </a:r>
                      <a:endParaRPr lang="en-US" sz="1600" dirty="0" smtClean="0"/>
                    </a:p>
                  </a:txBody>
                  <a:tcP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47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44 (44)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9 (9)</a:t>
                      </a:r>
                    </a:p>
                  </a:txBody>
                  <a:tcPr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8559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POLARIS-2: Overall SVR12 by Treatment Arm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542354"/>
              </p:ext>
            </p:extLst>
          </p:nvPr>
        </p:nvGraphicFramePr>
        <p:xfrm>
          <a:off x="457868" y="1752600"/>
          <a:ext cx="822508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223516" y="5282688"/>
            <a:ext cx="914400" cy="3958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432/440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954" y="5282688"/>
            <a:ext cx="914400" cy="3958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477/501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809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GT1-6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POLARIS-2: Overall SVR12 by Treatment Arm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553202"/>
              </p:ext>
            </p:extLst>
          </p:nvPr>
        </p:nvGraphicFramePr>
        <p:xfrm>
          <a:off x="457868" y="1752600"/>
          <a:ext cx="822508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223516" y="5282688"/>
            <a:ext cx="914400" cy="3958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432/440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954" y="5282688"/>
            <a:ext cx="914400" cy="3958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477/501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336587" y="4083802"/>
            <a:ext cx="1726940" cy="668884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21 Relapses</a:t>
            </a:r>
          </a:p>
          <a:p>
            <a:r>
              <a:rPr lang="en-US" sz="1200" dirty="0"/>
              <a:t>4</a:t>
            </a:r>
            <a:r>
              <a:rPr lang="en-US" sz="1200" dirty="0" smtClean="0"/>
              <a:t> Lost to follow-up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5778373" y="4083802"/>
            <a:ext cx="1726940" cy="716798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3 relapses</a:t>
            </a:r>
          </a:p>
          <a:p>
            <a:r>
              <a:rPr lang="en-US" sz="1200" dirty="0" smtClean="0"/>
              <a:t>1 DC due to AE</a:t>
            </a:r>
          </a:p>
          <a:p>
            <a:r>
              <a:rPr lang="en-US" sz="1200" dirty="0" smtClean="0"/>
              <a:t>4 Lost to follow-up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71820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POLARIS-2: SVR by Treatment Arm and  Genotype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402204"/>
              </p:ext>
            </p:extLst>
          </p:nvPr>
        </p:nvGraphicFramePr>
        <p:xfrm>
          <a:off x="304800" y="1760743"/>
          <a:ext cx="8452073" cy="41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984" y="5867400"/>
            <a:ext cx="9144000" cy="444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DCAE = Discontinuation due to AE, LTFU = Lost to follow-up. Two patients had unknown genotype were assigned to SOF/VEL/VOX and went on to achieve SVR12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62325" y="5075505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217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233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52600" y="5075505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228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232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54290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61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63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0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53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5</a:t>
            </a:r>
            <a:r>
              <a:rPr lang="en-US" sz="1200" dirty="0" smtClean="0">
                <a:solidFill>
                  <a:srgbClr val="FFFFFF"/>
                </a:solidFill>
              </a:rPr>
              <a:t>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90155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>
                <a:solidFill>
                  <a:srgbClr val="FFFFFF"/>
                </a:solidFill>
              </a:rPr>
              <a:t>9</a:t>
            </a:r>
            <a:r>
              <a:rPr lang="en-US" sz="1200" u="sng" dirty="0" smtClean="0">
                <a:solidFill>
                  <a:srgbClr val="FFFFFF"/>
                </a:solidFill>
              </a:rPr>
              <a:t>1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92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03710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86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89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29200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59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63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42755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56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57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81475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17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18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31608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30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30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001000" y="5075505"/>
            <a:ext cx="545592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200" u="sng" dirty="0" smtClean="0">
                <a:solidFill>
                  <a:srgbClr val="FFFFFF"/>
                </a:solidFill>
              </a:rPr>
              <a:t>9</a:t>
            </a:r>
            <a:br>
              <a:rPr lang="en-US" sz="1200" u="sng" dirty="0" smtClean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50981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Voxilaprevir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DAA-Naïve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1-6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POLARIS-2: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POLARIS-2: SVR by Treatment Arm and Genotype 1 Subtype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106271"/>
              </p:ext>
            </p:extLst>
          </p:nvPr>
        </p:nvGraphicFramePr>
        <p:xfrm>
          <a:off x="460262" y="1836943"/>
          <a:ext cx="8226538" cy="433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2568372" y="5337072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228/232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0172" y="5337072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217/233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8517" y="5337072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170/172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6780" y="5337072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155/169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33380" y="5337072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57/59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0957" y="5337072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61/63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423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82354</TotalTime>
  <Words>1484</Words>
  <Application>Microsoft Macintosh PowerPoint</Application>
  <PresentationFormat>On-screen Show (4:3)</PresentationFormat>
  <Paragraphs>260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AETC_Master_Template_061510</vt:lpstr>
      <vt:lpstr>Sofosbuvir-Velpatasvir-Voxilaprevir in DAA-Naïve GT 1-6  POLARIS-2</vt:lpstr>
      <vt:lpstr>Sofosbuvir-Velpatasvir-Voxilaprevir in DAA-Naïve HCV GT 1-6 POLARIS-2: Study Features</vt:lpstr>
      <vt:lpstr>Sofosbuvir-Velpatasvir-Voxilaprevir in DAA-Naïve HCV GT 1-6 POLARIS-2: Study Design</vt:lpstr>
      <vt:lpstr>Sofosbuvir-Velpatasvir-Voxilaprevir in DAA-Naïve HCV GT 1-6 POLARIS-2: Baseline Characteristics</vt:lpstr>
      <vt:lpstr>Sofosbuvir-Velpatasvir-Voxilaprevir in DAA-Naïve HCV GT 1-6 POLARIS-2: Baseline Characteristics</vt:lpstr>
      <vt:lpstr>Sofosbuvir-Velpatasvir-Voxilaprevir in DAA-Naïve HCV GT 1-6 POLARIS-2: Results</vt:lpstr>
      <vt:lpstr>Sofosbuvir-Velpatasvir-Voxilaprevir in DAA-Naïve HCV GT1-6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GT1-6 POLARIS-2: Results</vt:lpstr>
      <vt:lpstr>Sofosbuvir-Velpatasvir-Voxilaprevir in DAA-Naïve HCV GT1-6 POLARIS-2: Adverse Events</vt:lpstr>
      <vt:lpstr>Sofosbuvir-Velpatasvir-Voxilaprevir in DAA-Naïve HCV GT1-6 POLARIS-2: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4045</cp:revision>
  <cp:lastPrinted>2011-04-18T21:48:04Z</cp:lastPrinted>
  <dcterms:created xsi:type="dcterms:W3CDTF">2010-11-28T05:36:22Z</dcterms:created>
  <dcterms:modified xsi:type="dcterms:W3CDTF">2017-07-25T21:12:05Z</dcterms:modified>
</cp:coreProperties>
</file>