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00" r:id="rId2"/>
    <p:sldId id="901" r:id="rId3"/>
    <p:sldId id="902" r:id="rId4"/>
    <p:sldId id="903" r:id="rId5"/>
    <p:sldId id="956" r:id="rId6"/>
    <p:sldId id="957" r:id="rId7"/>
    <p:sldId id="958" r:id="rId8"/>
    <p:sldId id="905" r:id="rId9"/>
    <p:sldId id="906" r:id="rId10"/>
    <p:sldId id="907" r:id="rId11"/>
    <p:sldId id="955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059"/>
    <a:srgbClr val="DCE0E8"/>
    <a:srgbClr val="A889BB"/>
    <a:srgbClr val="3E81C8"/>
    <a:srgbClr val="9F82B0"/>
    <a:srgbClr val="3D7EC4"/>
    <a:srgbClr val="3D7BBB"/>
    <a:srgbClr val="204264"/>
    <a:srgbClr val="9788A0"/>
    <a:srgbClr val="4F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53" autoAdjust="0"/>
    <p:restoredTop sz="99531" autoAdjust="0"/>
  </p:normalViewPr>
  <p:slideViewPr>
    <p:cSldViewPr showGuides="1">
      <p:cViewPr>
        <p:scale>
          <a:sx n="139" d="100"/>
          <a:sy n="139" d="100"/>
        </p:scale>
        <p:origin x="-560" y="-74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26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189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0541445513755225"/>
          <c:w val="0.842659516698344"/>
          <c:h val="0.816071011956839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96.0</c:v>
                </c:pt>
                <c:pt idx="1">
                  <c:v>96.0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720793720"/>
        <c:axId val="-721187528"/>
      </c:barChart>
      <c:catAx>
        <c:axId val="-720793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7211875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72118752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96544657097707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72079372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6"/>
          <c:y val="0.0541445513755225"/>
          <c:w val="0.842659516698344"/>
          <c:h val="0.816071011956839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96.0</c:v>
                </c:pt>
                <c:pt idx="1">
                  <c:v>96.0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720705944"/>
        <c:axId val="-720709256"/>
      </c:barChart>
      <c:catAx>
        <c:axId val="-720705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7207092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72070925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96544657097707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72070594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9"/>
          <c:w val="0.881549493813273"/>
          <c:h val="0.690167678588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96.0</c:v>
                </c:pt>
                <c:pt idx="1">
                  <c:v>97.0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solidFill>
              <a:srgbClr val="3A321B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Treatment-Naïve </c:v>
                </c:pt>
                <c:pt idx="1">
                  <c:v>Treatment-Experienced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99.0</c:v>
                </c:pt>
                <c:pt idx="1">
                  <c:v>91.0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720642584"/>
        <c:axId val="-720638856"/>
      </c:barChart>
      <c:catAx>
        <c:axId val="-720642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7206388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72063885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68098518935133"/>
              <c:y val="0.17952542453277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72064258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05839530475357"/>
          <c:y val="0.0144676387400988"/>
          <c:w val="0.481814790512297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091335003579098"/>
          <c:w val="0.871074586550467"/>
          <c:h val="0.72691791935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50365B"/>
                </a:gs>
                <a:gs pos="100000">
                  <a:srgbClr val="A889BB"/>
                </a:gs>
              </a:gsLst>
              <a:lin ang="16200000" scaled="0"/>
              <a:tileRect/>
            </a:gra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1446A"/>
                </a:gs>
                <a:gs pos="100000">
                  <a:srgbClr val="3E81C8"/>
                </a:gs>
              </a:gsLst>
              <a:lin ang="16200000" scaled="0"/>
              <a:tileRect/>
            </a:gra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RAS</c:v>
                </c:pt>
                <c:pt idx="1">
                  <c:v>Any NS3 or NS5A RAS</c:v>
                </c:pt>
                <c:pt idx="2">
                  <c:v>NS3 Only</c:v>
                </c:pt>
                <c:pt idx="3">
                  <c:v>NS5A Only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97.0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8838536"/>
        <c:axId val="2088736408"/>
      </c:barChart>
      <c:catAx>
        <c:axId val="2118838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500" b="0" i="0" baseline="0">
                <a:latin typeface="Arial"/>
                <a:cs typeface="Arial"/>
              </a:defRPr>
            </a:pPr>
            <a:endParaRPr lang="en-US"/>
          </a:p>
        </c:txPr>
        <c:crossAx val="20887364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887364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 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1096948222381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  <a:effectLst/>
        </c:spPr>
        <c:txPr>
          <a:bodyPr/>
          <a:lstStyle/>
          <a:p>
            <a:pPr>
              <a:defRPr sz="1600"/>
            </a:pPr>
            <a:endParaRPr lang="en-US"/>
          </a:p>
        </c:txPr>
        <c:crossAx val="211883853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318885914621"/>
          <c:y val="0.0"/>
          <c:w val="0.385778486748767"/>
          <c:h val="0.0778523025530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0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0.23026</cdr:x>
      <cdr:y>0.46296</cdr:y>
    </cdr:from>
    <cdr:to>
      <cdr:x>0.44022</cdr:x>
      <cdr:y>0.60926</cdr:y>
    </cdr:to>
    <cdr:sp macro="" textlink="">
      <cdr:nvSpPr>
        <cdr:cNvPr id="8" name="Line Callout 1 7"/>
        <cdr:cNvSpPr/>
      </cdr:nvSpPr>
      <cdr:spPr>
        <a:xfrm xmlns:a="http://schemas.openxmlformats.org/drawingml/2006/main">
          <a:off x="1754947" y="1904988"/>
          <a:ext cx="1600228" cy="601995"/>
        </a:xfrm>
        <a:prstGeom xmlns:a="http://schemas.openxmlformats.org/drawingml/2006/main" prst="borderCallout1">
          <a:avLst>
            <a:gd name="adj1" fmla="val 194767"/>
            <a:gd name="adj2" fmla="val 50066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1270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2 Relapses</a:t>
          </a:r>
        </a:p>
        <a:p xmlns:a="http://schemas.openxmlformats.org/drawingml/2006/main">
          <a:r>
            <a:rPr lang="en-US" sz="1100" dirty="0" smtClean="0"/>
            <a:t>1 Withdrew consent</a:t>
          </a:r>
        </a:p>
        <a:p xmlns:a="http://schemas.openxmlformats.org/drawingml/2006/main">
          <a:r>
            <a:rPr lang="en-US" sz="1100" dirty="0" smtClean="0"/>
            <a:t>1 Death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0.65018</cdr:x>
      <cdr:y>0.46296</cdr:y>
    </cdr:from>
    <cdr:to>
      <cdr:x>0.86014</cdr:x>
      <cdr:y>0.64984</cdr:y>
    </cdr:to>
    <cdr:sp macro="" textlink="">
      <cdr:nvSpPr>
        <cdr:cNvPr id="9" name="Line Callout 1 8"/>
        <cdr:cNvSpPr/>
      </cdr:nvSpPr>
      <cdr:spPr>
        <a:xfrm xmlns:a="http://schemas.openxmlformats.org/drawingml/2006/main">
          <a:off x="4955381" y="1905000"/>
          <a:ext cx="1600229" cy="768974"/>
        </a:xfrm>
        <a:prstGeom xmlns:a="http://schemas.openxmlformats.org/drawingml/2006/main" prst="borderCallout1">
          <a:avLst>
            <a:gd name="adj1" fmla="val 159062"/>
            <a:gd name="adj2" fmla="val 49994"/>
            <a:gd name="adj3" fmla="val 100906"/>
            <a:gd name="adj4" fmla="val 50062"/>
          </a:avLst>
        </a:prstGeom>
        <a:solidFill xmlns:a="http://schemas.openxmlformats.org/drawingml/2006/main">
          <a:srgbClr val="D9D9D9"/>
        </a:solidFill>
        <a:ln xmlns:a="http://schemas.openxmlformats.org/drawingml/2006/main" w="12700" cmpd="sng">
          <a:solidFill>
            <a:srgbClr val="FFFFFF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1 On-treatment failure</a:t>
          </a:r>
        </a:p>
        <a:p xmlns:a="http://schemas.openxmlformats.org/drawingml/2006/main">
          <a:r>
            <a:rPr lang="en-US" sz="1100" dirty="0" smtClean="0"/>
            <a:t>1 Relapse</a:t>
          </a:r>
        </a:p>
        <a:p xmlns:a="http://schemas.openxmlformats.org/drawingml/2006/main">
          <a:r>
            <a:rPr lang="en-US" sz="1100" dirty="0" smtClean="0"/>
            <a:t>1 DC due to AE</a:t>
          </a:r>
        </a:p>
        <a:p xmlns:a="http://schemas.openxmlformats.org/drawingml/2006/main">
          <a:r>
            <a:rPr lang="en-US" sz="1100" dirty="0" smtClean="0"/>
            <a:t>1 Lost to follow-up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95400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95400"/>
            <a:ext cx="9144000" cy="359663"/>
          </a:xfrm>
          <a:prstGeom prst="rect">
            <a:avLst/>
          </a:prstGeom>
        </p:spPr>
        <p:txBody>
          <a:bodyPr wrap="square"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Sofosbuvir-Velpatasvir-Voxilaprevir</a:t>
            </a:r>
            <a:r>
              <a:rPr lang="en-US" sz="2400" dirty="0" smtClean="0">
                <a:solidFill>
                  <a:srgbClr val="001D48"/>
                </a:solidFill>
              </a:rPr>
              <a:t> in GT 3 and Cirrhosis 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POLARIS-3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Naïve and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Jacobson IM, et al. Gastroenterology. 2017;153:113-22.</a:t>
            </a:r>
          </a:p>
        </p:txBody>
      </p:sp>
    </p:spTree>
    <p:extLst>
      <p:ext uri="{BB962C8B-B14F-4D97-AF65-F5344CB8AC3E}">
        <p14:creationId xmlns:p14="http://schemas.microsoft.com/office/powerpoint/2010/main" val="4139982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 3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POLARIS-3: Adverse Events</a:t>
            </a:r>
            <a:endParaRPr lang="en-US" sz="2400" dirty="0"/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061254"/>
              </p:ext>
            </p:extLst>
          </p:nvPr>
        </p:nvGraphicFramePr>
        <p:xfrm>
          <a:off x="341313" y="1600200"/>
          <a:ext cx="8458199" cy="457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3931"/>
                <a:gridCol w="2337134"/>
                <a:gridCol w="2337134"/>
              </a:tblGrid>
              <a:tr h="8985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SOF/VEL/VOX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8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(n=110)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SOF/VEL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(n=109)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1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(1)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</a:tr>
              <a:tr h="401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(2)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(3)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</a:tr>
              <a:tr h="401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Related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15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 (1)</a:t>
                      </a:r>
                      <a:r>
                        <a:rPr lang="en-US" sz="1600" baseline="30000" dirty="0" smtClean="0"/>
                        <a:t> §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9296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Common </a:t>
                      </a:r>
                      <a:r>
                        <a:rPr lang="en-US" sz="1600" baseline="0" dirty="0" smtClean="0"/>
                        <a:t>AE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Nausea</a:t>
                      </a:r>
                    </a:p>
                    <a:p>
                      <a:pPr marL="230188" indent="0">
                        <a:lnSpc>
                          <a:spcPts val="2400"/>
                        </a:lnSpc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Diarrhea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27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28 (25)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23 (21)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17 (15)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32 (29)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31 (28)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10 (9)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5 (5)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407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  <a:r>
                        <a:rPr lang="en-US" sz="1600" baseline="0" dirty="0" smtClean="0"/>
                        <a:t> (Grade 3-4)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(13)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(8)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543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 and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POLARIS</a:t>
            </a:r>
            <a:r>
              <a:rPr lang="en-US" sz="2400" dirty="0" smtClean="0"/>
              <a:t>-3: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26194"/>
              </p:ext>
            </p:extLst>
          </p:nvPr>
        </p:nvGraphicFramePr>
        <p:xfrm>
          <a:off x="0" y="237744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phase 3 trials of patients with HCV infection, we did not establish that sofosbuvir-velpatasvir-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voxilaprevir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8 weeks was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noninferior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sofosbuvir-velpatasvir for 12 weeks, but the 2 regimens had similar rates of SVR in patients with HCV genotype 3 and cirrhosis. Mild gastrointestinal adverse events were associated with treatment regimens that included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voxilaprevir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7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 and Cirrhosis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POLARIS-3: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206692"/>
              </p:ext>
            </p:extLst>
          </p:nvPr>
        </p:nvGraphicFramePr>
        <p:xfrm>
          <a:off x="514350" y="1447800"/>
          <a:ext cx="8115300" cy="46196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POLARIS-3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Open-label, randomized,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to compare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sofosbuvir-velpatasvir-voxilaprevir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weeks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sofosbuvir-velpatasvir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patients with HCV genotype 3 and cirrhosis who were DAA-naïve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84 sites in United States, Canada, New Zealand, Australia, France, Germany, and United Kingdom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3 with compensated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10,000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treatment with DAA; prior peginterferon plus ribavirin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929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 and Cirrhosis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POLARIS-3: </a:t>
            </a:r>
            <a:r>
              <a:rPr lang="en-US" sz="2400" dirty="0">
                <a:solidFill>
                  <a:srgbClr val="FFFFFF"/>
                </a:solidFill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29684" y="25355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500884" y="2286000"/>
            <a:ext cx="1828800" cy="5560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SOF/VEL/VOX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23329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286000"/>
            <a:ext cx="1528543" cy="130323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 3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DAA Naïve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47800" y="23378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110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257800" y="335280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500884" y="3039934"/>
            <a:ext cx="2756916" cy="541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SOF/VEL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33716" y="30998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47800" y="30820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8" name="Rectangle 4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-6949" y="46482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sofosbuvir;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VEL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velpatasvir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VOX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voxilaprevir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SOF-VEL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VOX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(400/100/100 mg): fixed dose combination; one pill once daily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SOF-VEL (400/100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): 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34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 and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POLARIS-3: </a:t>
            </a:r>
            <a:r>
              <a:rPr lang="en-US" sz="2400" dirty="0"/>
              <a:t>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732729"/>
              </p:ext>
            </p:extLst>
          </p:nvPr>
        </p:nvGraphicFramePr>
        <p:xfrm>
          <a:off x="455613" y="1447800"/>
          <a:ext cx="8229601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787"/>
                <a:gridCol w="2170907"/>
                <a:gridCol w="2170907"/>
              </a:tblGrid>
              <a:tr h="838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Baseline Characteristic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SOF-VEL-VOX</a:t>
                      </a:r>
                      <a:endParaRPr lang="en-US" sz="14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8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110)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SOF-VEL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109)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5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Age, mean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54 (25-75)</a:t>
                      </a:r>
                      <a:endParaRPr lang="en-US" sz="14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55 (31-69)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5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Male,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74 (67)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100 (92)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1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White, n (%)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100 (91)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97 (89)</a:t>
                      </a:r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2135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Cirrhosis Features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baseline="0" dirty="0" smtClean="0"/>
                        <a:t>  Platelets &lt;100 x 10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>
                          <a:latin typeface="Symbol" charset="2"/>
                        </a:rPr>
                        <a:t>μ</a:t>
                      </a:r>
                      <a:r>
                        <a:rPr lang="en-US" sz="1400" baseline="0" dirty="0" err="1" smtClean="0">
                          <a:latin typeface="arial" charset="0"/>
                        </a:rPr>
                        <a:t>L</a:t>
                      </a:r>
                      <a:r>
                        <a:rPr lang="en-US" sz="1400" baseline="0" dirty="0" smtClean="0">
                          <a:latin typeface="arial" charset="0"/>
                        </a:rPr>
                        <a:t>, n (%)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400" baseline="0" dirty="0" smtClean="0">
                          <a:latin typeface="arial" charset="0"/>
                        </a:rPr>
                        <a:t>  Mean </a:t>
                      </a:r>
                      <a:r>
                        <a:rPr lang="en-US" sz="1400" baseline="0" dirty="0" err="1" smtClean="0">
                          <a:latin typeface="arial" charset="0"/>
                        </a:rPr>
                        <a:t>Fibroscan</a:t>
                      </a:r>
                      <a:r>
                        <a:rPr lang="en-US" sz="1400" baseline="0" dirty="0" smtClean="0">
                          <a:latin typeface="arial" charset="0"/>
                        </a:rPr>
                        <a:t> (range), </a:t>
                      </a:r>
                      <a:r>
                        <a:rPr lang="en-US" sz="1400" baseline="0" dirty="0" err="1" smtClean="0">
                          <a:latin typeface="arial" charset="0"/>
                        </a:rPr>
                        <a:t>kPa</a:t>
                      </a:r>
                      <a:endParaRPr lang="en-US" sz="14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30 (29)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23 (13-75)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400" dirty="0" smtClean="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21 (19)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400" dirty="0" smtClean="0"/>
                        <a:t>22 (13-75)</a:t>
                      </a: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Body mass index,</a:t>
                      </a:r>
                      <a:r>
                        <a:rPr lang="en-US" sz="1400" baseline="0" dirty="0" smtClean="0"/>
                        <a:t> mean,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28 (20-50)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27 (18-46)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Mean 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(range)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6.0 (1.6-7.6)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6.3 (4.1-7.5)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IL28B CC, n (%)</a:t>
                      </a:r>
                      <a:endParaRPr lang="en-US" sz="14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41 (37)</a:t>
                      </a:r>
                      <a:endParaRPr lang="en-US" sz="1400" dirty="0"/>
                    </a:p>
                  </a:txBody>
                  <a:tcPr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52 (48)</a:t>
                      </a:r>
                      <a:endParaRPr lang="en-US" sz="140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8841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 3 and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POLARIS-3: Baseline Characteristics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957495"/>
              </p:ext>
            </p:extLst>
          </p:nvPr>
        </p:nvGraphicFramePr>
        <p:xfrm>
          <a:off x="304800" y="1630680"/>
          <a:ext cx="8458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590800"/>
                <a:gridCol w="2590800"/>
              </a:tblGrid>
              <a:tr h="98540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Information</a:t>
                      </a:r>
                      <a:r>
                        <a:rPr lang="en-US" sz="1600" baseline="0" dirty="0" smtClean="0"/>
                        <a:t> on Prior Treatment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SOF-VEL-VOX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x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8 weeks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110)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SOF-VEL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x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12 weeks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109)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610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Treatment-Naïve 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75 (68)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77 (71)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8248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Treatment</a:t>
                      </a:r>
                      <a:r>
                        <a:rPr lang="en-US" sz="1600" baseline="0" dirty="0" smtClean="0"/>
                        <a:t>-Experienced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baseline="0" dirty="0" smtClean="0"/>
                        <a:t>   Peginterferon + Ribavirin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baseline="0" dirty="0" smtClean="0"/>
                        <a:t>   Other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35 (32)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31 (89)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4 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32 (29)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30 (94)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2 (6)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4081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Most Recent Treatment Response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   </a:t>
                      </a:r>
                      <a:r>
                        <a:rPr lang="en-US" sz="1600" dirty="0" err="1" smtClean="0"/>
                        <a:t>Nonresponder</a:t>
                      </a:r>
                      <a:endParaRPr lang="en-US" sz="1600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   Relapse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   Other</a:t>
                      </a:r>
                    </a:p>
                  </a:txBody>
                  <a:tcPr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16 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16 </a:t>
                      </a:r>
                      <a:r>
                        <a:rPr lang="en-US" sz="1600" baseline="0" dirty="0" smtClean="0"/>
                        <a:t>(46)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baseline="0" dirty="0" smtClean="0"/>
                        <a:t>3 (9)</a:t>
                      </a:r>
                      <a:endParaRPr lang="en-US" sz="1600" dirty="0" smtClean="0"/>
                    </a:p>
                  </a:txBody>
                  <a:tcP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8 (25)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20 (63)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600" dirty="0" smtClean="0"/>
                        <a:t>4 (13)</a:t>
                      </a:r>
                    </a:p>
                  </a:txBody>
                  <a:tcPr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5861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 and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POLARIS-3: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POLARIS-3: Overall SVR12 by Treatment Arm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406670"/>
              </p:ext>
            </p:extLst>
          </p:nvPr>
        </p:nvGraphicFramePr>
        <p:xfrm>
          <a:off x="759619" y="18288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7674" y="502920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106/110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5029200"/>
            <a:ext cx="963140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105/109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880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 and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POLARIS-3: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POLARIS-3: Overall SVR12 by Treatment Arm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793052"/>
              </p:ext>
            </p:extLst>
          </p:nvPr>
        </p:nvGraphicFramePr>
        <p:xfrm>
          <a:off x="759619" y="18288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37674" y="502920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106/110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5029200"/>
            <a:ext cx="963140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105/109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89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 3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POLARIS-3: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POLARIS-3: SVR12 by Treatment Experience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370697"/>
              </p:ext>
            </p:extLst>
          </p:nvPr>
        </p:nvGraphicFramePr>
        <p:xfrm>
          <a:off x="304800" y="187960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057400" y="487680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72/75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2677" y="4876799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76/77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876798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34/35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8077" y="48701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229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Sofosbuvir-Velpatasvir-Voxilaprevir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GT 3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Cirrhosis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POLARIS-3: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POLARIS-3: SVR12 by Baseline RAS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 al. Gastroenterology. 2017;153:113-22.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461526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80/84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61526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23/23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0160" y="461526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8160" y="4615264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46239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82/90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6220" y="46239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349/356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4623904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394/411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52428"/>
              </p:ext>
            </p:extLst>
          </p:nvPr>
        </p:nvGraphicFramePr>
        <p:xfrm>
          <a:off x="448063" y="1728304"/>
          <a:ext cx="82234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1709845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80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82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167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23</a:t>
            </a: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7418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74325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20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166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76</a:t>
            </a:r>
            <a:r>
              <a:rPr lang="en-US" sz="1400" dirty="0">
                <a:solidFill>
                  <a:srgbClr val="FFFFFF"/>
                </a:solidFill>
              </a:rPr>
              <a:t/>
            </a: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78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39073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23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71151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>
                <a:solidFill>
                  <a:srgbClr val="FFFFFF"/>
                </a:solidFill>
              </a:rPr>
              <a:t>4</a:t>
            </a:r>
            <a:r>
              <a:rPr lang="en-US" sz="1400" u="sng" dirty="0" smtClean="0">
                <a:solidFill>
                  <a:srgbClr val="FFFFFF"/>
                </a:solidFill>
              </a:rPr>
              <a:t/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60567" y="4700104"/>
            <a:ext cx="506023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sz="1400" u="sng" dirty="0" smtClean="0">
                <a:solidFill>
                  <a:srgbClr val="FFFFFF"/>
                </a:solidFill>
              </a:rPr>
              <a:t>19</a:t>
            </a:r>
            <a:br>
              <a:rPr lang="en-US" sz="1400" u="sng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1</a:t>
            </a:r>
            <a:r>
              <a:rPr lang="en-US" sz="1400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0" y="5855209"/>
            <a:ext cx="9162288" cy="5455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Y93H: 6 patients in SOF-VEL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VOX group and 4 in SOF-VEL group; all achieved SVR.</a:t>
            </a:r>
          </a:p>
          <a:p>
            <a:pPr marL="274320" defTabSz="935038">
              <a:lnSpc>
                <a:spcPts val="1500"/>
              </a:lnSpc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No treatment-emergent RASs in SOF-VEL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VOX group. Both virologic failures in SOF-VEL group had Y93H.</a:t>
            </a:r>
          </a:p>
        </p:txBody>
      </p:sp>
    </p:spTree>
    <p:extLst>
      <p:ext uri="{BB962C8B-B14F-4D97-AF65-F5344CB8AC3E}">
        <p14:creationId xmlns:p14="http://schemas.microsoft.com/office/powerpoint/2010/main" val="7661796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82354</TotalTime>
  <Words>1059</Words>
  <Application>Microsoft Macintosh PowerPoint</Application>
  <PresentationFormat>On-screen Show (4:3)</PresentationFormat>
  <Paragraphs>188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AETC_Master_Template_061510</vt:lpstr>
      <vt:lpstr>Sofosbuvir-Velpatasvir-Voxilaprevir in GT 3 and Cirrhosis  POLARIS-3</vt:lpstr>
      <vt:lpstr>Sofosbuvir-Velpatasvir-Voxilaprevir in GT 3 and Cirrhosis POLARIS-3: Study Features</vt:lpstr>
      <vt:lpstr>Sofosbuvir-Velpatasvir-Voxilaprevir in GT 3 and Cirrhosis  POLARIS-3: Study Design</vt:lpstr>
      <vt:lpstr>Sofosbuvir-Velpatasvir-Voxilaprevir in GT 3 and Cirrhosis POLARIS-3: Baseline Characteristics</vt:lpstr>
      <vt:lpstr>Sofosbuvir-Velpatasvir-Voxilaprevir in GT 3 and Cirrhosis POLARIS-3: Baseline Characteristics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Results</vt:lpstr>
      <vt:lpstr>Sofosbuvir-Velpatasvir-Voxilaprevir in GT 3 and Cirrhosis POLARIS-3: Adverse Events</vt:lpstr>
      <vt:lpstr>Sofosbuvir-Velpatasvir-Voxilaprevir in GT 3 and Cirrhosis POLARIS-3: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4045</cp:revision>
  <cp:lastPrinted>2011-04-18T21:48:04Z</cp:lastPrinted>
  <dcterms:created xsi:type="dcterms:W3CDTF">2010-11-28T05:36:22Z</dcterms:created>
  <dcterms:modified xsi:type="dcterms:W3CDTF">2017-07-25T21:13:05Z</dcterms:modified>
</cp:coreProperties>
</file>