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935" r:id="rId2"/>
    <p:sldId id="937" r:id="rId3"/>
    <p:sldId id="938" r:id="rId4"/>
    <p:sldId id="939" r:id="rId5"/>
    <p:sldId id="940" r:id="rId6"/>
    <p:sldId id="941" r:id="rId7"/>
    <p:sldId id="963" r:id="rId8"/>
    <p:sldId id="942" r:id="rId9"/>
    <p:sldId id="948" r:id="rId10"/>
    <p:sldId id="944" r:id="rId11"/>
    <p:sldId id="945" r:id="rId12"/>
    <p:sldId id="947" r:id="rId1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059"/>
    <a:srgbClr val="DCE0E8"/>
    <a:srgbClr val="A889BB"/>
    <a:srgbClr val="3E81C8"/>
    <a:srgbClr val="9F82B0"/>
    <a:srgbClr val="3D7EC4"/>
    <a:srgbClr val="3D7BBB"/>
    <a:srgbClr val="204264"/>
    <a:srgbClr val="9788A0"/>
    <a:srgbClr val="4F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53" autoAdjust="0"/>
    <p:restoredTop sz="99531" autoAdjust="0"/>
  </p:normalViewPr>
  <p:slideViewPr>
    <p:cSldViewPr showGuides="1">
      <p:cViewPr>
        <p:scale>
          <a:sx n="139" d="100"/>
          <a:sy n="139" d="100"/>
        </p:scale>
        <p:origin x="-560" y="-74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2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18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</c:v>
                </c:pt>
                <c:pt idx="1">
                  <c:v>Other</c:v>
                </c:pt>
                <c:pt idx="2">
                  <c:v>SOF+SMV</c:v>
                </c:pt>
                <c:pt idx="3">
                  <c:v>Other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69.0</c:v>
                </c:pt>
                <c:pt idx="1">
                  <c:v>4.0</c:v>
                </c:pt>
                <c:pt idx="2">
                  <c:v>11.0</c:v>
                </c:pt>
                <c:pt idx="3">
                  <c:v>14.0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393018056"/>
        <c:axId val="2061921528"/>
      </c:barChart>
      <c:catAx>
        <c:axId val="-39301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619215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619215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Patients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2249137931034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3930180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97.0</c:v>
                </c:pt>
                <c:pt idx="1">
                  <c:v>90.0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92519240"/>
        <c:axId val="-393172808"/>
      </c:barChart>
      <c:catAx>
        <c:axId val="-392519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393172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3931728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39251924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97.0</c:v>
                </c:pt>
                <c:pt idx="1">
                  <c:v>90.0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92909976"/>
        <c:axId val="2061585912"/>
      </c:barChart>
      <c:catAx>
        <c:axId val="-39290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2061585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615859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3929099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98.0</c:v>
                </c:pt>
                <c:pt idx="1">
                  <c:v>96.0</c:v>
                </c:pt>
                <c:pt idx="2">
                  <c:v>100.0</c:v>
                </c:pt>
                <c:pt idx="3">
                  <c:v>94.0</c:v>
                </c:pt>
                <c:pt idx="4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89.0</c:v>
                </c:pt>
                <c:pt idx="1">
                  <c:v>95.0</c:v>
                </c:pt>
                <c:pt idx="2">
                  <c:v>97.0</c:v>
                </c:pt>
                <c:pt idx="3">
                  <c:v>85.0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726900616"/>
        <c:axId val="-726789672"/>
      </c:barChart>
      <c:catAx>
        <c:axId val="-72690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7267896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7267896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2564274835"/>
              <c:y val="0.2088201942399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7269006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452536792536"/>
          <c:y val="0.0330229673430238"/>
          <c:w val="0.4424006882735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6546888340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olidFill>
              <a:srgbClr val="9F834A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98.0</c:v>
                </c:pt>
                <c:pt idx="1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423123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98.0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726990568"/>
        <c:axId val="-726995512"/>
      </c:barChart>
      <c:catAx>
        <c:axId val="-726990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7269955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7269955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7269905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6613353018373"/>
          <c:y val="0.0144676387400988"/>
          <c:w val="0.391040963629546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4F365B"/>
                </a:gs>
                <a:gs pos="100000">
                  <a:srgbClr val="9788A0"/>
                </a:gs>
              </a:gsLst>
              <a:lin ang="16200000" scaled="0"/>
              <a:tileRect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04264"/>
                </a:gs>
                <a:gs pos="100000">
                  <a:srgbClr val="3D7BBB"/>
                </a:gs>
              </a:gsLst>
              <a:lin ang="16260000" scaled="0"/>
              <a:tileRect/>
            </a:gra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89.0</c:v>
                </c:pt>
                <c:pt idx="1">
                  <c:v>90.0</c:v>
                </c:pt>
                <c:pt idx="2">
                  <c:v>91.0</c:v>
                </c:pt>
                <c:pt idx="3">
                  <c:v>94.0</c:v>
                </c:pt>
                <c:pt idx="4" formatCode="General">
                  <c:v>50.0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727116824"/>
        <c:axId val="-727124936"/>
      </c:barChart>
      <c:catAx>
        <c:axId val="-7271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7271249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7271249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7271168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1584457908609"/>
          <c:y val="0.0330229673430238"/>
          <c:w val="0.39606990961850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6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0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wrap="square"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1D48"/>
                </a:solidFill>
              </a:rPr>
              <a:t>Sofosbuvir-Velpatasvir-</a:t>
            </a:r>
            <a:r>
              <a:rPr lang="en-US" sz="2200" dirty="0" err="1" smtClean="0">
                <a:solidFill>
                  <a:srgbClr val="001D48"/>
                </a:solidFill>
              </a:rPr>
              <a:t>Voxilaprevir</a:t>
            </a:r>
            <a:r>
              <a:rPr lang="en-US" sz="2200" dirty="0" smtClean="0">
                <a:solidFill>
                  <a:srgbClr val="001D48"/>
                </a:solidFill>
              </a:rPr>
              <a:t> in DAA-Experienced GT 1-6 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POLARIS-</a:t>
            </a:r>
            <a:r>
              <a:rPr lang="en-US" dirty="0">
                <a:solidFill>
                  <a:srgbClr val="001D48"/>
                </a:solidFill>
              </a:rPr>
              <a:t>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cs typeface="Arial"/>
              </a:rPr>
              <a:t>Bourlière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cs typeface="Arial"/>
              </a:rPr>
              <a:t>M,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2017;376:2134-46.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1851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POLARIS-4: Overall SVR by Baseline RAS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17247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32/34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40/40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4984" y="5867401"/>
            <a:ext cx="9144000" cy="457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N=22 patients had NS5B RASs – all went on to achieve SVR12.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No treatment-emergent RASs noted in the viral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relapser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on SOF/VEL/VOX.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In SOF/VEL group, 10/15 developed Y93H or Y93C.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29/32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39/39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63/70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67/75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1604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84/89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94032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1-3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Adverse Events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813356"/>
              </p:ext>
            </p:extLst>
          </p:nvPr>
        </p:nvGraphicFramePr>
        <p:xfrm>
          <a:off x="327891" y="1482434"/>
          <a:ext cx="8435110" cy="441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602"/>
                <a:gridCol w="2330754"/>
                <a:gridCol w="2330754"/>
              </a:tblGrid>
              <a:tr h="8878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SOF/VEL/VOX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(n=182)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SOF/VEL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(n=151)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</a:tr>
              <a:tr h="4134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4134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(2) 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(3)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4134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 (1)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4376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AE in ≥5%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50 (27)</a:t>
                      </a:r>
                    </a:p>
                    <a:p>
                      <a:pPr algn="ctr"/>
                      <a:r>
                        <a:rPr lang="en-US" sz="1600" dirty="0" smtClean="0"/>
                        <a:t>43 (24)</a:t>
                      </a:r>
                    </a:p>
                    <a:p>
                      <a:pPr algn="ctr"/>
                      <a:r>
                        <a:rPr lang="en-US" sz="1600" dirty="0" smtClean="0"/>
                        <a:t>36 (20)</a:t>
                      </a:r>
                    </a:p>
                    <a:p>
                      <a:pPr algn="ctr"/>
                      <a:r>
                        <a:rPr lang="en-US" sz="1600" dirty="0" smtClean="0"/>
                        <a:t>22 (12)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43 (28)</a:t>
                      </a:r>
                    </a:p>
                    <a:p>
                      <a:pPr algn="ctr"/>
                      <a:r>
                        <a:rPr lang="en-US" sz="1600" dirty="0" smtClean="0"/>
                        <a:t>43 (28)</a:t>
                      </a:r>
                    </a:p>
                    <a:p>
                      <a:pPr algn="ctr"/>
                      <a:r>
                        <a:rPr lang="en-US" sz="1600" dirty="0" smtClean="0"/>
                        <a:t>7 (5)</a:t>
                      </a:r>
                    </a:p>
                    <a:p>
                      <a:pPr algn="ctr"/>
                      <a:r>
                        <a:rPr lang="en-US" sz="1600" dirty="0" smtClean="0"/>
                        <a:t>12 (8)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2076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r>
                        <a:rPr lang="en-US" sz="1600" baseline="0" dirty="0" smtClean="0"/>
                        <a:t> (Grade 3-4)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(6)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(7)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23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One d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eath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in SOF/VEL/VOX group due to illicit drug overdose.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158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POLARIS-</a:t>
            </a:r>
            <a:r>
              <a:rPr lang="en-US" sz="2400" dirty="0" smtClean="0">
                <a:solidFill>
                  <a:srgbClr val="FFFFFF"/>
                </a:solidFill>
              </a:rPr>
              <a:t>1 and POLARIS-4:</a:t>
            </a:r>
            <a:r>
              <a:rPr lang="en-US" sz="2400" dirty="0" smtClean="0"/>
              <a:t>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07359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Sofosbuvir-velpatasvir-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taken for 12 weeks provided high rates of sustained virologic response among patients across HCV genotypes in whom treatment with a DAA regimen had previously failed.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DAA-Experienced GT 1-6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POLARIS</a:t>
            </a:r>
            <a:r>
              <a:rPr lang="en-US" sz="2700" dirty="0" smtClean="0">
                <a:solidFill>
                  <a:srgbClr val="FFFFFF"/>
                </a:solidFill>
              </a:rPr>
              <a:t>-4: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36964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POLARIS-4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randomized active-comparator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 trial to compare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sofosbuvir-velpatasvir-voxilaprevir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DAA-experienced patients who had not received prior NS5A inhibitor.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102 sites in US, Canada, Europe, Australia &amp;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1-6 (enrolled only GT 1-4)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DAA experienced (excluding prior NS5A use)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789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167883" y="2601060"/>
            <a:ext cx="228599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881883" y="2289045"/>
            <a:ext cx="2285998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0" rIns="0" anchor="ctr"/>
          <a:lstStyle/>
          <a:p>
            <a:pPr marL="45720" algn="ctr"/>
            <a:r>
              <a:rPr lang="en-US" sz="1400" b="1" dirty="0">
                <a:latin typeface="Arial"/>
                <a:cs typeface="Arial"/>
              </a:rPr>
              <a:t>Sofosbuvir-Velpatasvir-</a:t>
            </a:r>
          </a:p>
          <a:p>
            <a:pPr marL="45720" algn="ctr"/>
            <a:r>
              <a:rPr lang="en-US" sz="1400" b="1" dirty="0" err="1">
                <a:latin typeface="Arial"/>
                <a:cs typeface="Arial"/>
              </a:rPr>
              <a:t>Voxilaprevir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9168" y="24097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326470"/>
            <a:ext cx="9162288" cy="7877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Sofosbuvir-Velpatasvir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(400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daily</a:t>
            </a:r>
            <a:endParaRPr lang="en-US" sz="1400" dirty="0" smtClean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1" y="2289045"/>
            <a:ext cx="1840172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GT 1-6 with prior DAA experience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(no </a:t>
            </a:r>
            <a:r>
              <a:rPr lang="en-US" sz="1400" dirty="0">
                <a:solidFill>
                  <a:srgbClr val="FFFFFF"/>
                </a:solidFill>
                <a:cs typeface="Arial"/>
              </a:rPr>
              <a:t>NS5A inhibitor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 = 333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6956" y="2407857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N=182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3629139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881882" y="3315147"/>
            <a:ext cx="2286000" cy="63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>
                <a:latin typeface="Arial"/>
                <a:cs typeface="Arial"/>
              </a:rPr>
              <a:t>Sofosbuvir-</a:t>
            </a:r>
            <a:r>
              <a:rPr lang="en-US" sz="1400" b="1" dirty="0" smtClean="0">
                <a:latin typeface="Arial"/>
                <a:cs typeface="Arial"/>
              </a:rPr>
              <a:t>Velpatasvir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72884" y="342653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6956" y="3424525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N=151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0200" y="1459522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3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768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95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588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626095"/>
            <a:ext cx="9162288" cy="7079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GT 1, 2, 3 patients randomized 1:1. Stratified by presence of cirrhosis.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Genotypes 4 were assigned to active arm (and not randomized). No GT 5, 6 patients were enrolled.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506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74358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POLARIS</a:t>
            </a:r>
            <a:r>
              <a:rPr lang="en-US" sz="2700" dirty="0">
                <a:solidFill>
                  <a:srgbClr val="FFFFFF"/>
                </a:solidFill>
              </a:rPr>
              <a:t>-4: Study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262908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1-3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09195"/>
              </p:ext>
            </p:extLst>
          </p:nvPr>
        </p:nvGraphicFramePr>
        <p:xfrm>
          <a:off x="685800" y="1447800"/>
          <a:ext cx="7772400" cy="484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981200"/>
                <a:gridCol w="1981200"/>
              </a:tblGrid>
              <a:tr h="582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182)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151)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(25-85)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57 (24-80)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7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143 (79)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114 (75)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160 (88)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131 (87)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26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Genotype,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 1a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4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78 (43)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54 (30)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24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31 (17)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 (10)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 (44)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44 (29)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22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33</a:t>
                      </a:r>
                      <a:r>
                        <a:rPr lang="en-US" sz="1400" baseline="0" dirty="0" smtClean="0"/>
                        <a:t> (22)</a:t>
                      </a: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</a:t>
                      </a:r>
                      <a:r>
                        <a:rPr lang="en-US" sz="1400" baseline="0" dirty="0" smtClean="0"/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0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mean,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(18-45)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(18-53)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6.3 ± 0.6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6.3 ± 0.7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33 (18)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1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84 (46)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69 (46)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0971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1-3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Prior HCV Treatment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729213"/>
              </p:ext>
            </p:extLst>
          </p:nvPr>
        </p:nvGraphicFramePr>
        <p:xfrm>
          <a:off x="377820" y="15240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366431" y="5029200"/>
            <a:ext cx="2865137" cy="393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5080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NS5B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191964" y="5029200"/>
            <a:ext cx="1402929" cy="393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Other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290252" y="5029200"/>
            <a:ext cx="2846849" cy="393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NS5B + NS3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5700086"/>
            <a:ext cx="9162288" cy="627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Other NS5B included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mericitabine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(n=7); other NS5B+NS3 included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deleobuvir+faldaprevir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(n=14),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mercitabine+danoprevir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(n=8), and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SOF+telaprevir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(n=6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); one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patient without prior DAA exposure is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excluded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8870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POLARIS-4: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92899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5943600"/>
            <a:ext cx="9162288" cy="3843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P&lt;0.001 for superiority compared with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prespecified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85% performance goal for SOF-VEL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VOX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502920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136/151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1380" y="502920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177/182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27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POLARIS-4: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32833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5943600"/>
            <a:ext cx="9162288" cy="3843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P&lt;0.001 for superiority compared with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prespecified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85% performance goal for SOF-VEL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VOX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502920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136/151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1380" y="502920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177/182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532804" y="3857842"/>
            <a:ext cx="1600228" cy="601995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</a:t>
            </a:r>
            <a:r>
              <a:rPr lang="en-US" sz="1200" dirty="0" smtClean="0"/>
              <a:t> Relapse</a:t>
            </a:r>
          </a:p>
          <a:p>
            <a:r>
              <a:rPr lang="en-US" sz="1200" dirty="0" smtClean="0"/>
              <a:t>1 Death</a:t>
            </a:r>
          </a:p>
          <a:p>
            <a:r>
              <a:rPr lang="en-US" sz="1200" dirty="0" smtClean="0"/>
              <a:t>1 Lost to follow-up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5711867" y="4010254"/>
            <a:ext cx="1600229" cy="616562"/>
          </a:xfrm>
          <a:prstGeom prst="borderCallout1">
            <a:avLst>
              <a:gd name="adj1" fmla="val 170326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 Breakthrough</a:t>
            </a:r>
          </a:p>
          <a:p>
            <a:r>
              <a:rPr lang="en-US" sz="1200" dirty="0" smtClean="0"/>
              <a:t>14 Relapses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89116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POLARIS-4: SVR12 by Genotype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479813"/>
              </p:ext>
            </p:extLst>
          </p:nvPr>
        </p:nvGraphicFramePr>
        <p:xfrm>
          <a:off x="458675" y="1752600"/>
          <a:ext cx="8223475" cy="433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394435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44/52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2795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51/54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6843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32/33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308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31/31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4301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21/22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9741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23/24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8828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39/44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9232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8879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0/0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6053" y="5259666"/>
            <a:ext cx="57917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19/19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791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3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DAA-Experienced 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POLARIS-4: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POLARIS-4: SVR12 by Cirrhosis Status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252061"/>
              </p:ext>
            </p:extLst>
          </p:nvPr>
        </p:nvGraphicFramePr>
        <p:xfrm>
          <a:off x="304800" y="18796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103260" y="5239528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96/98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5239528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82/84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239528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77/82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5239528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59/69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599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82354</TotalTime>
  <Words>1172</Words>
  <Application>Microsoft Macintosh PowerPoint</Application>
  <PresentationFormat>On-screen Show (4:3)</PresentationFormat>
  <Paragraphs>183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AETC_Master_Template_061510</vt:lpstr>
      <vt:lpstr>Sofosbuvir-Velpatasvir-Voxilaprevir in DAA-Experienced GT 1-6  POLARIS-4</vt:lpstr>
      <vt:lpstr>Sofosbuvir-Velpatasvir-Voxilaprevir in DAA-Experienced GT 1-6 POLARIS-4: Study Features</vt:lpstr>
      <vt:lpstr>Sofosbuvir-Velpatasvir-Voxilaprevir in DAA-Experienced GT 1-6 POLARIS-4: Study Study Design</vt:lpstr>
      <vt:lpstr>Sofosbuvir-Velpatasvir-Voxilaprevir in DAA-Experienced GT 1-3 POLARIS-4: Baseline Characteristics</vt:lpstr>
      <vt:lpstr>Sofosbuvir-Velpatasvir-Voxilaprevir in DAA-Experienced GT 1-3 POLARIS-4: Prior HCV Treatment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1-3 POLARIS-4: Adverse Events</vt:lpstr>
      <vt:lpstr>Sofosbuvir-Velpatasvir-Voxilaprevir in DAA-Experienced GT 1-3 POLARIS-1 and POLARIS-4: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4045</cp:revision>
  <cp:lastPrinted>2011-04-18T21:48:04Z</cp:lastPrinted>
  <dcterms:created xsi:type="dcterms:W3CDTF">2010-11-28T05:36:22Z</dcterms:created>
  <dcterms:modified xsi:type="dcterms:W3CDTF">2017-07-25T21:14:16Z</dcterms:modified>
</cp:coreProperties>
</file>