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719" r:id="rId2"/>
    <p:sldId id="720" r:id="rId3"/>
    <p:sldId id="913" r:id="rId4"/>
    <p:sldId id="915" r:id="rId5"/>
    <p:sldId id="995" r:id="rId6"/>
    <p:sldId id="996" r:id="rId7"/>
    <p:sldId id="980" r:id="rId8"/>
    <p:sldId id="999" r:id="rId9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B27"/>
    <a:srgbClr val="326496"/>
    <a:srgbClr val="E8EAEF"/>
    <a:srgbClr val="D9DACE"/>
    <a:srgbClr val="CDD3DD"/>
    <a:srgbClr val="383838"/>
    <a:srgbClr val="5A5B3E"/>
    <a:srgbClr val="DEDCC0"/>
    <a:srgbClr val="F0EADC"/>
    <a:srgbClr val="8B8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96" autoAdjust="0"/>
    <p:restoredTop sz="97647" autoAdjust="0"/>
  </p:normalViewPr>
  <p:slideViewPr>
    <p:cSldViewPr showGuides="1">
      <p:cViewPr varScale="1">
        <p:scale>
          <a:sx n="87" d="100"/>
          <a:sy n="87" d="100"/>
        </p:scale>
        <p:origin x="1110" y="90"/>
      </p:cViewPr>
      <p:guideLst>
        <p:guide orient="horz" pos="4319"/>
        <p:guide pos="2880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3" d="100"/>
        <a:sy n="193" d="100"/>
      </p:scale>
      <p:origin x="0" y="2657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143737568664301"/>
          <c:w val="0.88154949381327297"/>
          <c:h val="0.76262157931790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Glecaprevir-Pibrentasvir x 8 Weeks</c:v>
                </c:pt>
              </c:strCache>
            </c:strRef>
          </c:tx>
          <c:spPr>
            <a:solidFill>
              <a:srgbClr val="6E4B7D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4C-4610-939A-BAEFB3A1A91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F4C-4610-939A-BAEFB3A1A91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F4C-4610-939A-BAEFB3A1A91E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F4C-4610-939A-BAEFB3A1A91E}"/>
                </c:ext>
              </c:extLst>
            </c:dLbl>
            <c:numFmt formatCode="0.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Primary Subset</c:v>
                </c:pt>
                <c:pt idx="1">
                  <c:v>Per Protocol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99.1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4C-4610-939A-BAEFB3A1A9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Glecaprevir-Pibrentasvir  x 12 Weeks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F4C-4610-939A-BAEFB3A1A91E}"/>
                </c:ext>
              </c:extLst>
            </c:dLbl>
            <c:numFmt formatCode="0.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Primary Subset</c:v>
                </c:pt>
                <c:pt idx="1">
                  <c:v>Per Protocol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99.7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4C-4610-939A-BAEFB3A1A9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17957192"/>
        <c:axId val="-2108268424"/>
      </c:barChart>
      <c:catAx>
        <c:axId val="-2017957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10826842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1082684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934142607174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17957192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03212146105332"/>
          <c:y val="1.7245406824146998E-2"/>
          <c:w val="0.87843741594574498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16113298337708"/>
          <c:w val="0.88154949381327297"/>
          <c:h val="0.76794553805774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Glecaprevir-Pibrentasvir x 8 Weeks</c:v>
                </c:pt>
              </c:strCache>
            </c:strRef>
          </c:tx>
          <c:spPr>
            <a:solidFill>
              <a:srgbClr val="67787F"/>
            </a:solidFill>
            <a:ln w="12700" cmpd="sng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BA9-4016-8F62-00DDA451015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BA9-4016-8F62-00DDA451015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BA9-4016-8F62-00DDA451015C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BA9-4016-8F62-00DDA451015C}"/>
                </c:ext>
              </c:extLst>
            </c:dLbl>
            <c:numFmt formatCode="0.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HCV Monoinfection</c:v>
                </c:pt>
                <c:pt idx="1">
                  <c:v>HCV-HIV Coinfection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99.1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A9-4016-8F62-00DDA45101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Glecaprevir-Pibrentasvir  x 12 Weeks</c:v>
                </c:pt>
              </c:strCache>
            </c:strRef>
          </c:tx>
          <c:spPr>
            <a:solidFill>
              <a:srgbClr val="7D796F"/>
            </a:solidFill>
            <a:ln w="12700" cmpd="sng">
              <a:solidFill>
                <a:srgbClr val="000000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100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BA9-4016-8F62-00DDA451015C}"/>
                </c:ext>
              </c:extLst>
            </c:dLbl>
            <c:numFmt formatCode="0.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HCV Monoinfection</c:v>
                </c:pt>
                <c:pt idx="1">
                  <c:v>HCV-HIV Coinfection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99.7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A9-4016-8F62-00DDA45101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08350888"/>
        <c:axId val="-2008344248"/>
      </c:barChart>
      <c:catAx>
        <c:axId val="-2008350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 b="0" i="0">
                <a:latin typeface="Arial"/>
                <a:cs typeface="Arial"/>
              </a:defRPr>
            </a:pPr>
            <a:endParaRPr lang="en-US"/>
          </a:p>
        </c:txPr>
        <c:crossAx val="-200834424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083442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>
                    <a:latin typeface="Arial"/>
                    <a:cs typeface="Arial"/>
                  </a:defRPr>
                </a:pPr>
                <a:r>
                  <a:rPr lang="en-US" sz="1600" b="1" i="0" baseline="0" dirty="0" smtClean="0">
                    <a:effectLst/>
                  </a:rPr>
                  <a:t>Patients (%) with SVR 12</a:t>
                </a:r>
                <a:endParaRPr lang="en-US" sz="16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934142607174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08350888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0201143362120101"/>
          <c:y val="1.7245406824146998E-2"/>
          <c:w val="0.879638104363621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2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31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3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3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200" dirty="0" err="1" smtClean="0">
                <a:solidFill>
                  <a:srgbClr val="001D48"/>
                </a:solidFill>
              </a:rPr>
              <a:t>Glecaprevir</a:t>
            </a:r>
            <a:r>
              <a:rPr lang="en-US" sz="2200" dirty="0" err="1">
                <a:solidFill>
                  <a:srgbClr val="001D48"/>
                </a:solidFill>
              </a:rPr>
              <a:t>-</a:t>
            </a:r>
            <a:r>
              <a:rPr lang="en-US" sz="2200" dirty="0" err="1" smtClean="0">
                <a:solidFill>
                  <a:srgbClr val="001D48"/>
                </a:solidFill>
              </a:rPr>
              <a:t>Pibrentasvir</a:t>
            </a:r>
            <a:r>
              <a:rPr lang="en-US" sz="2200" dirty="0" smtClean="0">
                <a:solidFill>
                  <a:srgbClr val="001D48"/>
                </a:solidFill>
              </a:rPr>
              <a:t> x 8 or 12 Weeks in GT1 Non-cirrhotics </a:t>
            </a:r>
            <a:r>
              <a:rPr lang="en-US" dirty="0" smtClean="0">
                <a:solidFill>
                  <a:srgbClr val="001D48"/>
                </a:solidFill>
              </a:rPr>
              <a:t/>
            </a:r>
            <a:br>
              <a:rPr lang="en-US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ENDURANCE-1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 Naïve or 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>
                <a:cs typeface="Arial"/>
              </a:rPr>
              <a:t>Source: </a:t>
            </a:r>
            <a:r>
              <a:rPr lang="en-US" sz="1400" dirty="0" err="1">
                <a:cs typeface="Arial"/>
              </a:rPr>
              <a:t>Zeuzem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smtClean="0">
                <a:latin typeface="Arial"/>
                <a:cs typeface="Arial"/>
              </a:rPr>
              <a:t>S, </a:t>
            </a:r>
            <a:r>
              <a:rPr lang="en-US" sz="1400" dirty="0">
                <a:latin typeface="Arial"/>
                <a:cs typeface="Arial"/>
              </a:rPr>
              <a:t>et </a:t>
            </a:r>
            <a:r>
              <a:rPr lang="en-US" sz="1400" dirty="0" smtClean="0">
                <a:latin typeface="Arial"/>
                <a:cs typeface="Arial"/>
              </a:rPr>
              <a:t>al. N </a:t>
            </a:r>
            <a:r>
              <a:rPr lang="en-US" sz="1400" dirty="0" err="1" smtClean="0">
                <a:latin typeface="Arial"/>
                <a:cs typeface="Arial"/>
              </a:rPr>
              <a:t>Engl</a:t>
            </a:r>
            <a:r>
              <a:rPr lang="en-US" sz="1400" dirty="0" smtClean="0">
                <a:latin typeface="Arial"/>
                <a:cs typeface="Arial"/>
              </a:rPr>
              <a:t> J Med. 2018;378:354-69.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9331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2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6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6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8 or 12 weeks in Non-Cirrhotic GT 1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/>
              <a:t>ENDURANCE</a:t>
            </a:r>
            <a:r>
              <a:rPr lang="en-US" sz="2700" dirty="0" smtClean="0"/>
              <a:t>-1: Study Features</a:t>
            </a:r>
            <a:endParaRPr lang="en-US" sz="27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460423"/>
              </p:ext>
            </p:extLst>
          </p:nvPr>
        </p:nvGraphicFramePr>
        <p:xfrm>
          <a:off x="426360" y="1524000"/>
          <a:ext cx="8229600" cy="4572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3146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ENDURANCE-1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85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 open-labeled, phase 3 trial to evaluate the safety and efficacy of the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glecaprevir-pibrentasvir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8 versus 12 weeks in treatment-naïve or treatment-experienced adults with GT 1 chronic HCV infection without cirrhosis</a:t>
                      </a: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1 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 ≥18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Naïve or treated with peginterferon +/- ribavirin (PR) or PR +/-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Absence of cirrhosis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HIV co-infection allowed; chronic HBV coinfection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4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6400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8 or 12 weeks in Non-Cirrhotic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ENDURANCE-1: Study Design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-6113" y="1362488"/>
            <a:ext cx="9162291" cy="515104"/>
            <a:chOff x="-6113" y="1362488"/>
            <a:chExt cx="9162291" cy="515104"/>
          </a:xfrm>
        </p:grpSpPr>
        <p:sp>
          <p:nvSpPr>
            <p:cNvPr id="38" name="Rectangle 37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38200" y="14679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24296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157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04908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251422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331110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988496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49806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26268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8231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7093355" y="1770940"/>
              <a:ext cx="228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/>
          <p:cNvCxnSpPr/>
          <p:nvPr/>
        </p:nvCxnSpPr>
        <p:spPr>
          <a:xfrm>
            <a:off x="4329684" y="2840380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2500884" y="2483065"/>
            <a:ext cx="1828800" cy="7173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GLE-PIB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05600" y="2637773"/>
            <a:ext cx="775716" cy="4053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43000" y="2642620"/>
            <a:ext cx="13510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00000"/>
                </a:solidFill>
              </a:rPr>
              <a:t>n = 351</a:t>
            </a: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5257800" y="4095267"/>
            <a:ext cx="2743200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2500883" y="3797747"/>
            <a:ext cx="2741677" cy="621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smtClean="0">
                <a:latin typeface="Arial"/>
                <a:cs typeface="Arial"/>
              </a:rPr>
              <a:t>GLE-PIB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594944" y="3892660"/>
            <a:ext cx="775716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43000" y="3889480"/>
            <a:ext cx="1351085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n</a:t>
            </a:r>
            <a:r>
              <a:rPr lang="en-US" sz="1800" dirty="0" smtClean="0">
                <a:solidFill>
                  <a:srgbClr val="000000"/>
                </a:solidFill>
              </a:rPr>
              <a:t> = 352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-6949" y="5105400"/>
            <a:ext cx="9162288" cy="114297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91440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GLE-PIB=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  <a:p>
            <a:pPr defTabSz="935038">
              <a:lnSpc>
                <a:spcPts val="1800"/>
              </a:lnSpc>
              <a:spcBef>
                <a:spcPts val="8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(100/40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) fixed-dose combination: three pills (300/120 mg)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once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daily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75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8 or 12 weeks in Non-Cirrhotic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ENDURANCE-1: Baseline Characteristics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918267"/>
              </p:ext>
            </p:extLst>
          </p:nvPr>
        </p:nvGraphicFramePr>
        <p:xfrm>
          <a:off x="457200" y="1304000"/>
          <a:ext cx="8229600" cy="509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75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600" dirty="0" smtClean="0"/>
                        <a:t>Baseline Characteristic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 8 weeks</a:t>
                      </a:r>
                      <a:br>
                        <a:rPr lang="en-US" sz="1600" b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 = 351)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GLE-PIB</a:t>
                      </a:r>
                      <a:r>
                        <a:rPr lang="en-US" sz="1600" b="0" dirty="0" smtClean="0">
                          <a:solidFill>
                            <a:srgbClr val="FFFFFF"/>
                          </a:solidFill>
                        </a:rPr>
                        <a:t> 12 weeks</a:t>
                      </a:r>
                      <a:endParaRPr lang="en-US" sz="1600" b="1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(n</a:t>
                      </a:r>
                      <a:r>
                        <a:rPr lang="en-US" sz="1400" b="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rgbClr val="FFFFFF"/>
                          </a:solidFill>
                        </a:rPr>
                        <a:t>= 352)</a:t>
                      </a:r>
                      <a:endParaRPr lang="en-US" sz="14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Median age, (range), years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53 (19-84)</a:t>
                      </a:r>
                      <a:endParaRPr lang="en-US" sz="16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52 (21-77)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Male,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167 (48)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176 (50)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Black race, n (%)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14 (4)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13 (4)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HCV subtype</a:t>
                      </a:r>
                      <a:r>
                        <a:rPr lang="en-US" sz="1600" baseline="0" dirty="0" smtClean="0"/>
                        <a:t> 1a,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151 (43)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144 (41)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Body mass index,</a:t>
                      </a:r>
                      <a:r>
                        <a:rPr lang="en-US" sz="1600" baseline="0" dirty="0" smtClean="0"/>
                        <a:t> median kg/m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baseline="0" dirty="0" smtClean="0"/>
                        <a:t> (range)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25 (18-41)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25 (18-54)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Median HCV RNA,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 (range)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6.1 (1.2-7.6)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6.1 (3.3-7.4)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Non-CC IL28B genotype,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249 (71)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266 (76)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0270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Fibrosis</a:t>
                      </a:r>
                      <a:r>
                        <a:rPr lang="en-US" sz="1600" baseline="0" dirty="0" smtClean="0"/>
                        <a:t> Stage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n (%)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baseline="0" dirty="0" smtClean="0"/>
                        <a:t>  F0 or F1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baseline="0" dirty="0" smtClean="0"/>
                        <a:t>  F2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baseline="0" dirty="0" smtClean="0"/>
                        <a:t>  F3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296/348 (85)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22/348 (6)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30/348 (9)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298/351 (85)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24/351 (7)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29/351 (8)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Injection drug</a:t>
                      </a:r>
                      <a:r>
                        <a:rPr lang="en-US" sz="1600" baseline="0" dirty="0" smtClean="0"/>
                        <a:t> use,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98 (28)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98 (28)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7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HIV</a:t>
                      </a:r>
                      <a:r>
                        <a:rPr lang="en-US" sz="1600" baseline="0" dirty="0" smtClean="0"/>
                        <a:t> coinfection n (%)</a:t>
                      </a:r>
                      <a:endParaRPr lang="en-US" sz="1600" dirty="0" smtClean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15 (4)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600" dirty="0" smtClean="0"/>
                        <a:t>18 (5)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092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8 or 12 weeks in Non-Cirrhotic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ENDURANCE-1: Baseline Characteristics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757180"/>
              </p:ext>
            </p:extLst>
          </p:nvPr>
        </p:nvGraphicFramePr>
        <p:xfrm>
          <a:off x="340519" y="1371614"/>
          <a:ext cx="8450643" cy="4142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2110920" y="4648211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332/335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8220" y="4648211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331/332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46520" y="4648211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332/332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05160" y="4648211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331/331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486400"/>
            <a:ext cx="9144000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5760" rtlCol="0">
            <a:spAutoFit/>
          </a:bodyPr>
          <a:lstStyle/>
          <a:p>
            <a:r>
              <a:rPr lang="en-US" sz="1300" dirty="0" smtClean="0">
                <a:latin typeface="Arial" charset="0"/>
                <a:ea typeface="Arial" charset="0"/>
                <a:cs typeface="Arial" charset="0"/>
              </a:rPr>
              <a:t>Primary Subset: excludes patients with HIV or previous treatment with </a:t>
            </a:r>
            <a:r>
              <a:rPr lang="en-US" sz="1300" dirty="0" err="1" smtClean="0">
                <a:latin typeface="Arial" charset="0"/>
                <a:ea typeface="Arial" charset="0"/>
                <a:cs typeface="Arial" charset="0"/>
              </a:rPr>
              <a:t>sofosbuvir</a:t>
            </a:r>
            <a:r>
              <a:rPr lang="en-US" sz="1300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r>
              <a:rPr lang="en-US" sz="1300" dirty="0" smtClean="0">
                <a:latin typeface="Arial" charset="0"/>
                <a:ea typeface="Arial" charset="0"/>
                <a:cs typeface="Arial" charset="0"/>
              </a:rPr>
              <a:t>Per-Protocol: excludes patients in primary subset who prematurely discontinued treatment or had virologic failure during treatment before week 8 and patients without virologic failure who had no HCV RNA value in the SVR12 assessment window</a:t>
            </a:r>
            <a:endParaRPr lang="en-US" sz="13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8 or 12 weeks in Non-Cirrhotic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ENDURANCE-1: Baseline Characteristics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36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61760"/>
            <a:ext cx="7382254" cy="320040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926751"/>
              </p:ext>
            </p:extLst>
          </p:nvPr>
        </p:nvGraphicFramePr>
        <p:xfrm>
          <a:off x="340519" y="1371600"/>
          <a:ext cx="845978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5867400" y="499836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15/15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03360" y="499836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18/18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2260" y="499836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333/336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69560" y="4998360"/>
            <a:ext cx="914438" cy="380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333/334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2775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Zeuzem</a:t>
            </a:r>
            <a:r>
              <a:rPr lang="en-US" dirty="0"/>
              <a:t> S, et al. N </a:t>
            </a:r>
            <a:r>
              <a:rPr lang="en-US" dirty="0" err="1"/>
              <a:t>Engl</a:t>
            </a:r>
            <a:r>
              <a:rPr lang="en-US" dirty="0"/>
              <a:t> J Med. 2018;378:354-69.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for 8 or 12 weeks in Non-Cirrhotic GT 1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*ENDURANCE-1</a:t>
            </a:r>
            <a:r>
              <a:rPr lang="en-US" sz="2700" dirty="0" smtClean="0">
                <a:solidFill>
                  <a:srgbClr val="FFFFFF"/>
                </a:solidFill>
              </a:rPr>
              <a:t>: Conclusions</a:t>
            </a:r>
            <a:endParaRPr lang="en-US" sz="31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93055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“Once-daily treatment with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glecaprevir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–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pibrentasvir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for either 8 weeks or 12 weeks achieved high rates of sustained virologic response among patients with HCV genotype 1 or 3 infection who did not have cirrhosis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7280" y="5407223"/>
            <a:ext cx="918057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 lIns="457200" anchor="ctr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*Note</a:t>
            </a:r>
            <a:r>
              <a:rPr lang="en-US" sz="1400" dirty="0" smtClean="0">
                <a:latin typeface="Arial"/>
                <a:cs typeface="Arial"/>
              </a:rPr>
              <a:t>: ENDURANCE-1 was published in conjunction with ENDURANCE-3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2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47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105553</TotalTime>
  <Words>563</Words>
  <Application>Microsoft Office PowerPoint</Application>
  <PresentationFormat>On-screen Show (4:3)</PresentationFormat>
  <Paragraphs>105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Glecaprevir-Pibrentasvir x 8 or 12 Weeks in GT1 Non-cirrhotics  ENDURANCE-1</vt:lpstr>
      <vt:lpstr>Glecaprevir-Pibrentasvir for 8 or 12 weeks in Non-Cirrhotic GT 1 ENDURANCE-1: Study Features</vt:lpstr>
      <vt:lpstr>Glecaprevir-Pibrentasvir for 8 or 12 weeks in Non-Cirrhotic GT 1 ENDURANCE-1: Study Design</vt:lpstr>
      <vt:lpstr>Glecaprevir-Pibrentasvir for 8 or 12 weeks in Non-Cirrhotic GT 1 ENDURANCE-1: Baseline Characteristics</vt:lpstr>
      <vt:lpstr>Glecaprevir-Pibrentasvir for 8 or 12 weeks in Non-Cirrhotic GT 1 ENDURANCE-1: Baseline Characteristics</vt:lpstr>
      <vt:lpstr>Glecaprevir-Pibrentasvir for 8 or 12 weeks in Non-Cirrhotic GT 1 ENDURANCE-1: Baseline Characteristics</vt:lpstr>
      <vt:lpstr>Glecaprevir-Pibrentasvir for 8 or 12 weeks in Non-Cirrhotic GT 1 *ENDURANCE-1: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4411</cp:revision>
  <cp:lastPrinted>2011-04-18T21:48:04Z</cp:lastPrinted>
  <dcterms:created xsi:type="dcterms:W3CDTF">2010-11-28T05:36:22Z</dcterms:created>
  <dcterms:modified xsi:type="dcterms:W3CDTF">2018-06-01T21:56:51Z</dcterms:modified>
</cp:coreProperties>
</file>