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21" r:id="rId2"/>
    <p:sldId id="978" r:id="rId3"/>
    <p:sldId id="922" r:id="rId4"/>
    <p:sldId id="924" r:id="rId5"/>
    <p:sldId id="925" r:id="rId6"/>
    <p:sldId id="926" r:id="rId7"/>
    <p:sldId id="927" r:id="rId8"/>
    <p:sldId id="928" r:id="rId9"/>
    <p:sldId id="1025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98-47CD-8336-694225DE6F8A}"/>
              </c:ext>
            </c:extLst>
          </c:dPt>
          <c:dPt>
            <c:idx val="1"/>
            <c:invertIfNegative val="0"/>
            <c:bubble3D val="0"/>
            <c:spPr>
              <a:solidFill>
                <a:srgbClr val="404D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2D98-47CD-8336-694225DE6F8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98-47CD-8336-694225DE6F8A}"/>
              </c:ext>
            </c:extLst>
          </c:dPt>
          <c:dLbls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ITT</c:v>
                </c:pt>
                <c:pt idx="1">
                  <c:v>mITT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98-47CD-8336-694225DE6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7954136"/>
        <c:axId val="-2017967576"/>
      </c:barChart>
      <c:catAx>
        <c:axId val="-2017954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1" i="0">
                <a:latin typeface="Arial"/>
                <a:cs typeface="Arial"/>
              </a:defRPr>
            </a:pPr>
            <a:endParaRPr lang="en-US"/>
          </a:p>
        </c:txPr>
        <c:crossAx val="-2017967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1796757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b="1" i="0" baseline="0" dirty="0" smtClean="0">
                    <a:effectLst/>
                  </a:rPr>
                  <a:t>Patients (%)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9654465709770704E-3"/>
              <c:y val="0.1969714202391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17954136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85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2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5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69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600" dirty="0" err="1" smtClean="0">
                <a:solidFill>
                  <a:srgbClr val="001D48"/>
                </a:solidFill>
              </a:rPr>
              <a:t>Glecaprevir</a:t>
            </a:r>
            <a:r>
              <a:rPr lang="en-US" sz="2600" dirty="0" err="1">
                <a:solidFill>
                  <a:srgbClr val="001D48"/>
                </a:solidFill>
              </a:rPr>
              <a:t>-</a:t>
            </a:r>
            <a:r>
              <a:rPr lang="en-US" sz="2600" dirty="0" err="1" smtClean="0">
                <a:solidFill>
                  <a:srgbClr val="001D48"/>
                </a:solidFill>
              </a:rPr>
              <a:t>Pibrentasvir</a:t>
            </a:r>
            <a:r>
              <a:rPr lang="en-US" sz="2600" dirty="0" smtClean="0">
                <a:solidFill>
                  <a:srgbClr val="001D48"/>
                </a:solidFill>
              </a:rPr>
              <a:t> in Non-Cirrhotic Genotype 2 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or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</a:t>
            </a:r>
            <a:r>
              <a:rPr lang="en-US" sz="1400" dirty="0" smtClean="0"/>
              <a:t>2018;16:417-26.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4588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Non-Cirrhotic GT 2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*</a:t>
            </a:r>
            <a:r>
              <a:rPr lang="en-US" sz="2800" dirty="0" smtClean="0">
                <a:solidFill>
                  <a:srgbClr val="FFFFFF"/>
                </a:solidFill>
              </a:rPr>
              <a:t>ENDURANCE</a:t>
            </a:r>
            <a:r>
              <a:rPr lang="en-US" sz="2700" dirty="0" smtClean="0">
                <a:solidFill>
                  <a:srgbClr val="FFFFFF"/>
                </a:solidFill>
              </a:rPr>
              <a:t>-2: Study Features</a:t>
            </a:r>
            <a:endParaRPr lang="en-US" sz="2700" dirty="0">
              <a:solidFill>
                <a:srgbClr val="FFFFFF"/>
              </a:solidFill>
            </a:endParaRPr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50171"/>
              </p:ext>
            </p:extLst>
          </p:nvPr>
        </p:nvGraphicFramePr>
        <p:xfrm>
          <a:off x="356640" y="1387052"/>
          <a:ext cx="8412480" cy="452354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763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482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double-blind, placebo-controlled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12 weeks in treatment-naïve or treatment-experienced adults with GT 2 chronic HCV infection without cirrhosis.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Multiple centers in US, Europe and Asia</a:t>
                      </a:r>
                      <a:endParaRPr lang="en-US" sz="1800" b="1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2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 years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(1) PEG (or IFN) +/- RBV or (2) SOF + RBV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or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6641" y="5975659"/>
            <a:ext cx="8409429" cy="3626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ENDURANCE-2 was published in conjunction with ENDURANCE-4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1308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750415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Study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438400"/>
            <a:ext cx="1828800" cy="631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559148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557212"/>
            <a:ext cx="10310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202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3778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4329683" y="3482920"/>
            <a:ext cx="1828799" cy="6318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br>
              <a:rPr lang="en-US" sz="18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(data not included)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606284" y="3575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3573880"/>
            <a:ext cx="1031044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n =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100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2514601" y="3482920"/>
            <a:ext cx="1828799" cy="631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Placebo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-6949" y="50292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5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5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5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5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5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5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5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949" y="4721423"/>
            <a:ext cx="9162288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Note</a:t>
            </a:r>
            <a:r>
              <a:rPr lang="en-US" sz="1400" dirty="0" smtClean="0">
                <a:latin typeface="Arial"/>
                <a:cs typeface="Arial"/>
              </a:rPr>
              <a:t>: Four patients enrolled in GT2 arm later determined </a:t>
            </a:r>
            <a:r>
              <a:rPr lang="en-US" sz="1400" dirty="0">
                <a:latin typeface="Arial"/>
                <a:cs typeface="Arial"/>
              </a:rPr>
              <a:t>to be infected with GT1 by phylogenetic </a:t>
            </a:r>
            <a:r>
              <a:rPr lang="en-US" sz="1400" dirty="0" smtClean="0">
                <a:latin typeface="Arial"/>
                <a:cs typeface="Arial"/>
              </a:rPr>
              <a:t>analysis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494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</a:t>
            </a:r>
            <a:r>
              <a:rPr lang="en-US" sz="2400" dirty="0" smtClean="0"/>
              <a:t>Characteristics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532910"/>
              </p:ext>
            </p:extLst>
          </p:nvPr>
        </p:nvGraphicFramePr>
        <p:xfrm>
          <a:off x="327480" y="1428300"/>
          <a:ext cx="8458201" cy="4800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6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2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0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endParaRPr lang="en-US" sz="18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202)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100)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Age, mean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800" baseline="0" dirty="0" smtClean="0"/>
                        <a:t>± SD</a:t>
                      </a:r>
                      <a:r>
                        <a:rPr lang="en-US" sz="1700" dirty="0" smtClean="0"/>
                        <a:t>, years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57 </a:t>
                      </a:r>
                      <a:r>
                        <a:rPr lang="en-US" sz="1800" baseline="0" dirty="0" smtClean="0"/>
                        <a:t>± 12.8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58 </a:t>
                      </a:r>
                      <a:r>
                        <a:rPr lang="en-US" sz="1800" baseline="0" dirty="0" smtClean="0"/>
                        <a:t>± 12.0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Male,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98 (49)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45 (45)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Race, n (%)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  White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  Black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baseline="0" dirty="0" smtClean="0"/>
                        <a:t>  Asian</a:t>
                      </a:r>
                      <a:endParaRPr lang="en-US" sz="17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7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121 (60)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7 (3)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69 (34)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7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60 (60)</a:t>
                      </a:r>
                      <a:br>
                        <a:rPr lang="en-US" sz="1700" dirty="0" smtClean="0"/>
                      </a:br>
                      <a:r>
                        <a:rPr lang="en-US" sz="1700" dirty="0" smtClean="0"/>
                        <a:t>7 (7)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32 (32)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BMI, mean,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600" baseline="0" dirty="0" smtClean="0"/>
                        <a:t>±</a:t>
                      </a:r>
                      <a:r>
                        <a:rPr lang="en-US" sz="1700" baseline="0" dirty="0" smtClean="0"/>
                        <a:t> SD kg/m</a:t>
                      </a:r>
                      <a:r>
                        <a:rPr lang="en-US" sz="1700" baseline="30000" dirty="0" smtClean="0"/>
                        <a:t>2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25.8 </a:t>
                      </a:r>
                      <a:r>
                        <a:rPr lang="en-US" sz="1600" baseline="0" dirty="0" smtClean="0"/>
                        <a:t>± 4.7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26.4 </a:t>
                      </a:r>
                      <a:r>
                        <a:rPr lang="en-US" sz="1600" baseline="0" dirty="0" smtClean="0"/>
                        <a:t>± 4.1</a:t>
                      </a:r>
                      <a:endParaRPr lang="en-US" sz="16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HCV RNA, median</a:t>
                      </a:r>
                      <a:r>
                        <a:rPr lang="en-US" sz="1700" baseline="0" dirty="0" smtClean="0"/>
                        <a:t> (range), </a:t>
                      </a:r>
                      <a:r>
                        <a:rPr lang="en-US" sz="1700" dirty="0" smtClean="0"/>
                        <a:t>log</a:t>
                      </a:r>
                      <a:r>
                        <a:rPr lang="en-US" sz="1700" baseline="-25000" dirty="0" smtClean="0"/>
                        <a:t>10</a:t>
                      </a:r>
                      <a:r>
                        <a:rPr lang="en-US" sz="1700" dirty="0" smtClean="0"/>
                        <a:t> IU/mL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6.25 (2.5-7.3)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6.39 (3.4-7.2)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IL28B non-CC,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111 (55)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50 (50)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2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Former</a:t>
                      </a:r>
                      <a:r>
                        <a:rPr lang="en-US" sz="1700" baseline="0" dirty="0" smtClean="0"/>
                        <a:t> IDU, n (%)</a:t>
                      </a:r>
                      <a:endParaRPr lang="en-US" sz="17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32 (16)</a:t>
                      </a:r>
                      <a:endParaRPr lang="en-US" sz="17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dirty="0" smtClean="0"/>
                        <a:t>18 (18)</a:t>
                      </a:r>
                      <a:endParaRPr lang="en-US" sz="1700" dirty="0"/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443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*One patient in active arm with subtype 2i.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1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2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494962"/>
              </p:ext>
            </p:extLst>
          </p:nvPr>
        </p:nvGraphicFramePr>
        <p:xfrm>
          <a:off x="457200" y="1489509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2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Baseline Characteristic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GLE-PIB 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202)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  <a:r>
                        <a:rPr lang="en-US" sz="1800" b="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6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= 100)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4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1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Fibrosis</a:t>
                      </a:r>
                      <a:r>
                        <a:rPr lang="en-US" sz="1800" baseline="0" dirty="0" smtClean="0"/>
                        <a:t> Stage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F0-1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F2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  F3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154 (76)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18 (9)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30 (15)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en-US" sz="1800" dirty="0" smtClean="0"/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85 (85)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9</a:t>
                      </a:r>
                      <a:r>
                        <a:rPr lang="en-US" sz="1800" baseline="0" dirty="0" smtClean="0"/>
                        <a:t> (9)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baseline="0" dirty="0" smtClean="0"/>
                        <a:t>6 (6)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736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Treatment-naïve,</a:t>
                      </a:r>
                      <a:r>
                        <a:rPr lang="en-US" sz="1800" baseline="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141 (70)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71 (71)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76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Treatment-experienced,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IFN</a:t>
                      </a:r>
                      <a:r>
                        <a:rPr lang="en-US" sz="1800" baseline="0" dirty="0" smtClean="0"/>
                        <a:t> or PEG ± RBV</a:t>
                      </a:r>
                      <a:r>
                        <a:rPr lang="en-US" sz="1800" dirty="0" smtClean="0"/>
                        <a:t>, n (%)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   SOF</a:t>
                      </a:r>
                      <a:r>
                        <a:rPr lang="en-US" sz="1800" baseline="0" dirty="0" smtClean="0"/>
                        <a:t> + RBV ± PEG,</a:t>
                      </a:r>
                      <a:r>
                        <a:rPr lang="en-US" sz="1800" dirty="0" smtClean="0"/>
                        <a:t> n (%)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61 (30)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55 (27)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6 (3)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29 (29)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27 (27)</a:t>
                      </a:r>
                    </a:p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</a:t>
                      </a:r>
                      <a:r>
                        <a:rPr lang="en-US" sz="1800" baseline="0" dirty="0" smtClean="0"/>
                        <a:t> (2)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3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Concomitant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PPI use,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22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1800" dirty="0" smtClean="0"/>
                        <a:t>11 (11)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024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ENDURANCE-2: Baseline Polymorphisms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861473"/>
              </p:ext>
            </p:extLst>
          </p:nvPr>
        </p:nvGraphicFramePr>
        <p:xfrm>
          <a:off x="457200" y="148944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Prevalence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dirty="0" smtClean="0"/>
                        <a:t>Baseline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Polymorphism*,</a:t>
                      </a:r>
                      <a:r>
                        <a:rPr lang="en-US" sz="1800" baseline="0" dirty="0" smtClean="0"/>
                        <a:t> n (%)</a:t>
                      </a:r>
                      <a:r>
                        <a:rPr lang="en-US" sz="1800" dirty="0" smtClean="0"/>
                        <a:t>*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en-US" sz="1800" b="0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(n = 160)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28 (18)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NS5A only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132 (83)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aseline="0" dirty="0" smtClean="0"/>
                        <a:t>Both NS3 + NS5A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9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*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Baseline polymorphisms detected by next generation sequencing at a 15% threshold in samples that had sequences available for both targets (N) at the following amino acid positions: </a:t>
                      </a:r>
                      <a:endParaRPr lang="en-US" sz="1400" dirty="0" smtClean="0">
                        <a:latin typeface="Arial"/>
                        <a:cs typeface="Arial"/>
                      </a:endParaRPr>
                    </a:p>
                    <a:p>
                      <a:r>
                        <a:rPr lang="en-US" sz="1400" baseline="0" dirty="0" smtClean="0">
                          <a:latin typeface="Arial"/>
                          <a:ea typeface="Arial" charset="0"/>
                          <a:cs typeface="Arial"/>
                        </a:rPr>
                        <a:t>  </a:t>
                      </a: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- NS3: 155, 156, 168</a:t>
                      </a:r>
                      <a:b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</a:br>
                      <a:r>
                        <a:rPr lang="en-US" sz="1400" baseline="0" dirty="0" smtClean="0">
                          <a:latin typeface="Arial"/>
                          <a:ea typeface="Arial" charset="0"/>
                          <a:cs typeface="Arial"/>
                        </a:rPr>
                        <a:t>  </a:t>
                      </a:r>
                      <a:r>
                        <a:rPr lang="en-US" sz="1400" dirty="0" smtClean="0">
                          <a:latin typeface="Arial"/>
                          <a:ea typeface="Arial" charset="0"/>
                          <a:cs typeface="Arial"/>
                        </a:rPr>
                        <a:t>- NS5A: 24, 28, 30, 31, 58, 92, 93</a:t>
                      </a:r>
                    </a:p>
                  </a:txBody>
                  <a:tcPr marL="182880" marR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633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</a:t>
            </a:r>
            <a:r>
              <a:rPr lang="en-US" sz="2700" dirty="0" smtClean="0">
                <a:solidFill>
                  <a:srgbClr val="FFFFFF"/>
                </a:solidFill>
              </a:rPr>
              <a:t>: Results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ENDURANCE-2: Overall SVR, by Analysis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768757"/>
              </p:ext>
            </p:extLst>
          </p:nvPr>
        </p:nvGraphicFramePr>
        <p:xfrm>
          <a:off x="759619" y="1676400"/>
          <a:ext cx="762158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5791200"/>
            <a:ext cx="914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ITT, intent-to-treat: excludes 6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sofosbuvir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-experienced patients, all of whom achieved SVR12</a:t>
            </a:r>
          </a:p>
          <a:p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mITT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, modified intent-to-treat: </a:t>
            </a:r>
            <a:r>
              <a:rPr lang="en-US" sz="1400" dirty="0" err="1">
                <a:latin typeface="Arial" charset="0"/>
                <a:ea typeface="Arial" charset="0"/>
                <a:cs typeface="Arial" charset="0"/>
              </a:rPr>
              <a:t>xcludes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patients with non-virologic failure and those with ineligible genotype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3420" y="484278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195/196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34320" y="4842780"/>
            <a:ext cx="963140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192/192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023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3850" y="228600"/>
            <a:ext cx="8667750" cy="9906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-Cirrhotic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ENDURANCE-2</a:t>
            </a:r>
            <a:r>
              <a:rPr lang="en-US" sz="2700" dirty="0" smtClean="0">
                <a:solidFill>
                  <a:srgbClr val="FFFFFF"/>
                </a:solidFill>
              </a:rPr>
              <a:t>: Adverse Events</a:t>
            </a: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263469"/>
              </p:ext>
            </p:extLst>
          </p:nvPr>
        </p:nvGraphicFramePr>
        <p:xfrm>
          <a:off x="304800" y="1447800"/>
          <a:ext cx="8587511" cy="489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1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Event (AE),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GLE-PIB</a:t>
                      </a: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  <a:sym typeface="Wingdings" panose="05000000000000000000" pitchFamily="2" charset="2"/>
                        </a:rPr>
                        <a:t> 12 weeks</a:t>
                      </a:r>
                      <a:endParaRPr lang="en-US" sz="1600" b="1" baseline="0" dirty="0" smtClean="0">
                        <a:solidFill>
                          <a:schemeClr val="bg1"/>
                        </a:solidFill>
                        <a:cs typeface="Arial" pitchFamily="34" charset="0"/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(n = 202)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37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 = 100)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Discontinuation</a:t>
                      </a:r>
                      <a:r>
                        <a:rPr lang="en-US" sz="1600" baseline="0" dirty="0" smtClean="0"/>
                        <a:t> due to AE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Serious AEs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(1)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 (1)</a:t>
                      </a:r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6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Deaths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baseline="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85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AE in &gt;10% of patients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Headache</a:t>
                      </a:r>
                    </a:p>
                    <a:p>
                      <a:pPr marL="230188" indent="0">
                        <a:tabLst>
                          <a:tab pos="230188" algn="l"/>
                        </a:tabLst>
                      </a:pPr>
                      <a:r>
                        <a:rPr lang="en-US" sz="1600" dirty="0" smtClean="0"/>
                        <a:t>Fatigue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24 (12)</a:t>
                      </a:r>
                    </a:p>
                    <a:p>
                      <a:pPr algn="ctr"/>
                      <a:r>
                        <a:rPr lang="en-US" sz="1600" dirty="0" smtClean="0"/>
                        <a:t>23 (11)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12 (12)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10 (10)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25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en-US" sz="1600" dirty="0" smtClean="0"/>
                        <a:t>Laboratory AEs</a:t>
                      </a:r>
                      <a:endParaRPr lang="en-US" sz="1600" baseline="0" dirty="0" smtClean="0"/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AST elevation, grade 3-4 (&gt;5x ULN)</a:t>
                      </a:r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ALT elevation, grade 3-4 (&gt;5x ULN)*</a:t>
                      </a:r>
                    </a:p>
                    <a:p>
                      <a:pPr marL="0" indent="0">
                        <a:tabLst/>
                      </a:pPr>
                      <a:r>
                        <a:rPr lang="en-US" sz="1600" baseline="0" dirty="0" smtClean="0"/>
                        <a:t>    Total bilirubin, grade 3 (3-10x ULN)</a:t>
                      </a:r>
                      <a:r>
                        <a:rPr lang="en-US" sz="1600" baseline="30000" dirty="0" smtClean="0"/>
                        <a:t>⋕</a:t>
                      </a:r>
                      <a:endParaRPr lang="en-US" sz="1600" baseline="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 (1)</a:t>
                      </a:r>
                    </a:p>
                    <a:p>
                      <a:pPr algn="ctr"/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(0.5)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 (0.5)</a:t>
                      </a:r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 (1)</a:t>
                      </a:r>
                    </a:p>
                    <a:p>
                      <a:pPr algn="ctr"/>
                      <a:r>
                        <a:rPr lang="en-US" sz="1600" dirty="0" smtClean="0"/>
                        <a:t>2 (2)</a:t>
                      </a:r>
                    </a:p>
                    <a:p>
                      <a:pPr algn="ctr"/>
                      <a:r>
                        <a:rPr lang="en-US" sz="1600" dirty="0" smtClean="0"/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6245">
                <a:tc gridSpan="3">
                  <a:txBody>
                    <a:bodyPr/>
                    <a:lstStyle/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AST, aspartate aminotransferase; ALT, alanine aminotransferase; ULN, upper limit normal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No serious AEs were deemed to be DAA-related; no SAEs led to drug discontinuation.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Event occurred with grade 3 AST and grade 3 alkaline phosphatase elevation in context of </a:t>
                      </a:r>
                      <a:r>
                        <a:rPr lang="en-US" sz="1400" baseline="0" dirty="0" err="1" smtClean="0">
                          <a:latin typeface="+mn-lt"/>
                          <a:cs typeface="Arial"/>
                        </a:rPr>
                        <a:t>cholelithiasis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.</a:t>
                      </a:r>
                    </a:p>
                    <a:p>
                      <a:pPr marL="2301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30000" dirty="0" smtClean="0"/>
                        <a:t>⋕</a:t>
                      </a:r>
                      <a:r>
                        <a:rPr lang="en-US" sz="1400" dirty="0" smtClean="0">
                          <a:latin typeface="+mn-lt"/>
                          <a:cs typeface="Arial"/>
                        </a:rPr>
                        <a:t>I</a:t>
                      </a:r>
                      <a:r>
                        <a:rPr lang="en-US" sz="1400" baseline="0" dirty="0" smtClean="0">
                          <a:latin typeface="+mn-lt"/>
                          <a:cs typeface="Arial"/>
                        </a:rPr>
                        <a:t>ndirect hyperbilirubinemia; no associated ALT elevation. Declined with treatment.</a:t>
                      </a:r>
                      <a:endParaRPr lang="en-US" sz="1400" dirty="0" smtClean="0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C4B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94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2018;16:417-26.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Non-Cirrhotic GT 2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</a:t>
            </a:r>
            <a:r>
              <a:rPr lang="en-US" sz="2400" dirty="0">
                <a:solidFill>
                  <a:srgbClr val="FFFFFF"/>
                </a:solidFill>
              </a:rPr>
              <a:t>-2</a:t>
            </a:r>
            <a:r>
              <a:rPr lang="en-US" sz="2700" dirty="0">
                <a:solidFill>
                  <a:srgbClr val="FFFFFF"/>
                </a:solidFill>
              </a:rPr>
              <a:t>: </a:t>
            </a:r>
            <a:r>
              <a:rPr lang="en-US" sz="2700" dirty="0" smtClean="0">
                <a:solidFill>
                  <a:srgbClr val="FFFFFF"/>
                </a:solidFill>
              </a:rPr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2732"/>
              </p:ext>
            </p:extLst>
          </p:nvPr>
        </p:nvGraphicFramePr>
        <p:xfrm>
          <a:off x="0" y="2209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“The SVR12 rate in all genotype 2-infected patients treated for 12 weeks (including those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sofosbuvir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experience) was 99.5%, with no virologic failures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ENDURANCE-2 was published in conjunction with ENDURANCE-4 and SURVEYOR-II (Part 4)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105554</TotalTime>
  <Words>889</Words>
  <Application>Microsoft Office PowerPoint</Application>
  <PresentationFormat>On-screen Show (4:3)</PresentationFormat>
  <Paragraphs>176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in Non-Cirrhotic Genotype 2  ENDURANCE-2</vt:lpstr>
      <vt:lpstr>Glecaprevir-Pibrentasvir in Non-Cirrhotic GT 2 *ENDURANCE-2: Study Features</vt:lpstr>
      <vt:lpstr>Glecaprevir-Pibrentasvir in Non-Cirrhotic GT 2 ENDURANCE-2: Study Design</vt:lpstr>
      <vt:lpstr>Glecaprevir-Pibrentasvir in Non-Cirrhotic GT 2 ENDURANCE-2: Baseline Characteristics</vt:lpstr>
      <vt:lpstr>Glecaprevir-Pibrentasvir in Non-Cirrhotic GT 2 ENDURANCE-2: Baseline Characteristics</vt:lpstr>
      <vt:lpstr>Glecaprevir-Pibrentasvir in Non-Cirrhotic GT 2 ENDURANCE-2: Baseline Polymorphisms</vt:lpstr>
      <vt:lpstr>Glecaprevir-Pibrentasvir in Non-Cirrhotic GT 2 ENDURANCE-2: Results</vt:lpstr>
      <vt:lpstr>Glecaprevir-Pibrentasvir in Non-Cirrhotic GT 2 ENDURANCE-2: Adverse Events</vt:lpstr>
      <vt:lpstr>Glecaprevir-Pibrentasvir in Non-Cirrhotic GT 2 *ENDURANCE-2: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4412</cp:revision>
  <cp:lastPrinted>2011-04-18T21:48:04Z</cp:lastPrinted>
  <dcterms:created xsi:type="dcterms:W3CDTF">2010-11-28T05:36:22Z</dcterms:created>
  <dcterms:modified xsi:type="dcterms:W3CDTF">2018-06-01T21:58:09Z</dcterms:modified>
</cp:coreProperties>
</file>