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929" r:id="rId2"/>
    <p:sldId id="930" r:id="rId3"/>
    <p:sldId id="931" r:id="rId4"/>
    <p:sldId id="932" r:id="rId5"/>
    <p:sldId id="933" r:id="rId6"/>
    <p:sldId id="934" r:id="rId7"/>
    <p:sldId id="936" r:id="rId8"/>
    <p:sldId id="937" r:id="rId9"/>
    <p:sldId id="1026" r:id="rId10"/>
    <p:sldId id="999" r:id="rId11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B27"/>
    <a:srgbClr val="326496"/>
    <a:srgbClr val="E8EAEF"/>
    <a:srgbClr val="D9DACE"/>
    <a:srgbClr val="CDD3DD"/>
    <a:srgbClr val="383838"/>
    <a:srgbClr val="5A5B3E"/>
    <a:srgbClr val="DEDCC0"/>
    <a:srgbClr val="F0EADC"/>
    <a:srgbClr val="8B8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97647" autoAdjust="0"/>
  </p:normalViewPr>
  <p:slideViewPr>
    <p:cSldViewPr showGuides="1">
      <p:cViewPr varScale="1">
        <p:scale>
          <a:sx n="87" d="100"/>
          <a:sy n="87" d="100"/>
        </p:scale>
        <p:origin x="1110" y="90"/>
      </p:cViewPr>
      <p:guideLst>
        <p:guide orient="horz" pos="4319"/>
        <p:guide pos="2880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265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390314339556"/>
          <c:y val="2.77778663809897E-2"/>
          <c:w val="0.85183628821211799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CA6-4F60-ABB4-1D8E7BCCB41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CA6-4F60-ABB4-1D8E7BCCB41A}"/>
              </c:ext>
            </c:extLst>
          </c:dPt>
          <c:dPt>
            <c:idx val="2"/>
            <c:invertIfNegative val="0"/>
            <c:bubble3D val="0"/>
            <c:spPr>
              <a:solidFill>
                <a:srgbClr val="72744E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CCA6-4F60-ABB4-1D8E7BCCB41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CA6-4F60-ABB4-1D8E7BCCB41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CA6-4F60-ABB4-1D8E7BCCB41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CA6-4F60-ABB4-1D8E7BCCB41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CA6-4F60-ABB4-1D8E7BCCB41A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Glecaprevir-Pibrentasvir </c:v>
                </c:pt>
                <c:pt idx="1">
                  <c:v>Sofosbuvir + Daclatasvir</c:v>
                </c:pt>
                <c:pt idx="2">
                  <c:v>Glecaprevir-Pibrentasvir 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95</c:v>
                </c:pt>
                <c:pt idx="1">
                  <c:v>97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A6-4F60-ABB4-1D8E7BCCB4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18455592"/>
        <c:axId val="-2018444552"/>
      </c:barChart>
      <c:catAx>
        <c:axId val="-2018455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184445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84445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5.9112567565251404E-4"/>
              <c:y val="6.35909656029838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1845559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1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7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001D48"/>
                </a:solidFill>
              </a:rPr>
              <a:t>Glecaprevir</a:t>
            </a:r>
            <a:r>
              <a:rPr lang="en-US" sz="2200" dirty="0" err="1">
                <a:solidFill>
                  <a:srgbClr val="001D48"/>
                </a:solidFill>
              </a:rPr>
              <a:t>-</a:t>
            </a:r>
            <a:r>
              <a:rPr lang="en-US" sz="2200" dirty="0" err="1" smtClean="0">
                <a:solidFill>
                  <a:srgbClr val="001D48"/>
                </a:solidFill>
              </a:rPr>
              <a:t>Pibrentasvir</a:t>
            </a:r>
            <a:r>
              <a:rPr lang="en-US" sz="2200" dirty="0" smtClean="0">
                <a:solidFill>
                  <a:srgbClr val="001D48"/>
                </a:solidFill>
              </a:rPr>
              <a:t> in Treatment-Naïve, Non-Cirrhotic GT 3</a:t>
            </a:r>
            <a:br>
              <a:rPr lang="en-US" sz="22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ENDURANCE-3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Source: </a:t>
            </a:r>
            <a:r>
              <a:rPr lang="en-US" sz="1400" dirty="0" err="1"/>
              <a:t>Zeuzem</a:t>
            </a:r>
            <a:r>
              <a:rPr lang="en-US" sz="1400" dirty="0"/>
              <a:t> S, et al. N </a:t>
            </a:r>
            <a:r>
              <a:rPr lang="en-US" sz="1400" dirty="0" err="1"/>
              <a:t>Engl</a:t>
            </a:r>
            <a:r>
              <a:rPr lang="en-US" sz="1400" dirty="0"/>
              <a:t> J Med. 2018;378:354-69.</a:t>
            </a:r>
          </a:p>
        </p:txBody>
      </p:sp>
    </p:spTree>
    <p:extLst>
      <p:ext uri="{BB962C8B-B14F-4D97-AF65-F5344CB8AC3E}">
        <p14:creationId xmlns:p14="http://schemas.microsoft.com/office/powerpoint/2010/main" val="1698765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7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Treatment-Naïve, Non-Cirrhotic GT 3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>
                <a:solidFill>
                  <a:srgbClr val="FFFFFF"/>
                </a:solidFill>
              </a:rPr>
              <a:t>ENDURANCE-3: Study Features</a:t>
            </a: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050730"/>
              </p:ext>
            </p:extLst>
          </p:nvPr>
        </p:nvGraphicFramePr>
        <p:xfrm>
          <a:off x="468990" y="1543500"/>
          <a:ext cx="8229600" cy="4572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30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ENDURANCE-3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7695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8 or 12 weeks compared with 12 weeks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and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daclatasvir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in treatment-naïve adults with GT 3 chronic HCV infection without cirrhosis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3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Treatment-naïve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cirrhosis (METAVIR score ≤3 or equivalent)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HIV or chronic HBV coinfection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144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27" idx="1"/>
          </p:cNvCxnSpPr>
          <p:nvPr/>
        </p:nvCxnSpPr>
        <p:spPr>
          <a:xfrm>
            <a:off x="4329684" y="2445887"/>
            <a:ext cx="3290316" cy="8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Treatment-Naïve Non-Cirrhotic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3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ENDURANCE-3: Study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202766"/>
            <a:ext cx="2741676" cy="4490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GLE-PIB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0" y="224328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202767"/>
            <a:ext cx="1452343" cy="1931073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GT-3</a:t>
            </a:r>
            <a:endParaRPr lang="en-US" sz="1600" b="1" dirty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Naïve</a:t>
            </a: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Non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-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cirrhotic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223287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 =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233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4343400" y="390950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669559"/>
            <a:ext cx="1844797" cy="449006"/>
          </a:xfrm>
          <a:prstGeom prst="rect">
            <a:avLst/>
          </a:prstGeom>
          <a:solidFill>
            <a:srgbClr val="E2E3CD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GLE-PIB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763461" y="3706893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>
            <a:endCxn id="48" idx="1"/>
          </p:cNvCxnSpPr>
          <p:nvPr/>
        </p:nvCxnSpPr>
        <p:spPr>
          <a:xfrm>
            <a:off x="4345680" y="3017780"/>
            <a:ext cx="3290316" cy="1142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800519"/>
            <a:ext cx="2741676" cy="449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SOF + DCV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35996" y="282651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823833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 =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115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698853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 =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157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6949" y="5010184"/>
            <a:ext cx="9162288" cy="12139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GLE-PIB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 = sofosbuvir;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DCV =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daclatasvir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Glecaprevir-pibrentasvir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300/120 mg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400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once daily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plus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Daclatasvir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60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once 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0" y="4378266"/>
            <a:ext cx="9162288" cy="6509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348 patients were randomized in 2:1 ratio to 12 weeks of GLE-PIB vs SOF + DCV.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spcBef>
                <a:spcPts val="2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157 were not randomized but assigned to 8 weeks of GLE-PIB.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447805" y="3437640"/>
            <a:ext cx="7708383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71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Treatment-Naïve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>
                <a:solidFill>
                  <a:srgbClr val="FFFFFF"/>
                </a:solidFill>
              </a:rPr>
              <a:t>ENDURANCE-3: Baseline Characteristics</a:t>
            </a: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152259"/>
              </p:ext>
            </p:extLst>
          </p:nvPr>
        </p:nvGraphicFramePr>
        <p:xfrm>
          <a:off x="291977" y="1382404"/>
          <a:ext cx="8641080" cy="43434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443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Characteristics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2:1 randomization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Non-randomized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73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GLE-PIB 12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wk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 = 233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SOF + DCV 12 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wk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 = 115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GLE-PIB 8 </a:t>
                      </a:r>
                      <a:r>
                        <a:rPr lang="en-US" sz="1600" b="1" dirty="0" err="1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wk</a:t>
                      </a:r>
                      <a:endParaRPr lang="en-US" sz="1600" b="1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 = 157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5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age, (range)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years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48 (22-71)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49 (20-70)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 (20-76)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 sex, n (%)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121 (52)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52 (45)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92 (59)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8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 race, n (%) 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(3)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(2)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History of injection drug use, n (%)</a:t>
                      </a:r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149 (64)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73 (63)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 (66)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582">
                <a:tc>
                  <a:txBody>
                    <a:bodyPr/>
                    <a:lstStyle/>
                    <a:p>
                      <a:pPr marL="182563" marR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BMI, median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(range)</a:t>
                      </a:r>
                      <a:endParaRPr lang="en-US" sz="1600" dirty="0" smtClean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25 (17-49)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25 (18-42)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(18-44)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582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Median HCV RNA (range), </a:t>
                      </a:r>
                      <a:r>
                        <a:rPr lang="en-US" sz="1400" baseline="0" dirty="0" smtClean="0"/>
                        <a:t>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baseline="0" dirty="0" smtClean="0"/>
                        <a:t> IU/ml</a:t>
                      </a:r>
                      <a:endParaRPr lang="en-US" sz="14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6.1 (3.5-7.5)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6.0 (3.8-7.4)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 (1.2-7.6)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Fibrosis</a:t>
                      </a:r>
                      <a:r>
                        <a:rPr lang="en-US" sz="1600" baseline="0" dirty="0" smtClean="0"/>
                        <a:t> stage, n (%)</a:t>
                      </a:r>
                    </a:p>
                    <a:p>
                      <a:r>
                        <a:rPr lang="en-US" sz="1600" baseline="0" dirty="0" smtClean="0"/>
                        <a:t>   F0 or F1</a:t>
                      </a:r>
                    </a:p>
                    <a:p>
                      <a:r>
                        <a:rPr lang="en-US" sz="1600" baseline="0" dirty="0" smtClean="0"/>
                        <a:t>   F2</a:t>
                      </a:r>
                    </a:p>
                    <a:p>
                      <a:r>
                        <a:rPr lang="en-US" sz="1600" baseline="0" dirty="0" smtClean="0"/>
                        <a:t>   F3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201/233 (86)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12/233 (5)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20/233 (9)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97/115 (84)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8/115 (7)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10/115 (9)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122/157 (78)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8/157 (5)</a:t>
                      </a:r>
                    </a:p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27/157 (17)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8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subtype 3a, n (%)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(93)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(96)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(96)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-5104" y="6055494"/>
            <a:ext cx="9162288" cy="3017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GLE-PIB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SOF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ofosbuvir; DCV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aclatasvir; BMI = body mass index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42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Treatment-Naïve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ENDURANCE-3 </a:t>
            </a:r>
            <a:r>
              <a:rPr lang="en-US" sz="2700" dirty="0"/>
              <a:t>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ION-3: SVR 12 by Treatment Duration and Regimen (ITT Analysis)</a:t>
            </a:r>
            <a:endParaRPr lang="en-US" sz="18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109840"/>
              </p:ext>
            </p:extLst>
          </p:nvPr>
        </p:nvGraphicFramePr>
        <p:xfrm>
          <a:off x="457074" y="1864074"/>
          <a:ext cx="8226677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286000" y="4561914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222/233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3084804" y="5374926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Regimens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82027" y="4531074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111/115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0286" y="4531074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149/157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395621" y="5369274"/>
            <a:ext cx="1981200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52601" y="5380614"/>
            <a:ext cx="4251905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561720" y="5374926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8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7"/>
            <a:ext cx="9162288" cy="5303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GLE-PIB =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SOF =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ofosbuvir; DCV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daclatasvir</a:t>
            </a:r>
          </a:p>
          <a:p>
            <a:pPr marL="274320" defTabSz="935038">
              <a:spcBef>
                <a:spcPts val="24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ITT = Intent-to-treat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5275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Treatment-Naïve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ENDURANCE-3: Treatment Outcomes</a:t>
            </a:r>
            <a:endParaRPr lang="en-US" sz="27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962420"/>
              </p:ext>
            </p:extLst>
          </p:nvPr>
        </p:nvGraphicFramePr>
        <p:xfrm>
          <a:off x="328092" y="1387920"/>
          <a:ext cx="8458200" cy="443601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370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2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123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Outcomes, n (%)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2:1 randomization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Non-randomized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04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GLE-PIB 12 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x 12 weeks</a:t>
                      </a: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6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n=233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marB="9144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SOF + DCV </a:t>
                      </a:r>
                      <a:b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x 12 weeks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n=115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marB="914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GLE-PIB </a:t>
                      </a:r>
                      <a:br>
                        <a:rPr lang="en-US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x 8 weeks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n=157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marB="9144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650">
                <a:tc>
                  <a:txBody>
                    <a:bodyPr/>
                    <a:lstStyle/>
                    <a:p>
                      <a:pPr marL="12700" indent="0">
                        <a:lnSpc>
                          <a:spcPts val="2100"/>
                        </a:lnSpc>
                        <a:tabLst/>
                      </a:pPr>
                      <a:r>
                        <a:rPr lang="en-US" sz="1600" baseline="0" dirty="0" smtClean="0"/>
                        <a:t>SVR12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222 (95)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111 (97)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 (95)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970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Virologic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Failure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Breakthrough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 Relapse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(&lt;1)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 (1)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(3)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495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Failure</a:t>
                      </a:r>
                      <a:r>
                        <a:rPr lang="en-US" sz="1600" baseline="0" dirty="0" smtClean="0"/>
                        <a:t> due to other reasons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baseline="0" dirty="0" smtClean="0"/>
                        <a:t>  Discontinuation due to AE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baseline="0" dirty="0" smtClean="0"/>
                        <a:t>  Withdrawal of consent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baseline="0" dirty="0" smtClean="0"/>
                        <a:t>  Non-compliance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baseline="0" dirty="0" smtClean="0"/>
                        <a:t>  Lost to follow-up / missing SVR12</a:t>
                      </a:r>
                      <a:endParaRPr lang="en-US" sz="1600" dirty="0"/>
                    </a:p>
                  </a:txBody>
                  <a:tcPr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(&lt;1)</a:t>
                      </a:r>
                    </a:p>
                    <a:p>
                      <a:pPr marL="0" marR="0" algn="ct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(&lt;1)</a:t>
                      </a:r>
                    </a:p>
                    <a:p>
                      <a:pPr marL="0" marR="0" algn="ct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(&lt;1)</a:t>
                      </a:r>
                    </a:p>
                    <a:p>
                      <a:pPr marL="0" marR="0" algn="ct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 (2)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 (2)</a:t>
                      </a:r>
                      <a:endParaRPr lang="en-US" sz="16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(1)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-5104" y="5958854"/>
            <a:ext cx="9162288" cy="3657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6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 = Sustained virologic response; GLE-PIB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SOF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sofosbuvir; DCV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aclatasvir</a:t>
            </a:r>
          </a:p>
        </p:txBody>
      </p:sp>
    </p:spTree>
    <p:extLst>
      <p:ext uri="{BB962C8B-B14F-4D97-AF65-F5344CB8AC3E}">
        <p14:creationId xmlns:p14="http://schemas.microsoft.com/office/powerpoint/2010/main" val="1392286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Treatment-Naïve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ENDURANCE-3: Resistance Analysis</a:t>
            </a:r>
            <a:endParaRPr lang="en-US" sz="27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58353"/>
              </p:ext>
            </p:extLst>
          </p:nvPr>
        </p:nvGraphicFramePr>
        <p:xfrm>
          <a:off x="289561" y="1524000"/>
          <a:ext cx="8549639" cy="32004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407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06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SVR12 by Baseline Polymorphism, n (%)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2:1 randomization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Non-randomized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GLE-PIB 12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wk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SOF + DCV 12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wk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GLE-PIB 8 </a:t>
                      </a:r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wk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964"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US" sz="1400" dirty="0" smtClean="0"/>
                        <a:t>NS3 only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26/26 (100)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14/15 (93)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9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NS5A only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35/36 (97)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20/21 (95)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34/36 (94)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9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NS3 + NS5A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6/7 (86)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5/7 (71)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9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151/153 (99)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89/89 (100)</a:t>
                      </a:r>
                      <a:endParaRPr lang="en-US" sz="14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94/95 (99)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460" y="4823936"/>
            <a:ext cx="8543544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*Detected at 15% threshold by next-generation sequencing in samples that had sequences available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at a key subset of amino acid positions: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NS3: </a:t>
            </a:r>
            <a:r>
              <a:rPr lang="cs-CZ" sz="1400" dirty="0">
                <a:latin typeface="Arial" charset="0"/>
                <a:ea typeface="Arial" charset="0"/>
                <a:cs typeface="Arial" charset="0"/>
              </a:rPr>
              <a:t>36, 55, 56, 80, 155, 156, 166, 168; NS5A </a:t>
            </a:r>
            <a:r>
              <a:rPr lang="cs-CZ" sz="1400" dirty="0" err="1">
                <a:latin typeface="Arial" charset="0"/>
                <a:ea typeface="Arial" charset="0"/>
                <a:cs typeface="Arial" charset="0"/>
              </a:rPr>
              <a:t>at</a:t>
            </a:r>
            <a:r>
              <a:rPr lang="cs-CZ" sz="1400" dirty="0">
                <a:latin typeface="Arial" charset="0"/>
                <a:ea typeface="Arial" charset="0"/>
                <a:cs typeface="Arial" charset="0"/>
              </a:rPr>
              <a:t> 24, 28, 29, 30, 31, 32, 58, 92, 93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-5104" y="5882654"/>
            <a:ext cx="9162288" cy="3657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600"/>
              </a:lnSpc>
              <a:spcBef>
                <a:spcPts val="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GLE-PIB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; SOF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sofosbuvir; DCV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aclatasvir</a:t>
            </a:r>
          </a:p>
        </p:txBody>
      </p:sp>
    </p:spTree>
    <p:extLst>
      <p:ext uri="{BB962C8B-B14F-4D97-AF65-F5344CB8AC3E}">
        <p14:creationId xmlns:p14="http://schemas.microsoft.com/office/powerpoint/2010/main" val="1759523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Treatment-Naïve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>
                <a:solidFill>
                  <a:srgbClr val="FFFFFF"/>
                </a:solidFill>
              </a:rPr>
              <a:t>ENDURANCE-3: Adverse Events</a:t>
            </a: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67058"/>
              </p:ext>
            </p:extLst>
          </p:nvPr>
        </p:nvGraphicFramePr>
        <p:xfrm>
          <a:off x="282732" y="1439400"/>
          <a:ext cx="8549640" cy="48006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0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27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Adverse Event (AE), n (%)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Randomized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Non-randomized</a:t>
                      </a:r>
                    </a:p>
                  </a:txBody>
                  <a:tcPr marL="73152" marR="4572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33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GLE-PIB 12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wk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/>
                      </a:r>
                      <a:b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</a:b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ea typeface="ヒラギノ角ゴ Pro W3"/>
                          <a:cs typeface="ヒラギノ角ゴ Pro W3"/>
                          <a:sym typeface="Symbol" pitchFamily="18" charset="2"/>
                        </a:rPr>
                        <a:t>n=233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SOF + DCV 12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wk</a:t>
                      </a:r>
                      <a:endParaRPr lang="en-US" sz="1400" b="1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n=115</a:t>
                      </a:r>
                      <a:endParaRPr 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GLE-PIB 8 </a:t>
                      </a:r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wk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+mn-lt"/>
                          <a:cs typeface="Arial" pitchFamily="34" charset="0"/>
                        </a:rPr>
                        <a:t>n=157</a:t>
                      </a:r>
                      <a:endParaRPr lang="en-US" sz="1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27432" marR="27432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5B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32">
                <a:tc>
                  <a:txBody>
                    <a:bodyPr/>
                    <a:lstStyle/>
                    <a:p>
                      <a:pPr marL="12700" indent="0">
                        <a:tabLst/>
                      </a:pPr>
                      <a:r>
                        <a:rPr lang="en-US" sz="1500" dirty="0" smtClean="0"/>
                        <a:t>Any adverse</a:t>
                      </a:r>
                      <a:r>
                        <a:rPr lang="en-US" sz="1500" baseline="0" dirty="0" smtClean="0"/>
                        <a:t> event</a:t>
                      </a:r>
                      <a:endParaRPr lang="en-US" sz="15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177</a:t>
                      </a:r>
                      <a:r>
                        <a:rPr lang="en-US" sz="15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(76)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80 (70)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 (62)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3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AE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</a:rPr>
                        <a:t> possibly drug-related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  <a:r>
                        <a:rPr lang="en-US" sz="15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(48)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50 (43)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 (40)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8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Serious </a:t>
                      </a:r>
                      <a:r>
                        <a:rPr lang="en-US" sz="1500" smtClean="0"/>
                        <a:t>adverse</a:t>
                      </a:r>
                      <a:r>
                        <a:rPr lang="en-US" sz="1500" baseline="0" smtClean="0"/>
                        <a:t> event</a:t>
                      </a:r>
                      <a:endParaRPr lang="en-US" sz="15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5 (2)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 (2)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(2)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8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AE leading to drug discontinuation</a:t>
                      </a:r>
                      <a:endParaRPr lang="en-US" sz="15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 (1)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63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AE occurring in ≥10% patients</a:t>
                      </a:r>
                    </a:p>
                    <a:p>
                      <a:r>
                        <a:rPr lang="en-US" sz="1500" dirty="0" smtClean="0"/>
                        <a:t>  Headache</a:t>
                      </a:r>
                    </a:p>
                    <a:p>
                      <a:r>
                        <a:rPr lang="en-US" sz="1500" dirty="0" smtClean="0"/>
                        <a:t>  Fatigue</a:t>
                      </a:r>
                    </a:p>
                    <a:p>
                      <a:r>
                        <a:rPr lang="en-US" sz="1500" dirty="0" smtClean="0"/>
                        <a:t>  Nausea</a:t>
                      </a:r>
                      <a:endParaRPr lang="en-US" sz="15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60 (26)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44 (19)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32 (14)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23 (20)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16 (14)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15 (13)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(20)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(13)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(12)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63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Laboratory</a:t>
                      </a:r>
                      <a:r>
                        <a:rPr lang="en-US" sz="1500" baseline="0" dirty="0" smtClean="0"/>
                        <a:t> abnormalities</a:t>
                      </a:r>
                    </a:p>
                    <a:p>
                      <a:r>
                        <a:rPr lang="en-US" sz="1500" baseline="0" dirty="0" smtClean="0"/>
                        <a:t>  Grade </a:t>
                      </a:r>
                      <a:r>
                        <a:rPr lang="en-US" sz="1500" dirty="0" smtClean="0"/>
                        <a:t>≥</a:t>
                      </a:r>
                      <a:r>
                        <a:rPr lang="en-US" sz="1500" baseline="0" dirty="0" smtClean="0"/>
                        <a:t>3 ALT (&gt;5 x ULN)</a:t>
                      </a:r>
                    </a:p>
                    <a:p>
                      <a:r>
                        <a:rPr lang="en-US" sz="1500" baseline="0" dirty="0" smtClean="0"/>
                        <a:t>  Grade </a:t>
                      </a:r>
                      <a:r>
                        <a:rPr lang="en-US" sz="1500" dirty="0" smtClean="0"/>
                        <a:t>≥</a:t>
                      </a:r>
                      <a:r>
                        <a:rPr lang="en-US" sz="1500" baseline="0" dirty="0" smtClean="0"/>
                        <a:t>3 total bilirubin (&gt;3 x ULN)</a:t>
                      </a:r>
                    </a:p>
                    <a:p>
                      <a:r>
                        <a:rPr lang="en-US" sz="1500" baseline="0" dirty="0" smtClean="0"/>
                        <a:t>  Grade </a:t>
                      </a:r>
                      <a:r>
                        <a:rPr lang="en-US" sz="1500" dirty="0" smtClean="0"/>
                        <a:t>≥</a:t>
                      </a:r>
                      <a:r>
                        <a:rPr lang="en-US" sz="1500" baseline="0" dirty="0" smtClean="0"/>
                        <a:t>3 neutrophil count (&lt; 1 x 10</a:t>
                      </a:r>
                      <a:r>
                        <a:rPr lang="en-US" sz="1500" baseline="30000" dirty="0" smtClean="0"/>
                        <a:t>9</a:t>
                      </a:r>
                      <a:r>
                        <a:rPr lang="en-US" sz="1500" baseline="0" dirty="0" smtClean="0"/>
                        <a:t>/L)</a:t>
                      </a:r>
                      <a:endParaRPr lang="en-US" sz="1500" dirty="0"/>
                    </a:p>
                  </a:txBody>
                  <a:tcPr marR="4572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500" kern="1200" baseline="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(&lt;1)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5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(1)</a:t>
                      </a: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0080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</p:spTree>
    <p:extLst>
      <p:ext uri="{BB962C8B-B14F-4D97-AF65-F5344CB8AC3E}">
        <p14:creationId xmlns:p14="http://schemas.microsoft.com/office/powerpoint/2010/main" val="1505448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8 or 12 weeks in Non-Cirrhotic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*ENDURANCE-3</a:t>
            </a:r>
            <a:r>
              <a:rPr lang="en-US" sz="2700" dirty="0" smtClean="0">
                <a:solidFill>
                  <a:srgbClr val="FFFFFF"/>
                </a:solidFill>
              </a:rPr>
              <a:t>: Conclusions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247363"/>
              </p:ext>
            </p:extLst>
          </p:nvPr>
        </p:nvGraphicFramePr>
        <p:xfrm>
          <a:off x="0" y="2209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“Once-daily treatment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glecaprevir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–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pibrentasvir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for either 8 weeks or 12 weeks achieved high rates of sustained virologic response among patients with HCV genotype 1 or 3 infection who did not have cirrhosis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7280" y="5105473"/>
            <a:ext cx="91805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lIns="45720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*Note</a:t>
            </a:r>
            <a:r>
              <a:rPr lang="en-US" sz="1400" dirty="0" smtClean="0">
                <a:latin typeface="Arial"/>
                <a:cs typeface="Arial"/>
              </a:rPr>
              <a:t>: ENDURANCE-3 was published in conjunction with ENDURANCE-1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6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105556</TotalTime>
  <Words>1089</Words>
  <Application>Microsoft Office PowerPoint</Application>
  <PresentationFormat>On-screen Show (4:3)</PresentationFormat>
  <Paragraphs>245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ヒラギノ角ゴ Pro W3</vt:lpstr>
      <vt:lpstr>AETC_Master_Template_061510</vt:lpstr>
      <vt:lpstr>Glecaprevir-Pibrentasvir in Treatment-Naïve, Non-Cirrhotic GT 3 ENDURANCE-3</vt:lpstr>
      <vt:lpstr>Glecaprevir-Pibrentasvir in Treatment-Naïve, Non-Cirrhotic GT 3 ENDURANCE-3: Study Features</vt:lpstr>
      <vt:lpstr>Glecaprevir-Pibrentasvir in Treatment-Naïve Non-Cirrhotic GT 3 ENDURANCE-3: Study Design</vt:lpstr>
      <vt:lpstr>Glecaprevir-Pibrentasvir in Treatment-Naïve Non-Cirrhotic GT 3 ENDURANCE-3: Baseline Characteristics</vt:lpstr>
      <vt:lpstr>Glecaprevir-Pibrentasvir in Treatment-Naïve Non-Cirrhotic GT 3 ENDURANCE-3 Study: Results</vt:lpstr>
      <vt:lpstr>Glecaprevir-Pibrentasvir in Treatment-Naïve Non-Cirrhotic GT 3 ENDURANCE-3: Treatment Outcomes</vt:lpstr>
      <vt:lpstr>Glecaprevir-Pibrentasvir in Treatment-Naïve Non-Cirrhotic GT 3 ENDURANCE-3: Resistance Analysis</vt:lpstr>
      <vt:lpstr>Glecaprevir-Pibrentasvir in Treatment-Naïve Non-Cirrhotic GT 3 ENDURANCE-3: Adverse Events</vt:lpstr>
      <vt:lpstr>Glecaprevir-Pibrentasvir for 8 or 12 weeks in Non-Cirrhotic GT 1 *ENDURANCE-3: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4413</cp:revision>
  <cp:lastPrinted>2011-04-18T21:48:04Z</cp:lastPrinted>
  <dcterms:created xsi:type="dcterms:W3CDTF">2010-11-28T05:36:22Z</dcterms:created>
  <dcterms:modified xsi:type="dcterms:W3CDTF">2018-06-01T21:59:46Z</dcterms:modified>
</cp:coreProperties>
</file>