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938" r:id="rId2"/>
    <p:sldId id="941" r:id="rId3"/>
    <p:sldId id="939" r:id="rId4"/>
    <p:sldId id="940" r:id="rId5"/>
    <p:sldId id="1012" r:id="rId6"/>
    <p:sldId id="943" r:id="rId7"/>
    <p:sldId id="997" r:id="rId8"/>
    <p:sldId id="942" r:id="rId9"/>
    <p:sldId id="1001" r:id="rId10"/>
    <p:sldId id="999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2.77778663809897E-2"/>
          <c:w val="0.85515270818420397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EA7-4000-8D9A-71B60B2A38DC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EA7-4000-8D9A-71B60B2A38DC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EA7-4000-8D9A-71B60B2A38DC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EA7-4000-8D9A-71B60B2A38DC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EEA7-4000-8D9A-71B60B2A38DC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EEA7-4000-8D9A-71B60B2A38DC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EEA7-4000-8D9A-71B60B2A38DC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GT4</c:v>
                </c:pt>
                <c:pt idx="2">
                  <c:v>GT5</c:v>
                </c:pt>
                <c:pt idx="3">
                  <c:v>GT6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99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EA7-4000-8D9A-71B60B2A38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27963224"/>
        <c:axId val="-2027978824"/>
      </c:barChart>
      <c:catAx>
        <c:axId val="-2027963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0279788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9788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27963224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2.77778663809897E-2"/>
          <c:w val="0.85515270818420397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3FE-4B4E-B5D2-B6B4CF385A0B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3FE-4B4E-B5D2-B6B4CF385A0B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3FE-4B4E-B5D2-B6B4CF385A0B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3FE-4B4E-B5D2-B6B4CF385A0B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3FE-4B4E-B5D2-B6B4CF385A0B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3FE-4B4E-B5D2-B6B4CF385A0B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3FE-4B4E-B5D2-B6B4CF385A0B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GT4</c:v>
                </c:pt>
                <c:pt idx="2">
                  <c:v>GT5</c:v>
                </c:pt>
                <c:pt idx="3">
                  <c:v>GT6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99</c:v>
                </c:pt>
                <c:pt idx="1">
                  <c:v>99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FE-4B4E-B5D2-B6B4CF385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26369048"/>
        <c:axId val="-2126046808"/>
      </c:barChart>
      <c:catAx>
        <c:axId val="-2126369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9006215700310202"/>
              <c:y val="0.8644280025341659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26046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60468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2636904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7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Non-Cirrhotic Genotype 4, 5, or 6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ENDURANCE-4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Asselah</a:t>
            </a:r>
            <a:r>
              <a:rPr lang="en-US" sz="1400" dirty="0"/>
              <a:t> T, et al. 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Gastroenterol</a:t>
            </a:r>
            <a:r>
              <a:rPr lang="en-US" sz="1400" dirty="0"/>
              <a:t> </a:t>
            </a:r>
            <a:r>
              <a:rPr lang="en-US" sz="1400" dirty="0" err="1"/>
              <a:t>Hepatol</a:t>
            </a:r>
            <a:r>
              <a:rPr lang="en-US" sz="1400" dirty="0"/>
              <a:t>. 2018;16:417-26.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2237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*ENDURANCE-4: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57866"/>
              </p:ext>
            </p:extLst>
          </p:nvPr>
        </p:nvGraphicFramePr>
        <p:xfrm>
          <a:off x="367470" y="1380240"/>
          <a:ext cx="8412480" cy="43783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ENDURANCE-4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and treatment-experienced adults with GT 4, 5 or 6 chronic HCV infection without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Europe and South Africa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4, 5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(1) PEG (or IFN) +/- RBV or (2) SOF + RBV +/- PEG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or chronic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5281" y="5891760"/>
            <a:ext cx="8409429" cy="3626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lIns="18288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ENDURANCE-4 was published in conjunction with ENDURANCE-2 and SURVEYOR-II (Part 4)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07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ENDURANCE-4: Study 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8778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800600" y="3592740"/>
            <a:ext cx="23622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838936" y="3172315"/>
            <a:ext cx="2961663" cy="863100"/>
          </a:xfrm>
          <a:prstGeom prst="rect">
            <a:avLst/>
          </a:prstGeom>
          <a:solidFill>
            <a:srgbClr val="DCEEE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121)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184" y="3173259"/>
            <a:ext cx="1511808" cy="86278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 4, 5, 6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No cirrhosis 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7150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7432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836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7656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7162800" y="336414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179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ENDURANCE-4: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171045"/>
              </p:ext>
            </p:extLst>
          </p:nvPr>
        </p:nvGraphicFramePr>
        <p:xfrm>
          <a:off x="457200" y="1362960"/>
          <a:ext cx="8229600" cy="499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baseline="0" dirty="0" smtClean="0"/>
                        <a:t>(n=121)</a:t>
                      </a:r>
                      <a:endParaRPr lang="en-US" sz="1400" b="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Age, mean</a:t>
                      </a:r>
                      <a:r>
                        <a:rPr lang="en-US" sz="1600" baseline="0" dirty="0" smtClean="0"/>
                        <a:t> ± SD</a:t>
                      </a:r>
                      <a:r>
                        <a:rPr lang="en-US" sz="1600" dirty="0" smtClean="0"/>
                        <a:t>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53 </a:t>
                      </a:r>
                      <a:r>
                        <a:rPr lang="en-US" sz="1600" baseline="0" dirty="0" smtClean="0"/>
                        <a:t>± 11.0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77 (64)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Race,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White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Black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aseline="0" dirty="0" smtClean="0"/>
                        <a:t>  Asian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84 (71)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 (8)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24 (20)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BMI, mean,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400" baseline="0" dirty="0" smtClean="0"/>
                        <a:t>±</a:t>
                      </a:r>
                      <a:r>
                        <a:rPr lang="en-US" sz="1600" baseline="0" dirty="0" smtClean="0"/>
                        <a:t> SD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25.7 </a:t>
                      </a:r>
                      <a:r>
                        <a:rPr lang="en-US" sz="1600" baseline="0" dirty="0" smtClean="0"/>
                        <a:t>± 4.8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IL28B genotype non-CC,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91 (75)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56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 Genotype,</a:t>
                      </a:r>
                      <a:r>
                        <a:rPr lang="en-US" sz="1600" baseline="0" dirty="0" smtClean="0"/>
                        <a:t>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4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5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6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76 (63)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26 (21)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19 (16)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HCV RNA, median</a:t>
                      </a:r>
                      <a:r>
                        <a:rPr lang="en-US" sz="1600" baseline="0" dirty="0" smtClean="0"/>
                        <a:t> (range), </a:t>
                      </a:r>
                      <a:r>
                        <a:rPr lang="en-US" sz="1600" dirty="0" smtClean="0"/>
                        <a:t>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6.3</a:t>
                      </a:r>
                      <a:r>
                        <a:rPr lang="en-US" sz="1600" baseline="0" dirty="0" smtClean="0"/>
                        <a:t> (3.6-7.3)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Former IDU,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32 (26)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58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ENDURANCE-4: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569729"/>
              </p:ext>
            </p:extLst>
          </p:nvPr>
        </p:nvGraphicFramePr>
        <p:xfrm>
          <a:off x="457200" y="1489509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Baseline Characteristic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 smtClean="0"/>
                        <a:t>Glecaprevir-Pibrentasvir</a:t>
                      </a:r>
                      <a:r>
                        <a:rPr lang="en-US" sz="1800" baseline="0" dirty="0" smtClean="0"/>
                        <a:t> </a:t>
                      </a:r>
                      <a:br>
                        <a:rPr lang="en-US" sz="1800" baseline="0" dirty="0" smtClean="0"/>
                      </a:br>
                      <a:r>
                        <a:rPr lang="en-US" sz="1600" b="0" baseline="0" dirty="0" smtClean="0"/>
                        <a:t>(n=121)</a:t>
                      </a:r>
                      <a:endParaRPr lang="en-US" sz="160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75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Fibrosis</a:t>
                      </a:r>
                      <a:r>
                        <a:rPr lang="en-US" sz="1800" baseline="0" dirty="0" smtClean="0"/>
                        <a:t> Stage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F0-1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F2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1800" dirty="0" smtClean="0"/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104 (86)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8</a:t>
                      </a:r>
                      <a:r>
                        <a:rPr lang="en-US" sz="1800" baseline="0" dirty="0" smtClean="0"/>
                        <a:t> (7)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9 (7)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3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HCV Treatment-Naïve,</a:t>
                      </a:r>
                      <a:r>
                        <a:rPr lang="en-US" sz="1800" baseline="0" dirty="0" smtClean="0"/>
                        <a:t> n (%)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82 (68)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65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Treatment-Experienced,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   IFN</a:t>
                      </a:r>
                      <a:r>
                        <a:rPr lang="en-US" sz="1800" baseline="0" dirty="0" smtClean="0"/>
                        <a:t> or PEG ± RBV</a:t>
                      </a:r>
                      <a:r>
                        <a:rPr lang="en-US" sz="1800" dirty="0" smtClean="0"/>
                        <a:t>,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   SOF</a:t>
                      </a:r>
                      <a:r>
                        <a:rPr lang="en-US" sz="1800" baseline="0" dirty="0" smtClean="0"/>
                        <a:t> + RBV ± PEG,</a:t>
                      </a:r>
                      <a:r>
                        <a:rPr lang="en-US" sz="1800" dirty="0" smtClean="0"/>
                        <a:t> n (%)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39 (32)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39 (32)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0</a:t>
                      </a:r>
                      <a:r>
                        <a:rPr lang="en-US" sz="1800" baseline="0" dirty="0" smtClean="0"/>
                        <a:t> (0)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5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Concomitant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PPI use, n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11 (9)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526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ENDURANCE-4: Results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(ITT analysis), Overall and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48640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999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4505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50/51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79010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mtClean="0">
                <a:solidFill>
                  <a:srgbClr val="FFFFFF"/>
                </a:solidFill>
              </a:rPr>
              <a:t>51/</a:t>
            </a:r>
            <a:r>
              <a:rPr lang="en-US" sz="1600" dirty="0" smtClean="0">
                <a:solidFill>
                  <a:srgbClr val="FFFFFF"/>
                </a:solidFill>
              </a:rPr>
              <a:t>51</a:t>
            </a:r>
            <a:endParaRPr lang="en-US" sz="1600" dirty="0">
              <a:solidFill>
                <a:srgbClr val="FFFFFF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641419"/>
              </p:ext>
            </p:extLst>
          </p:nvPr>
        </p:nvGraphicFramePr>
        <p:xfrm>
          <a:off x="379413" y="1981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865537" y="50890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120/121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1668" y="50890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75/76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8827" y="50890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5281" y="508908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19/19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44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ENDURANCE-4: Results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(ITT analysis), Overall and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06303"/>
              </p:ext>
            </p:extLst>
          </p:nvPr>
        </p:nvGraphicFramePr>
        <p:xfrm>
          <a:off x="379413" y="1752600"/>
          <a:ext cx="838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865537" y="487097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120/121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1668" y="487097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75/76*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8827" y="487097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5281" y="4870976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7280" y="5950680"/>
            <a:ext cx="91805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1 patient stopped drug on day 12</a:t>
            </a:r>
          </a:p>
        </p:txBody>
      </p:sp>
    </p:spTree>
    <p:extLst>
      <p:ext uri="{BB962C8B-B14F-4D97-AF65-F5344CB8AC3E}">
        <p14:creationId xmlns:p14="http://schemas.microsoft.com/office/powerpoint/2010/main" val="1280385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Genotype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ENDURANCE-4: </a:t>
            </a:r>
            <a:r>
              <a:rPr lang="en-US" dirty="0" smtClean="0"/>
              <a:t>Adverse Events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242364"/>
              </p:ext>
            </p:extLst>
          </p:nvPr>
        </p:nvGraphicFramePr>
        <p:xfrm>
          <a:off x="455613" y="1524000"/>
          <a:ext cx="82296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 Events (AEs),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(n=121)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AEs</a:t>
                      </a:r>
                      <a:r>
                        <a:rPr lang="en-US" sz="1600" baseline="0" dirty="0" smtClean="0"/>
                        <a:t> leading to drug discontinuation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 (2.5)*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 (0.8)</a:t>
                      </a:r>
                      <a:r>
                        <a:rPr lang="en-US" sz="1600" baseline="30000" dirty="0" smtClean="0"/>
                        <a:t>§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02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AEs occurring</a:t>
                      </a:r>
                      <a:r>
                        <a:rPr lang="en-US" sz="1600" baseline="0" dirty="0" smtClean="0"/>
                        <a:t> in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10% of patients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Fatigue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Headache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21 (17)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25 (21)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35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AST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2 (&gt;3 x ULN)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ALT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2 (&gt;3 x ULN)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Total bilirubin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3 (&gt;3 x ULN)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403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* One patient with anxiety, another with heartburn, third with transient ischemic attack</a:t>
                      </a:r>
                      <a:r>
                        <a:rPr lang="en-US" sz="1400" baseline="0" dirty="0" smtClean="0"/>
                        <a:t> (TIA)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aseline="30000" dirty="0" smtClean="0"/>
                        <a:t>§ </a:t>
                      </a:r>
                      <a:r>
                        <a:rPr lang="en-US" sz="1400" dirty="0" smtClean="0"/>
                        <a:t>Patient</a:t>
                      </a:r>
                      <a:r>
                        <a:rPr lang="en-US" sz="1400" baseline="0" dirty="0" smtClean="0"/>
                        <a:t> with baseline risk factors discontinued drug on day 12 due to TIA.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290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Non-Cirrhotic Genotype 4, 5,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*ENDURANCE-4</a:t>
            </a:r>
            <a:r>
              <a:rPr lang="en-US" sz="2700" dirty="0" smtClean="0">
                <a:solidFill>
                  <a:srgbClr val="FFFFFF"/>
                </a:solidFill>
              </a:rPr>
              <a:t>: 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03837"/>
              </p:ext>
            </p:extLst>
          </p:nvPr>
        </p:nvGraphicFramePr>
        <p:xfrm>
          <a:off x="0" y="2209800"/>
          <a:ext cx="9144000" cy="2143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“In 3 Phase 3 studies, 8 weeks'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produced an SVR12 in at least 93% of patients with chronic HCV genotype 2, 4, 5, or 6 infection without cirrhosis, with virologic failure in less than 1%. The drug combination had a safety profile comparable to 12 week's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105473"/>
            <a:ext cx="91805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ENDURANCE-4 was published in conjunction with ENDURANCE-2 and SURVEYOR-II (Part 4)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0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105557</TotalTime>
  <Words>747</Words>
  <Application>Microsoft Office PowerPoint</Application>
  <PresentationFormat>On-screen Show (4:3)</PresentationFormat>
  <Paragraphs>133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Glecaprevir-Pibrentasvir in Non-Cirrhotic Genotype 4, 5, or 6 ENDURANCE-4</vt:lpstr>
      <vt:lpstr>Glecaprevir-Pibrentasvir in Non-Cirrhotic Genotype 4, 5, or 6 *ENDURANCE-4: Study Features</vt:lpstr>
      <vt:lpstr>Glecaprevir-Pibrentasvir in Non-Cirrhotic Genotype 4, 5, or 6 ENDURANCE-4: Study Design</vt:lpstr>
      <vt:lpstr>Glecaprevir-Pibrentasvir in Non-Cirrhotic Genotype 4, 5, or 6 ENDURANCE-4: Baseline Characteristics</vt:lpstr>
      <vt:lpstr>Glecaprevir-Pibrentasvir in Non-Cirrhotic Genotype 4, 5, or 6 ENDURANCE-4: Baseline Characteristics</vt:lpstr>
      <vt:lpstr>Glecaprevir-Pibrentasvir in Non-Cirrhotic Genotype 4, 5, or 6 ENDURANCE-4: Results</vt:lpstr>
      <vt:lpstr>Glecaprevir-Pibrentasvir in Non-Cirrhotic Genotype 4, 5, or 6 ENDURANCE-4: Results</vt:lpstr>
      <vt:lpstr>Glecaprevir-Pibrentasvir in Non-Cirrhotic Genotype 4, 5, or 6 ENDURANCE-4: Adverse Events</vt:lpstr>
      <vt:lpstr>Glecaprevir-Pibrentasvir in Non-Cirrhotic Genotype 4, 5, or 6 *ENDURANCE-4: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4414</cp:revision>
  <cp:lastPrinted>2011-04-18T21:48:04Z</cp:lastPrinted>
  <dcterms:created xsi:type="dcterms:W3CDTF">2010-11-28T05:36:22Z</dcterms:created>
  <dcterms:modified xsi:type="dcterms:W3CDTF">2018-06-01T22:01:04Z</dcterms:modified>
</cp:coreProperties>
</file>