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944" r:id="rId2"/>
    <p:sldId id="947" r:id="rId3"/>
    <p:sldId id="945" r:id="rId4"/>
    <p:sldId id="946" r:id="rId5"/>
    <p:sldId id="948" r:id="rId6"/>
    <p:sldId id="950" r:id="rId7"/>
    <p:sldId id="949" r:id="rId8"/>
    <p:sldId id="1000" r:id="rId9"/>
    <p:sldId id="999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B27"/>
    <a:srgbClr val="326496"/>
    <a:srgbClr val="E8EAEF"/>
    <a:srgbClr val="D9DACE"/>
    <a:srgbClr val="CDD3DD"/>
    <a:srgbClr val="383838"/>
    <a:srgbClr val="5A5B3E"/>
    <a:srgbClr val="DEDCC0"/>
    <a:srgbClr val="F0EADC"/>
    <a:srgbClr val="8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87" d="100"/>
          <a:sy n="87" d="100"/>
        </p:scale>
        <p:origin x="1110" y="90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65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9045803405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A4B4B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93F-4671-A2E8-B48954CBECF3}"/>
              </c:ext>
            </c:extLst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93F-4671-A2E8-B48954CBECF3}"/>
              </c:ext>
            </c:extLst>
          </c:dPt>
          <c:dPt>
            <c:idx val="2"/>
            <c:invertIfNegative val="0"/>
            <c:bubble3D val="0"/>
            <c:spPr>
              <a:solidFill>
                <a:srgbClr val="80693B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93F-4671-A2E8-B48954CBECF3}"/>
              </c:ext>
            </c:extLst>
          </c:dPt>
          <c:dPt>
            <c:idx val="3"/>
            <c:invertIfNegative val="0"/>
            <c:bubble3D val="0"/>
            <c:spPr>
              <a:solidFill>
                <a:srgbClr val="6F4C7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93F-4671-A2E8-B48954CBECF3}"/>
              </c:ext>
            </c:extLst>
          </c:dPt>
          <c:dPt>
            <c:idx val="4"/>
            <c:invertIfNegative val="0"/>
            <c:bubble3D val="0"/>
            <c:spPr>
              <a:solidFill>
                <a:srgbClr val="2A558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93F-4671-A2E8-B48954CBECF3}"/>
              </c:ext>
            </c:extLst>
          </c:dPt>
          <c:dPt>
            <c:idx val="5"/>
            <c:invertIfNegative val="0"/>
            <c:bubble3D val="0"/>
            <c:spPr>
              <a:solidFill>
                <a:srgbClr val="802B2B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C93F-4671-A2E8-B48954CBECF3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C93F-4671-A2E8-B48954CBECF3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GT1</c:v>
                </c:pt>
                <c:pt idx="2">
                  <c:v>GT2</c:v>
                </c:pt>
                <c:pt idx="3">
                  <c:v>GT4</c:v>
                </c:pt>
                <c:pt idx="4">
                  <c:v>GT5</c:v>
                </c:pt>
                <c:pt idx="5">
                  <c:v>GT6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99</c:v>
                </c:pt>
                <c:pt idx="1">
                  <c:v>99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93F-4671-A2E8-B48954CBEC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28968584"/>
        <c:axId val="-2026201752"/>
      </c:barChart>
      <c:catAx>
        <c:axId val="-2028968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0262017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62017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2831251937341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8968584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4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 err="1">
                <a:solidFill>
                  <a:srgbClr val="001D48"/>
                </a:solidFill>
              </a:rPr>
              <a:t>-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Cirrhotic Genotype 1, 2, 4, 5, and 6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EXPEDITION-1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cs typeface="Arial"/>
              </a:rPr>
              <a:t>Source: </a:t>
            </a:r>
            <a:r>
              <a:rPr lang="en-US" sz="1400" dirty="0" err="1">
                <a:cs typeface="Arial"/>
              </a:rPr>
              <a:t>Forns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X, </a:t>
            </a:r>
            <a:r>
              <a:rPr lang="en-US" sz="1400" dirty="0">
                <a:latin typeface="Arial"/>
                <a:cs typeface="Arial"/>
              </a:rPr>
              <a:t>et al</a:t>
            </a:r>
            <a:r>
              <a:rPr lang="en-US" sz="1400" dirty="0" smtClean="0">
                <a:latin typeface="Arial"/>
                <a:cs typeface="Arial"/>
              </a:rPr>
              <a:t>. Lancet Infect Dis. 2017;17:1062-8.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818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</a:t>
            </a:r>
            <a:r>
              <a:rPr lang="en-US" dirty="0" smtClean="0"/>
              <a:t>2017;17</a:t>
            </a:r>
            <a:r>
              <a:rPr lang="en-US" dirty="0"/>
              <a:t>:1062-8.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Cirrhotic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EXPEDITION-1: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85681"/>
              </p:ext>
            </p:extLst>
          </p:nvPr>
        </p:nvGraphicFramePr>
        <p:xfrm>
          <a:off x="468990" y="1413780"/>
          <a:ext cx="8229600" cy="49244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8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EXPEDITION-1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6161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Open-label, single-arm,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and treatment-experienced adults with GT 1, 2, 4, 5, or 6 chronic HCV infection 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US, Belgium,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Canada, Germany, South Africa, and Spain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1, 2, 4, 5,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peginterferon +/- ribavirin (PR) or PR +/-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Compensated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or chronic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209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2017;17:1062-8.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Cirrhotic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1, 2, 4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6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EXPEDITION-1: Study Design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8778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(100/40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fixed dose combination;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three pills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once daily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800600" y="3459840"/>
            <a:ext cx="2526792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838936" y="2884260"/>
            <a:ext cx="2961663" cy="1152144"/>
          </a:xfrm>
          <a:prstGeom prst="rect">
            <a:avLst/>
          </a:prstGeom>
          <a:solidFill>
            <a:srgbClr val="B7C4C5">
              <a:alpha val="75000"/>
            </a:srgb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 = 146)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3850" y="2877303"/>
            <a:ext cx="1454142" cy="1161297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Genotypes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1, 2, 4, 5, 6</a:t>
            </a:r>
          </a:p>
          <a:p>
            <a:pPr algn="ctr"/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54" name="Rectangle 5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40008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768211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83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765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7277100" y="326526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072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2017;17:1062-8.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Cirrhotic Genotype 1, 2,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6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EXPEDITION-1: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345757"/>
              </p:ext>
            </p:extLst>
          </p:nvPr>
        </p:nvGraphicFramePr>
        <p:xfrm>
          <a:off x="457200" y="1447800"/>
          <a:ext cx="82296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400" baseline="0" dirty="0" smtClean="0"/>
                        <a:t>(n = 146)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32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median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60 (26-88)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2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90 (62)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2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White </a:t>
                      </a:r>
                      <a:r>
                        <a:rPr lang="en-US" sz="1600" baseline="0" dirty="0" smtClean="0"/>
                        <a:t>race</a:t>
                      </a:r>
                      <a:r>
                        <a:rPr lang="en-US" sz="1600" dirty="0" smtClean="0"/>
                        <a:t>,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120 (82)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32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(BM</a:t>
                      </a:r>
                      <a:r>
                        <a:rPr lang="en-US" sz="1600" dirty="0" smtClean="0"/>
                        <a:t>I) ≥30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29 (18-55)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766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HCV Genotypes</a:t>
                      </a:r>
                      <a:endParaRPr lang="en-US" sz="1600" baseline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1a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1b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2,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4 / 5 / 6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48 (33)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39 (27)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34 (23)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16 (11) / 2 (1) / 7 (5)</a:t>
                      </a:r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992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Treatment</a:t>
                      </a:r>
                      <a:r>
                        <a:rPr lang="en-US" sz="1600" baseline="0" dirty="0" smtClean="0"/>
                        <a:t> experienced,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Interferon-based, n/N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Sofosbuvir-based, n/N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36 (25)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25/36 (69)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11/36 (31)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Baseline HCV RNA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 M</a:t>
                      </a:r>
                      <a:r>
                        <a:rPr lang="en-US" sz="1600" dirty="0" smtClean="0"/>
                        <a:t>edian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6.1</a:t>
                      </a:r>
                      <a:r>
                        <a:rPr lang="en-US" sz="1600" baseline="0" dirty="0" smtClean="0"/>
                        <a:t> (3.1-7.4)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749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2017;17:1062-8.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Cirrhotic Genotype 1, 2,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6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EXPEDITION-1: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400938"/>
              </p:ext>
            </p:extLst>
          </p:nvPr>
        </p:nvGraphicFramePr>
        <p:xfrm>
          <a:off x="457200" y="1399803"/>
          <a:ext cx="8229600" cy="4945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7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(n = 146)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79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Child-Pugh</a:t>
                      </a:r>
                      <a:r>
                        <a:rPr lang="en-US" sz="1600" baseline="0" dirty="0" smtClean="0"/>
                        <a:t> score at screening, n (%)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5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133 (91)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13 (9)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3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Laboratory values, n (%)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  Platelet count &lt; 100,000 x 10</a:t>
                      </a:r>
                      <a:r>
                        <a:rPr lang="en-US" sz="1600" baseline="30000" dirty="0" smtClean="0"/>
                        <a:t>9</a:t>
                      </a:r>
                      <a:r>
                        <a:rPr lang="en-US" sz="1600" dirty="0" smtClean="0"/>
                        <a:t>/L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  INR &lt; 1.7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  Total bilirubin ≥2 mg/dL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  Albumin ≥ lower limit of normal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29 (20)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144 (99)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 (3)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145 (99)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53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Polymorphisms*, n (%)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None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NS3 only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NS5A only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NS3 + NS5A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(n=133)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76</a:t>
                      </a:r>
                      <a:r>
                        <a:rPr lang="en-US" sz="1600" baseline="0" dirty="0" smtClean="0"/>
                        <a:t> (57)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2 (2)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53 (40)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2 (2)</a:t>
                      </a:r>
                      <a:endParaRPr lang="en-US" sz="1600" dirty="0" smtClean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281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dirty="0" smtClean="0"/>
                        <a:t>*</a:t>
                      </a:r>
                      <a:r>
                        <a:rPr lang="en-US" sz="1400" dirty="0" smtClean="0"/>
                        <a:t>Detected at baseline by next-generation sequencing with 15% detection cutoff in samples with sequences available at the following amino acid positions for both targets: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- NS3 positions 155, 156, 168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-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NS5 positions 24, 28, 30, 31, 58, 92, 93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89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156728"/>
              </p:ext>
            </p:extLst>
          </p:nvPr>
        </p:nvGraphicFramePr>
        <p:xfrm>
          <a:off x="379413" y="1371600"/>
          <a:ext cx="8382000" cy="430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547518" y="491898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smtClean="0">
                <a:solidFill>
                  <a:schemeClr val="bg1"/>
                </a:solidFill>
              </a:rPr>
              <a:t>145/146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2364" y="491898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89/90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491898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31/31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7713" y="491898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16/16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2559" y="491898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2/2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2595" y="491898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7/7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2017;17:1062-8.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Cirrhotic Genotype 1, 2,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6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EXPEDITION-1: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-5104" y="5832542"/>
            <a:ext cx="9162288" cy="5455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SVR12 by intent-to-treat analysis. One patient with GT1a experienced viral relapse at week 8 post-treatment and the patient had Y93N detected at baseline and at time of viral relapse.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07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2017;17:1062-8.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Cirrhotic Genotype 1, 2,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6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EXPEDITION-1: Adverse Events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835344"/>
              </p:ext>
            </p:extLst>
          </p:nvPr>
        </p:nvGraphicFramePr>
        <p:xfrm>
          <a:off x="457200" y="1397007"/>
          <a:ext cx="8229600" cy="487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8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 Event</a:t>
                      </a:r>
                      <a:r>
                        <a:rPr lang="en-US" sz="1600" baseline="0" dirty="0" smtClean="0"/>
                        <a:t>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 = 146)</a:t>
                      </a:r>
                      <a:endParaRPr lang="en-US" sz="1600" b="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9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Any</a:t>
                      </a:r>
                      <a:r>
                        <a:rPr lang="en-US" sz="1600" baseline="0" dirty="0" smtClean="0"/>
                        <a:t> s</a:t>
                      </a:r>
                      <a:r>
                        <a:rPr lang="en-US" sz="1600" dirty="0" smtClean="0"/>
                        <a:t>erious AE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11</a:t>
                      </a:r>
                      <a:r>
                        <a:rPr lang="en-US" sz="1600" baseline="0" dirty="0" smtClean="0"/>
                        <a:t> (8)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9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AE leading to treatment discontinuation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9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Death</a:t>
                      </a:r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 (0.7)*</a:t>
                      </a:r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4323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Common AEs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  Fatigue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Headache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Pruritus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Nausea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Diarrhea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Urinary tract infection</a:t>
                      </a:r>
                      <a:endParaRPr lang="en-US" sz="1600" dirty="0" smtClean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28 (19)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20 (14)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14 (10)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13 (9)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 (8)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 (6)</a:t>
                      </a:r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560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  Grade 3 hemoglobin (&lt; 8 mg/dL)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  Grade ≥ 3 ALT or AST (&gt; 5</a:t>
                      </a:r>
                      <a:r>
                        <a:rPr lang="en-US" sz="1600" baseline="0" dirty="0" smtClean="0"/>
                        <a:t> x ULN)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Grade 3 platelet count (&lt;50-25 x 10</a:t>
                      </a:r>
                      <a:r>
                        <a:rPr lang="en-US" sz="1600" baseline="30000" dirty="0" smtClean="0"/>
                        <a:t>9</a:t>
                      </a:r>
                      <a:r>
                        <a:rPr lang="en-US" sz="1600" baseline="0" dirty="0" smtClean="0"/>
                        <a:t>/L)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Grade </a:t>
                      </a:r>
                      <a:r>
                        <a:rPr lang="en-US" sz="1600" dirty="0" smtClean="0"/>
                        <a:t>≥ 3 total bilirubin (&gt;3 x ULN)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  Grade 3 neutrophil</a:t>
                      </a:r>
                      <a:r>
                        <a:rPr lang="en-US" sz="1600" baseline="0" dirty="0" smtClean="0"/>
                        <a:t> count (&lt; 1.0-0.5 x 10</a:t>
                      </a:r>
                      <a:r>
                        <a:rPr lang="en-US" sz="1600" baseline="30000" dirty="0" smtClean="0"/>
                        <a:t>9</a:t>
                      </a:r>
                      <a:r>
                        <a:rPr lang="en-US" sz="1600" baseline="0" dirty="0" smtClean="0"/>
                        <a:t>/L)</a:t>
                      </a:r>
                      <a:endParaRPr lang="en-US" sz="1600" dirty="0" smtClean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 (0.7)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 (1)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66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2017;17:1062-8.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Cirrhotic Genotype 1, 2, 4, 5, and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EXPEDITION-1: </a:t>
            </a:r>
            <a:r>
              <a:rPr lang="en-US" sz="3100" dirty="0" smtClean="0"/>
              <a:t>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96624"/>
              </p:ext>
            </p:extLst>
          </p:nvPr>
        </p:nvGraphicFramePr>
        <p:xfrm>
          <a:off x="0" y="2209800"/>
          <a:ext cx="9144000" cy="28549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Our results show that 99% of patients treated with once-daily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glecaprevir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pibrentasvir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achieved a sustained virological response at 12 weeks. Furthermore, this drug regimen had a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favourable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safety profile in previously treated or untreated patients with chronic HCV genotype 1, 2, 4, 5, or 6 infection and compensated cirrhosis. These findings could help simplify treatment algorithms and reduce treatment burden.”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4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105558</TotalTime>
  <Words>832</Words>
  <Application>Microsoft Office PowerPoint</Application>
  <PresentationFormat>On-screen Show (4:3)</PresentationFormat>
  <Paragraphs>134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Glecaprevir-Pibrentasvir in Cirrhotic Genotype 1, 2, 4, 5, and 6 EXPEDITION-1</vt:lpstr>
      <vt:lpstr>Glecaprevir-Pibrentasvir in Cirrhotic Genotype 1, 2, 4, 5, and 6 EXPEDITION-1: Study Features</vt:lpstr>
      <vt:lpstr>Glecaprevir-Pibrentasvir in Cirrhotic Genotype 1, 2, 4, 5, and 6 EXPEDITION-1: Study Design</vt:lpstr>
      <vt:lpstr>Glecaprevir-Pibrentasvir in Cirrhotic Genotype 1, 2, 4, 5, and 6 EXPEDITION-1: Baseline Characteristics</vt:lpstr>
      <vt:lpstr>Glecaprevir-Pibrentasvir in Cirrhotic Genotype 1, 2, 4, 5, and 6 EXPEDITION-1: Baseline Characteristics</vt:lpstr>
      <vt:lpstr>Glecaprevir-Pibrentasvir in Cirrhotic Genotype 1, 2, 4, 5, and 6 EXPEDITION-1: Results</vt:lpstr>
      <vt:lpstr>Glecaprevir-Pibrentasvir in Cirrhotic Genotype 1, 2, 4, 5, and 6 EXPEDITION-1: Adverse Events</vt:lpstr>
      <vt:lpstr>Glecaprevir-Pibrentasvir in Cirrhotic Genotype 1, 2, 4, 5, and 6 EXPEDITION-1: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4415</cp:revision>
  <cp:lastPrinted>2011-04-18T21:48:04Z</cp:lastPrinted>
  <dcterms:created xsi:type="dcterms:W3CDTF">2010-11-28T05:36:22Z</dcterms:created>
  <dcterms:modified xsi:type="dcterms:W3CDTF">2018-06-01T22:02:10Z</dcterms:modified>
</cp:coreProperties>
</file>