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987" r:id="rId2"/>
    <p:sldId id="988" r:id="rId3"/>
    <p:sldId id="989" r:id="rId4"/>
    <p:sldId id="990" r:id="rId5"/>
    <p:sldId id="991" r:id="rId6"/>
    <p:sldId id="992" r:id="rId7"/>
    <p:sldId id="993" r:id="rId8"/>
    <p:sldId id="1039" r:id="rId9"/>
    <p:sldId id="994" r:id="rId10"/>
    <p:sldId id="1038" r:id="rId11"/>
    <p:sldId id="999" r:id="rId12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80">
          <p15:clr>
            <a:srgbClr val="A4A3A4"/>
          </p15:clr>
        </p15:guide>
        <p15:guide id="3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na Kim" initials="" lastIdx="6" clrIdx="0"/>
  <p:cmAuthor id="1" name="David Spach" initials="DS" lastIdx="0" clrIdx="1"/>
  <p:cmAuthor id="2" name="Woolston, Sophie L" initials="WSL" lastIdx="7" clrIdx="2"/>
  <p:cmAuthor id="3" name="David Spach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4B27"/>
    <a:srgbClr val="326496"/>
    <a:srgbClr val="E8EAEF"/>
    <a:srgbClr val="D9DACE"/>
    <a:srgbClr val="CDD3DD"/>
    <a:srgbClr val="383838"/>
    <a:srgbClr val="5A5B3E"/>
    <a:srgbClr val="DEDCC0"/>
    <a:srgbClr val="F0EADC"/>
    <a:srgbClr val="8B8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96" autoAdjust="0"/>
    <p:restoredTop sz="97647" autoAdjust="0"/>
  </p:normalViewPr>
  <p:slideViewPr>
    <p:cSldViewPr showGuides="1">
      <p:cViewPr varScale="1">
        <p:scale>
          <a:sx n="87" d="100"/>
          <a:sy n="87" d="100"/>
        </p:scale>
        <p:origin x="1110" y="90"/>
      </p:cViewPr>
      <p:guideLst>
        <p:guide orient="horz" pos="4319"/>
        <p:guide pos="2880"/>
        <p:guide pos="2879"/>
      </p:guideLst>
    </p:cSldViewPr>
  </p:slideViewPr>
  <p:outlineViewPr>
    <p:cViewPr>
      <p:scale>
        <a:sx n="33" d="100"/>
        <a:sy n="33" d="100"/>
      </p:scale>
      <p:origin x="0" y="-9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3" d="100"/>
        <a:sy n="193" d="100"/>
      </p:scale>
      <p:origin x="0" y="26576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200244366005999"/>
          <c:y val="5.4144551375522501E-2"/>
          <c:w val="0.84265951669834405"/>
          <c:h val="0.81607101195683895"/>
        </c:manualLayout>
      </c:layout>
      <c:barChart>
        <c:barDir val="col"/>
        <c:grouping val="clustered"/>
        <c:varyColors val="0"/>
        <c:ser>
          <c:idx val="0"/>
          <c:order val="0"/>
          <c:tx>
            <c:v>Sofosbuvir + Ribavirin (12 wks)</c:v>
          </c:tx>
          <c:spPr>
            <a:solidFill>
              <a:srgbClr val="6E4B7D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526A6B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6B57-41F7-B39D-02D620B22809}"/>
              </c:ext>
            </c:extLst>
          </c:dPt>
          <c:dPt>
            <c:idx val="1"/>
            <c:invertIfNegative val="0"/>
            <c:bubble3D val="0"/>
            <c:spPr>
              <a:solidFill>
                <a:srgbClr val="404D7D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6B57-41F7-B39D-02D620B2280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B57-41F7-B39D-02D620B22809}"/>
              </c:ext>
            </c:extLst>
          </c:dPt>
          <c:dLbls>
            <c:numFmt formatCode="0" sourceLinked="0"/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ITT</c:v>
                </c:pt>
                <c:pt idx="1">
                  <c:v>mITT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98</c:v>
                </c:pt>
                <c:pt idx="1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B57-41F7-B39D-02D620B228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08633256"/>
        <c:axId val="-2087548296"/>
      </c:barChart>
      <c:catAx>
        <c:axId val="-2008633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1" i="0">
                <a:latin typeface="Arial"/>
                <a:cs typeface="Arial"/>
              </a:defRPr>
            </a:pPr>
            <a:endParaRPr lang="en-US"/>
          </a:p>
        </c:txPr>
        <c:crossAx val="-208754829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87548296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b="1" i="0" baseline="0" dirty="0" smtClean="0">
                    <a:effectLst/>
                  </a:rPr>
                  <a:t>Patients (%) SVR12</a:t>
                </a:r>
                <a:endParaRPr lang="en-US" sz="18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3.9654495432855401E-3"/>
              <c:y val="0.180020197204372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 cmpd="sng">
            <a:solidFill>
              <a:srgbClr val="000000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-2008633256"/>
        <c:crosses val="autoZero"/>
        <c:crossBetween val="between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200244366005999"/>
          <c:y val="2.6414846729064499E-2"/>
          <c:w val="0.84265951669834405"/>
          <c:h val="0.82794829891546595"/>
        </c:manualLayout>
      </c:layout>
      <c:barChart>
        <c:barDir val="col"/>
        <c:grouping val="clustered"/>
        <c:varyColors val="0"/>
        <c:ser>
          <c:idx val="0"/>
          <c:order val="0"/>
          <c:tx>
            <c:v>Sofosbuvir + Ribavirin (12 wks)</c:v>
          </c:tx>
          <c:spPr>
            <a:solidFill>
              <a:srgbClr val="6E4B7D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5FA3-4CCE-8D0A-AC6978D3A4EE}"/>
              </c:ext>
            </c:extLst>
          </c:dPt>
          <c:dPt>
            <c:idx val="1"/>
            <c:invertIfNegative val="0"/>
            <c:bubble3D val="0"/>
            <c:spPr>
              <a:solidFill>
                <a:srgbClr val="5C4B27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5FA3-4CCE-8D0A-AC6978D3A4E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5FA3-4CCE-8D0A-AC6978D3A4EE}"/>
              </c:ext>
            </c:extLst>
          </c:dPt>
          <c:dLbls>
            <c:numFmt formatCode="0" sourceLinked="0"/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GLE-PIB x 8 Weeks_x000d_ (Without Cirrhosis)</c:v>
                </c:pt>
                <c:pt idx="1">
                  <c:v>GLE-PIB x 12 Weeks_x000d_ (With Cirrhosis)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100</c:v>
                </c:pt>
                <c:pt idx="1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FA3-4CCE-8D0A-AC6978D3A4E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87452360"/>
        <c:axId val="-2082499704"/>
      </c:barChart>
      <c:catAx>
        <c:axId val="-2087452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 algn="ctr">
              <a:defRPr sz="1600" b="1" i="0">
                <a:latin typeface="Arial"/>
                <a:cs typeface="Arial"/>
              </a:defRPr>
            </a:pPr>
            <a:endParaRPr lang="en-US"/>
          </a:p>
        </c:txPr>
        <c:crossAx val="-208249970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82499704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b="1" i="0" baseline="0" dirty="0" smtClean="0">
                    <a:effectLst/>
                  </a:rPr>
                  <a:t>Patients (%) SVR12</a:t>
                </a:r>
                <a:endParaRPr lang="en-US" sz="18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3.9654495432855401E-3"/>
              <c:y val="0.180020197204372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 cmpd="sng">
            <a:solidFill>
              <a:srgbClr val="000000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-2087452360"/>
        <c:crosses val="autoZero"/>
        <c:crossBetween val="between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155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172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264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36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392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392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27842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l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284783"/>
            <a:ext cx="9144000" cy="359663"/>
          </a:xfrm>
          <a:prstGeom prst="rect">
            <a:avLst/>
          </a:prstGeom>
        </p:spPr>
        <p:txBody>
          <a:bodyPr lIns="36576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4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88" r:id="rId11"/>
    <p:sldLayoutId id="2147483692" r:id="rId12"/>
    <p:sldLayoutId id="2147483694" r:id="rId13"/>
    <p:sldLayoutId id="2147483687" r:id="rId14"/>
    <p:sldLayoutId id="2147483690" r:id="rId15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2705100"/>
            <a:ext cx="8686800" cy="1457706"/>
          </a:xfrm>
        </p:spPr>
        <p:txBody>
          <a:bodyPr>
            <a:normAutofit/>
          </a:bodyPr>
          <a:lstStyle/>
          <a:p>
            <a:pPr>
              <a:lnSpc>
                <a:spcPts val="3500"/>
              </a:lnSpc>
              <a:spcBef>
                <a:spcPts val="600"/>
              </a:spcBef>
            </a:pPr>
            <a:r>
              <a:rPr lang="en-US" sz="2400" dirty="0" err="1" smtClean="0">
                <a:solidFill>
                  <a:srgbClr val="001D48"/>
                </a:solidFill>
              </a:rPr>
              <a:t>Glecaprevir</a:t>
            </a:r>
            <a:r>
              <a:rPr lang="en-US" sz="2400" dirty="0" err="1">
                <a:solidFill>
                  <a:srgbClr val="001D48"/>
                </a:solidFill>
              </a:rPr>
              <a:t>-</a:t>
            </a:r>
            <a:r>
              <a:rPr lang="en-US" sz="2400" dirty="0" err="1" smtClean="0">
                <a:solidFill>
                  <a:srgbClr val="001D48"/>
                </a:solidFill>
              </a:rPr>
              <a:t>Pibrentasvir</a:t>
            </a:r>
            <a:r>
              <a:rPr lang="en-US" sz="2400" dirty="0" smtClean="0">
                <a:solidFill>
                  <a:srgbClr val="001D48"/>
                </a:solidFill>
              </a:rPr>
              <a:t> in Patients with HIV-HCV Coinfection</a:t>
            </a:r>
            <a:r>
              <a:rPr lang="en-US" dirty="0" smtClean="0">
                <a:solidFill>
                  <a:srgbClr val="001D48"/>
                </a:solidFill>
              </a:rPr>
              <a:t/>
            </a:r>
            <a:br>
              <a:rPr lang="en-US" dirty="0" smtClean="0">
                <a:solidFill>
                  <a:srgbClr val="001D48"/>
                </a:solidFill>
              </a:rPr>
            </a:br>
            <a:r>
              <a:rPr lang="en-US" dirty="0" smtClean="0">
                <a:solidFill>
                  <a:srgbClr val="001D48"/>
                </a:solidFill>
              </a:rPr>
              <a:t>EXPEDITION-2</a:t>
            </a:r>
            <a:endParaRPr lang="en-US" sz="2000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3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Treatment-Naïve and Treatment-Experienced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>
                <a:cs typeface="Arial"/>
              </a:rPr>
              <a:t>Source: </a:t>
            </a:r>
            <a:r>
              <a:rPr lang="en-US" sz="1400" dirty="0" err="1">
                <a:cs typeface="Arial"/>
              </a:rPr>
              <a:t>Rockstroh</a:t>
            </a:r>
            <a:r>
              <a:rPr lang="en-US" sz="1400" dirty="0"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JK, </a:t>
            </a:r>
            <a:r>
              <a:rPr lang="en-US" sz="1400" dirty="0">
                <a:latin typeface="Arial"/>
                <a:cs typeface="Arial"/>
              </a:rPr>
              <a:t>et al</a:t>
            </a:r>
            <a:r>
              <a:rPr lang="en-US" sz="1400" dirty="0" smtClean="0">
                <a:latin typeface="Arial"/>
                <a:cs typeface="Arial"/>
              </a:rPr>
              <a:t>. </a:t>
            </a:r>
            <a:r>
              <a:rPr lang="en-US" sz="1400" dirty="0" err="1" smtClean="0">
                <a:latin typeface="Arial"/>
                <a:cs typeface="Arial"/>
              </a:rPr>
              <a:t>Clin</a:t>
            </a:r>
            <a:r>
              <a:rPr lang="en-US" sz="1400" dirty="0" smtClean="0">
                <a:latin typeface="Arial"/>
                <a:cs typeface="Arial"/>
              </a:rPr>
              <a:t> Infect Dis. 2018 Mar 16. [</a:t>
            </a:r>
            <a:r>
              <a:rPr lang="en-US" sz="1400" dirty="0" err="1" smtClean="0">
                <a:latin typeface="Arial"/>
                <a:cs typeface="Arial"/>
              </a:rPr>
              <a:t>Epub</a:t>
            </a:r>
            <a:r>
              <a:rPr lang="en-US" sz="1400" dirty="0" smtClean="0">
                <a:latin typeface="Arial"/>
                <a:cs typeface="Arial"/>
              </a:rPr>
              <a:t> ahead of print]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11950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Rockstroh</a:t>
            </a:r>
            <a:r>
              <a:rPr lang="en-US" dirty="0"/>
              <a:t> JK, et al. </a:t>
            </a:r>
            <a:r>
              <a:rPr lang="en-US" dirty="0" err="1"/>
              <a:t>Clin</a:t>
            </a:r>
            <a:r>
              <a:rPr lang="en-US" dirty="0"/>
              <a:t> Infect Dis. 2018 Mar 16.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Glecaprevir-Pibrentasvir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HIV-HCV Coinfected Patients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EXPEDITION-2: </a:t>
            </a:r>
            <a:r>
              <a:rPr lang="en-US" sz="2400" dirty="0" smtClean="0"/>
              <a:t>Conclusions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316943"/>
              </p:ext>
            </p:extLst>
          </p:nvPr>
        </p:nvGraphicFramePr>
        <p:xfrm>
          <a:off x="0" y="2667000"/>
          <a:ext cx="9144000" cy="20086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Glecaprevir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/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pibrentasvir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 for 8 weeks in non-cirrhotic and 12 weeks in cirrhotic patients is a highly efficacious and well-tolerated treatment for HCV/HIV-1 co-infection, regardless of baseline HCV viral load or prior treatment with interferon or sofosbuvir.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86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0473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 smtClean="0"/>
              <a:t>Rockstroh</a:t>
            </a:r>
            <a:r>
              <a:rPr lang="en-US" dirty="0" smtClean="0"/>
              <a:t> </a:t>
            </a:r>
            <a:r>
              <a:rPr lang="en-US" dirty="0"/>
              <a:t>JK, et al. </a:t>
            </a:r>
            <a:r>
              <a:rPr lang="en-US" dirty="0" err="1"/>
              <a:t>Clin</a:t>
            </a:r>
            <a:r>
              <a:rPr lang="en-US" dirty="0"/>
              <a:t> Infect Dis. 2018 Mar 16.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686800" cy="9906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HIV-HCV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Coinfected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Patients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EXPEDITION-2: Study Features</a:t>
            </a:r>
            <a:endParaRPr lang="en-US" sz="2400" dirty="0"/>
          </a:p>
        </p:txBody>
      </p:sp>
      <p:graphicFrame>
        <p:nvGraphicFramePr>
          <p:cNvPr id="5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562330"/>
              </p:ext>
            </p:extLst>
          </p:nvPr>
        </p:nvGraphicFramePr>
        <p:xfrm>
          <a:off x="514350" y="1524000"/>
          <a:ext cx="8115300" cy="437388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1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EXPEDITION-2 Trial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49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907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Open-label,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phase 3 trial to evaluate the safety and efficacy of the fixed-dose combination of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glecaprevir-pibrentasvir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for 8 or 12 weeks in persons with HIV-HCV coinfection, without or with compensated cirrhosis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Setting: </a:t>
                      </a:r>
                      <a:r>
                        <a:rPr lang="en-US" sz="1800" b="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Australia, Europe, Russian Federation, UK, US</a:t>
                      </a:r>
                      <a:endParaRPr lang="en-US" sz="1800" baseline="0" dirty="0" smtClean="0">
                        <a:solidFill>
                          <a:srgbClr val="000000"/>
                        </a:solidFill>
                        <a:latin typeface="Arial" pitchFamily="22" charset="0"/>
                      </a:endParaRPr>
                    </a:p>
                    <a:p>
                      <a:pPr marL="190500" marR="0" lvl="0" indent="-190500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>
                          <a:tab pos="279400" algn="l"/>
                        </a:tabLst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Key Eligibility Criteria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Adults with chronic HCV GT 1, 2, 3, 4, 5, or 6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HCV RNA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≥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1,000 IU/mL at screening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Naïve or treated with peginterferon +/- ribavirin (PR) or PR +/- sofosbuvir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Compensated cirrhosis allowed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On ART or ART-naïve with CD4 </a:t>
                      </a:r>
                      <a:r>
                        <a:rPr lang="en-US" dirty="0" smtClean="0"/>
                        <a:t>≥500 cells/mm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dirty="0" smtClean="0"/>
                        <a:t> or CD4 percentage ≥29% </a:t>
                      </a:r>
                      <a:endParaRPr lang="en-US" sz="1800" baseline="0" dirty="0" smtClean="0">
                        <a:solidFill>
                          <a:schemeClr val="tx1"/>
                        </a:solidFill>
                        <a:latin typeface="Arial" pitchFamily="22" charset="0"/>
                      </a:endParaRP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08421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HIV-HCV Coinfected Patients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EXPEDITION-2: Study Design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38" name="Rectangle 37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3820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24296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71570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04908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  <a:latin typeface="Arial"/>
                  <a:cs typeface="Arial"/>
                </a:rPr>
                <a:t>8</a:t>
              </a:r>
            </a:p>
          </p:txBody>
        </p:sp>
        <p:cxnSp>
          <p:nvCxnSpPr>
            <p:cNvPr id="51" name="Straight Connector 50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251422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433111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798849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/>
            <p:cNvSpPr/>
            <p:nvPr/>
          </p:nvSpPr>
          <p:spPr>
            <a:xfrm>
              <a:off x="498066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 flipV="1">
              <a:off x="5262682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/>
            <p:cNvSpPr/>
            <p:nvPr/>
          </p:nvSpPr>
          <p:spPr>
            <a:xfrm>
              <a:off x="682312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 flipH="1" flipV="1">
              <a:off x="7093355" y="177094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Connector 34"/>
          <p:cNvCxnSpPr/>
          <p:nvPr/>
        </p:nvCxnSpPr>
        <p:spPr>
          <a:xfrm>
            <a:off x="4329684" y="2806360"/>
            <a:ext cx="27432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6"/>
          <p:cNvSpPr>
            <a:spLocks noGrp="1"/>
          </p:cNvSpPr>
          <p:nvPr>
            <p:ph sz="quarter" idx="13"/>
          </p:nvPr>
        </p:nvSpPr>
        <p:spPr>
          <a:xfrm>
            <a:off x="304801" y="6461760"/>
            <a:ext cx="7382254" cy="320040"/>
          </a:xfrm>
        </p:spPr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Rockstroh</a:t>
            </a:r>
            <a:r>
              <a:rPr lang="en-US" dirty="0"/>
              <a:t> JK, et al. </a:t>
            </a:r>
            <a:r>
              <a:rPr lang="en-US" dirty="0" err="1"/>
              <a:t>Clin</a:t>
            </a:r>
            <a:r>
              <a:rPr lang="en-US" dirty="0"/>
              <a:t> Infect Dis. 2018 Mar 16.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2500884" y="2437704"/>
            <a:ext cx="1828800" cy="7264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800" b="1" dirty="0" smtClean="0">
                <a:latin typeface="Arial"/>
                <a:cs typeface="Arial"/>
              </a:rPr>
              <a:t>GLE-PIB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705600" y="2603753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5257800" y="4095267"/>
            <a:ext cx="27432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5"/>
          <p:cNvSpPr>
            <a:spLocks noChangeArrowheads="1"/>
          </p:cNvSpPr>
          <p:nvPr/>
        </p:nvSpPr>
        <p:spPr bwMode="auto">
          <a:xfrm>
            <a:off x="2500883" y="3737545"/>
            <a:ext cx="2741677" cy="7315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800" b="1" dirty="0" smtClean="0">
                <a:latin typeface="Arial"/>
                <a:cs typeface="Arial"/>
              </a:rPr>
              <a:t>GLE-PIB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594944" y="3892660"/>
            <a:ext cx="775716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4" name="Rectangle 25"/>
          <p:cNvSpPr>
            <a:spLocks noChangeArrowheads="1"/>
          </p:cNvSpPr>
          <p:nvPr/>
        </p:nvSpPr>
        <p:spPr bwMode="auto">
          <a:xfrm>
            <a:off x="-6949" y="5029200"/>
            <a:ext cx="9162288" cy="114297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Abbreviations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: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GLE-PIB=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Glecaprevir-pibrentasvir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Glecaprevir-pibrentasvir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(100/40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) fixed-dose combination: three pills (300/120 mg)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once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daily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83426" y="2438400"/>
            <a:ext cx="1410659" cy="72878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GT 1-6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Non-Cirrhotic</a:t>
            </a:r>
            <a:r>
              <a:rPr lang="en-US" sz="1400" dirty="0" smtClean="0">
                <a:solidFill>
                  <a:schemeClr val="bg1"/>
                </a:solidFill>
              </a:rPr>
              <a:t/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n = 137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79140" y="3737545"/>
            <a:ext cx="1410659" cy="72878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GT 1-6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Cirrhotic</a:t>
            </a:r>
            <a:r>
              <a:rPr lang="en-US" sz="1400" dirty="0" smtClean="0">
                <a:solidFill>
                  <a:schemeClr val="bg1"/>
                </a:solidFill>
              </a:rPr>
              <a:t/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n = 16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7187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HIV-HCV Coinfected Patients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>
                <a:solidFill>
                  <a:srgbClr val="FFFFFF"/>
                </a:solidFill>
              </a:rPr>
              <a:t>EXPEDITION-2: Baseline Characteristics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36" name="Content Placeholder 6"/>
          <p:cNvSpPr>
            <a:spLocks noGrp="1"/>
          </p:cNvSpPr>
          <p:nvPr>
            <p:ph sz="quarter" idx="13"/>
          </p:nvPr>
        </p:nvSpPr>
        <p:spPr>
          <a:xfrm>
            <a:off x="304801" y="6461760"/>
            <a:ext cx="7382254" cy="320040"/>
          </a:xfrm>
        </p:spPr>
        <p:txBody>
          <a:bodyPr/>
          <a:lstStyle/>
          <a:p>
            <a:r>
              <a:rPr lang="en-US" dirty="0" smtClean="0"/>
              <a:t>Source</a:t>
            </a:r>
            <a:r>
              <a:rPr lang="en-US" dirty="0"/>
              <a:t>: </a:t>
            </a:r>
            <a:r>
              <a:rPr lang="en-US" dirty="0" err="1"/>
              <a:t>Rockstroh</a:t>
            </a:r>
            <a:r>
              <a:rPr lang="en-US" dirty="0"/>
              <a:t> JK, et al. </a:t>
            </a:r>
            <a:r>
              <a:rPr lang="en-US" dirty="0" err="1"/>
              <a:t>Clin</a:t>
            </a:r>
            <a:r>
              <a:rPr lang="en-US" dirty="0"/>
              <a:t> Infect Dis. 2018 Mar 16.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</a:p>
        </p:txBody>
      </p:sp>
      <p:graphicFrame>
        <p:nvGraphicFramePr>
          <p:cNvPr id="5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9783604"/>
              </p:ext>
            </p:extLst>
          </p:nvPr>
        </p:nvGraphicFramePr>
        <p:xfrm>
          <a:off x="695325" y="1362960"/>
          <a:ext cx="7772400" cy="5018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99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Baseline Characteristic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GLE-PIB</a:t>
                      </a:r>
                      <a:r>
                        <a:rPr lang="en-US" sz="1400" b="0" dirty="0" smtClean="0">
                          <a:solidFill>
                            <a:srgbClr val="FFFFFF"/>
                          </a:solidFill>
                        </a:rPr>
                        <a:t> 8 weeks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dirty="0" smtClean="0">
                          <a:solidFill>
                            <a:srgbClr val="FFFFFF"/>
                          </a:solidFill>
                        </a:rPr>
                        <a:t>(n = 137)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GLE-PIB</a:t>
                      </a:r>
                      <a:r>
                        <a:rPr lang="en-US" sz="1400" b="0" dirty="0" smtClean="0">
                          <a:solidFill>
                            <a:srgbClr val="FFFFFF"/>
                          </a:solidFill>
                        </a:rPr>
                        <a:t> 12 weeks</a:t>
                      </a:r>
                      <a:endParaRPr lang="en-US" sz="1400" b="1" dirty="0" smtClean="0">
                        <a:solidFill>
                          <a:srgbClr val="FFFFFF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dirty="0" smtClean="0">
                          <a:solidFill>
                            <a:srgbClr val="FFFFFF"/>
                          </a:solidFill>
                        </a:rPr>
                        <a:t>(n= 16)</a:t>
                      </a:r>
                      <a:endParaRPr lang="en-US" sz="1200" b="1" dirty="0" smtClean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2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Age, mean (range), years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45 (23-74)</a:t>
                      </a:r>
                      <a:endParaRPr lang="en-US" sz="1400" dirty="0"/>
                    </a:p>
                  </a:txBody>
                  <a:tcPr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50 (35-62)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2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Male, n (%)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113 (82)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15 (94)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1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White, n (%)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Black, n (%)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106 (77)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24 (18)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15 (94)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 (6)</a:t>
                      </a:r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67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Genotype, n (%)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  1a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aseline="0" dirty="0" smtClean="0"/>
                        <a:t>  </a:t>
                      </a:r>
                      <a:r>
                        <a:rPr lang="en-US" sz="1400" dirty="0" smtClean="0"/>
                        <a:t>1b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  2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 3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  4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aseline="0" dirty="0" smtClean="0"/>
                        <a:t>  </a:t>
                      </a:r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66 (48)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21 (15)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9 (7)</a:t>
                      </a:r>
                      <a:r>
                        <a:rPr lang="en-US" sz="1400" baseline="0" dirty="0" smtClean="0"/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aseline="0" dirty="0" smtClean="0"/>
                        <a:t>22 (16)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aseline="0" dirty="0" smtClean="0"/>
                        <a:t>16 (12)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aseline="0" dirty="0" smtClean="0"/>
                        <a:t>3 (2)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5 (31)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5 (31)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 (6)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4 (25)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 (6)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 0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9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Body mass index,</a:t>
                      </a:r>
                      <a:r>
                        <a:rPr lang="en-US" sz="1400" baseline="0" dirty="0" smtClean="0"/>
                        <a:t> median kg/m</a:t>
                      </a:r>
                      <a:r>
                        <a:rPr lang="en-US" sz="1400" baseline="30000" dirty="0" smtClean="0"/>
                        <a:t>2</a:t>
                      </a:r>
                      <a:r>
                        <a:rPr lang="en-US" sz="1400" baseline="0" dirty="0" smtClean="0"/>
                        <a:t> (range)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25 (18-41)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28 (22-38)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9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Median HCV RNA, log</a:t>
                      </a:r>
                      <a:r>
                        <a:rPr lang="en-US" sz="1400" baseline="-25000" dirty="0" smtClean="0"/>
                        <a:t>10</a:t>
                      </a:r>
                      <a:r>
                        <a:rPr lang="en-US" sz="1400" dirty="0" smtClean="0"/>
                        <a:t> IU/mL (range)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6.2 (4.0-7.4)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6.1 (4.4-7.0)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157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Fibrosis</a:t>
                      </a:r>
                      <a:r>
                        <a:rPr lang="en-US" sz="1400" baseline="0" dirty="0" smtClean="0"/>
                        <a:t> Stage</a:t>
                      </a:r>
                      <a:r>
                        <a:rPr lang="en-US" sz="1400" dirty="0" smtClean="0"/>
                        <a:t>,</a:t>
                      </a:r>
                      <a:r>
                        <a:rPr lang="en-US" sz="1400" baseline="0" dirty="0" smtClean="0"/>
                        <a:t> n (%)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aseline="0" dirty="0" smtClean="0"/>
                        <a:t>  F0-F1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aseline="0" dirty="0" smtClean="0"/>
                        <a:t>  F2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aseline="0" dirty="0" smtClean="0"/>
                        <a:t>  F3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aseline="0" dirty="0" smtClean="0"/>
                        <a:t>  F4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122 (88)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2 (1)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15 (11)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0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0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0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16 (100)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83610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HIV-HCV Coinfected Patients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>
                <a:solidFill>
                  <a:srgbClr val="FFFFFF"/>
                </a:solidFill>
              </a:rPr>
              <a:t>EXPEDITION-2: Baseline Characteristics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36" name="Content Placeholder 6"/>
          <p:cNvSpPr>
            <a:spLocks noGrp="1"/>
          </p:cNvSpPr>
          <p:nvPr>
            <p:ph sz="quarter" idx="13"/>
          </p:nvPr>
        </p:nvSpPr>
        <p:spPr>
          <a:xfrm>
            <a:off x="304801" y="6461760"/>
            <a:ext cx="7382254" cy="320040"/>
          </a:xfrm>
        </p:spPr>
        <p:txBody>
          <a:bodyPr/>
          <a:lstStyle/>
          <a:p>
            <a:r>
              <a:rPr lang="en-US" dirty="0" smtClean="0"/>
              <a:t>Source</a:t>
            </a:r>
            <a:r>
              <a:rPr lang="en-US" dirty="0"/>
              <a:t>: </a:t>
            </a:r>
            <a:r>
              <a:rPr lang="en-US" dirty="0" err="1"/>
              <a:t>Rockstroh</a:t>
            </a:r>
            <a:r>
              <a:rPr lang="en-US" dirty="0"/>
              <a:t> JK, et al. </a:t>
            </a:r>
            <a:r>
              <a:rPr lang="en-US" dirty="0" err="1"/>
              <a:t>Clin</a:t>
            </a:r>
            <a:r>
              <a:rPr lang="en-US" dirty="0"/>
              <a:t> Infect Dis. 2018 Mar 16.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</a:p>
        </p:txBody>
      </p:sp>
      <p:graphicFrame>
        <p:nvGraphicFramePr>
          <p:cNvPr id="28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641584"/>
              </p:ext>
            </p:extLst>
          </p:nvPr>
        </p:nvGraphicFramePr>
        <p:xfrm>
          <a:off x="304800" y="1360260"/>
          <a:ext cx="8458200" cy="5001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40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Baseline Characteristic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GLE-PIB</a:t>
                      </a:r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 8 weeks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dirty="0" smtClean="0">
                          <a:solidFill>
                            <a:srgbClr val="FFFFFF"/>
                          </a:solidFill>
                        </a:rPr>
                        <a:t>(n</a:t>
                      </a:r>
                      <a:r>
                        <a:rPr lang="en-US" sz="1200" b="0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200" b="0" dirty="0" smtClean="0">
                          <a:solidFill>
                            <a:srgbClr val="FFFFFF"/>
                          </a:solidFill>
                        </a:rPr>
                        <a:t>= 137)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GLE-PIB</a:t>
                      </a:r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 12 weeks</a:t>
                      </a:r>
                      <a:endParaRPr lang="en-US" sz="1600" b="1" dirty="0" smtClean="0">
                        <a:solidFill>
                          <a:srgbClr val="FFFFFF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dirty="0" smtClean="0">
                          <a:solidFill>
                            <a:srgbClr val="FFFFFF"/>
                          </a:solidFill>
                        </a:rPr>
                        <a:t>(n = 16)</a:t>
                      </a:r>
                      <a:endParaRPr lang="en-US" sz="1200" b="1" dirty="0" smtClean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1274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Treatment-experienced, n (%)</a:t>
                      </a: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   IFN-based, n/N (%)</a:t>
                      </a: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   SOF-based, n/N (%)</a:t>
                      </a:r>
                      <a:endParaRPr lang="en-US" sz="1500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26 (19)</a:t>
                      </a: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23 (17)</a:t>
                      </a: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3 (2)</a:t>
                      </a:r>
                      <a:endParaRPr lang="en-US" sz="1500" dirty="0"/>
                    </a:p>
                  </a:txBody>
                  <a:tcPr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2 (13)</a:t>
                      </a: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2 (13)</a:t>
                      </a: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0</a:t>
                      </a:r>
                      <a:endParaRPr lang="en-US" sz="1500" dirty="0"/>
                    </a:p>
                  </a:txBody>
                  <a:tcPr anchor="ctr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0896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IDU within</a:t>
                      </a:r>
                      <a:r>
                        <a:rPr lang="en-US" sz="1500" baseline="0" dirty="0" smtClean="0"/>
                        <a:t> 12 months, n (%)</a:t>
                      </a: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500" baseline="0" dirty="0" smtClean="0"/>
                        <a:t>On opiate substitution therapy, n (%)</a:t>
                      </a:r>
                      <a:endParaRPr lang="en-US" sz="1500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12 (9)</a:t>
                      </a: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11 (8)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1 (6)</a:t>
                      </a: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2 (13)</a:t>
                      </a:r>
                      <a:endParaRPr lang="en-US" sz="1500" dirty="0"/>
                    </a:p>
                  </a:txBody>
                  <a:tcPr anchor="ctr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1651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N(t)RTI backbone, n (%)</a:t>
                      </a: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   </a:t>
                      </a:r>
                      <a:r>
                        <a:rPr lang="en-US" sz="1500" dirty="0" err="1" smtClean="0"/>
                        <a:t>Tenofovir</a:t>
                      </a:r>
                      <a:r>
                        <a:rPr lang="en-US" sz="1500" dirty="0" smtClean="0"/>
                        <a:t> </a:t>
                      </a:r>
                      <a:r>
                        <a:rPr lang="en-US" sz="1500" dirty="0" err="1" smtClean="0"/>
                        <a:t>disoproxil</a:t>
                      </a:r>
                      <a:r>
                        <a:rPr lang="en-US" sz="1500" dirty="0" smtClean="0"/>
                        <a:t> fumarate</a:t>
                      </a: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   </a:t>
                      </a:r>
                      <a:r>
                        <a:rPr lang="en-US" sz="1500" dirty="0" err="1" smtClean="0"/>
                        <a:t>Tenofovir</a:t>
                      </a:r>
                      <a:r>
                        <a:rPr lang="en-US" sz="1500" dirty="0" smtClean="0"/>
                        <a:t> </a:t>
                      </a:r>
                      <a:r>
                        <a:rPr lang="en-US" sz="1500" dirty="0" err="1" smtClean="0"/>
                        <a:t>alafenamide</a:t>
                      </a:r>
                      <a:endParaRPr lang="en-US" sz="1500" dirty="0" smtClean="0"/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   </a:t>
                      </a:r>
                      <a:r>
                        <a:rPr lang="en-US" sz="1500" dirty="0" err="1" smtClean="0"/>
                        <a:t>Abacavir</a:t>
                      </a:r>
                      <a:endParaRPr lang="en-US" sz="1500" dirty="0" smtClean="0"/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endParaRPr lang="en-US" sz="1500" dirty="0" smtClean="0"/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74 (54)</a:t>
                      </a: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6 (4)</a:t>
                      </a: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49 (36)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endParaRPr lang="en-US" sz="1500" dirty="0" smtClean="0"/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13 (81)</a:t>
                      </a: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0</a:t>
                      </a: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3</a:t>
                      </a:r>
                      <a:r>
                        <a:rPr lang="en-US" sz="1500" baseline="0" dirty="0" smtClean="0"/>
                        <a:t> (19)</a:t>
                      </a:r>
                      <a:endParaRPr lang="en-US" sz="1500" dirty="0" smtClean="0"/>
                    </a:p>
                  </a:txBody>
                  <a:tcPr anchor="ctr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2029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Antiretroviral Anchor Agent, n (%)</a:t>
                      </a: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   </a:t>
                      </a:r>
                      <a:r>
                        <a:rPr lang="en-US" sz="1500" dirty="0" err="1" smtClean="0"/>
                        <a:t>Raltegravir</a:t>
                      </a:r>
                      <a:endParaRPr lang="en-US" sz="1500" baseline="0" dirty="0" smtClean="0"/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500" baseline="0" dirty="0" smtClean="0"/>
                        <a:t>   </a:t>
                      </a:r>
                      <a:r>
                        <a:rPr lang="en-US" sz="1500" baseline="0" dirty="0" err="1" smtClean="0"/>
                        <a:t>Dolutegravir</a:t>
                      </a:r>
                      <a:endParaRPr lang="en-US" sz="1500" baseline="0" dirty="0" smtClean="0"/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500" baseline="0" dirty="0" smtClean="0"/>
                        <a:t>   </a:t>
                      </a:r>
                      <a:r>
                        <a:rPr lang="en-US" sz="1500" baseline="0" dirty="0" err="1" smtClean="0"/>
                        <a:t>Rilpivirine</a:t>
                      </a:r>
                      <a:endParaRPr lang="en-US" sz="1500" baseline="0" dirty="0" smtClean="0"/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500" baseline="0" dirty="0" smtClean="0"/>
                        <a:t>   </a:t>
                      </a:r>
                      <a:r>
                        <a:rPr lang="en-US" sz="1500" baseline="0" dirty="0" err="1" smtClean="0"/>
                        <a:t>Elvitegravir</a:t>
                      </a:r>
                      <a:r>
                        <a:rPr lang="en-US" sz="1500" baseline="0" dirty="0" smtClean="0"/>
                        <a:t>/</a:t>
                      </a:r>
                      <a:r>
                        <a:rPr lang="en-US" sz="1500" baseline="0" dirty="0" err="1" smtClean="0"/>
                        <a:t>cobicistat</a:t>
                      </a:r>
                      <a:endParaRPr lang="en-US" sz="1500" baseline="0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endParaRPr lang="en-US" sz="1500" dirty="0" smtClean="0"/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39 (28)</a:t>
                      </a: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62 (45)</a:t>
                      </a: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27 (20)</a:t>
                      </a: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1 (1)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endParaRPr lang="en-US" sz="1500" dirty="0" smtClean="0"/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6 (38)</a:t>
                      </a: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5 (31)</a:t>
                      </a: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5 (31)</a:t>
                      </a: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0</a:t>
                      </a:r>
                      <a:endParaRPr lang="en-US" sz="1500" dirty="0"/>
                    </a:p>
                  </a:txBody>
                  <a:tcPr anchor="ctr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782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Antiretroviral Therapy Naïve, n (%)</a:t>
                      </a:r>
                      <a:endParaRPr lang="en-US" sz="1500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9 (7)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0</a:t>
                      </a:r>
                      <a:endParaRPr lang="en-US" sz="1500" dirty="0"/>
                    </a:p>
                  </a:txBody>
                  <a:tcPr anchor="ctr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782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CD4 cell count</a:t>
                      </a:r>
                      <a:r>
                        <a:rPr lang="en-US" sz="1500" baseline="0" dirty="0" smtClean="0"/>
                        <a:t> ≥500 cells/mm</a:t>
                      </a:r>
                      <a:r>
                        <a:rPr lang="en-US" sz="1500" baseline="30000" dirty="0" smtClean="0"/>
                        <a:t>3</a:t>
                      </a:r>
                      <a:endParaRPr lang="en-US" sz="1500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92 (67)</a:t>
                      </a:r>
                      <a:endParaRPr lang="en-US" sz="1500" dirty="0"/>
                    </a:p>
                  </a:txBody>
                  <a:tcPr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9 (56)</a:t>
                      </a:r>
                      <a:endParaRPr lang="en-US" sz="1500" dirty="0"/>
                    </a:p>
                  </a:txBody>
                  <a:tcPr anchor="ctr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80350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HIV-HCV Coinfected Patients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>
                <a:solidFill>
                  <a:srgbClr val="FFFFFF"/>
                </a:solidFill>
              </a:rPr>
              <a:t>EXPEDITION-2: Baseline Polymorphisms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36" name="Content Placeholder 6"/>
          <p:cNvSpPr>
            <a:spLocks noGrp="1"/>
          </p:cNvSpPr>
          <p:nvPr>
            <p:ph sz="quarter" idx="13"/>
          </p:nvPr>
        </p:nvSpPr>
        <p:spPr>
          <a:xfrm>
            <a:off x="304801" y="6461760"/>
            <a:ext cx="7382254" cy="320040"/>
          </a:xfrm>
        </p:spPr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Rockstroh</a:t>
            </a:r>
            <a:r>
              <a:rPr lang="en-US" dirty="0"/>
              <a:t> JK, et al. </a:t>
            </a:r>
            <a:r>
              <a:rPr lang="en-US" dirty="0" err="1"/>
              <a:t>Clin</a:t>
            </a:r>
            <a:r>
              <a:rPr lang="en-US" dirty="0"/>
              <a:t> Infect Dis. 2018 Mar 16.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</a:p>
        </p:txBody>
      </p:sp>
      <p:graphicFrame>
        <p:nvGraphicFramePr>
          <p:cNvPr id="6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3427591"/>
              </p:ext>
            </p:extLst>
          </p:nvPr>
        </p:nvGraphicFramePr>
        <p:xfrm>
          <a:off x="533400" y="1483620"/>
          <a:ext cx="8000999" cy="4643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7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5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65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 smtClean="0"/>
                        <a:t>Baseline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Polymorphisms*</a:t>
                      </a:r>
                      <a:r>
                        <a:rPr lang="en-US" sz="1800" baseline="0" dirty="0" smtClean="0"/>
                        <a:t> </a:t>
                      </a:r>
                      <a:endParaRPr lang="en-US" sz="18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GLE-PIB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 8 weeks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(n = 130)</a:t>
                      </a:r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GLE-PIB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 12 weeks</a:t>
                      </a:r>
                      <a:endParaRPr lang="en-US" sz="1800" b="1" dirty="0" smtClean="0">
                        <a:solidFill>
                          <a:srgbClr val="FFFFFF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( n =16)</a:t>
                      </a:r>
                      <a:endParaRPr lang="en-US" sz="1600" b="1" dirty="0" smtClean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4B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6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 smtClean="0"/>
                        <a:t>None, n (%)</a:t>
                      </a:r>
                      <a:endParaRPr lang="en-US" sz="18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/>
                        <a:t>92 (71)</a:t>
                      </a:r>
                      <a:endParaRPr lang="en-US" sz="1800" dirty="0"/>
                    </a:p>
                  </a:txBody>
                  <a:tcPr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/>
                        <a:t>9 (56)</a:t>
                      </a:r>
                      <a:endParaRPr lang="en-US" sz="18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86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NS3 only, n (%)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/>
                        <a:t>1 (1)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/>
                        <a:t>1 (6)</a:t>
                      </a:r>
                      <a:endParaRPr lang="en-US" sz="18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97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NS5A only, n (%)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/>
                        <a:t>36 (28)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/>
                        <a:t>6 (38)</a:t>
                      </a:r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41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NS3 and NS5A</a:t>
                      </a:r>
                      <a:r>
                        <a:rPr lang="en-US" sz="1800" dirty="0" smtClean="0"/>
                        <a:t>, n (%)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/>
                        <a:t>1 (1)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87719">
                <a:tc gridSpan="3"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*Detected at 15% threshold by next-generation sequencing in samples that had</a:t>
                      </a:r>
                      <a:r>
                        <a:rPr lang="en-US" sz="1600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sequences available</a:t>
                      </a:r>
                      <a:r>
                        <a:rPr lang="en-US" sz="1600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at a key subset of amino acid positions:</a:t>
                      </a:r>
                    </a:p>
                    <a:p>
                      <a:r>
                        <a:rPr lang="en-US"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- NS3: 155, 156, 168</a:t>
                      </a:r>
                    </a:p>
                    <a:p>
                      <a:r>
                        <a:rPr lang="en-US"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- NS5A: 24, 28, 30, 31, 58, 92, 93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18859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228600"/>
            <a:ext cx="8667750" cy="9906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HIV-HCV Coinfected Patients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>
                <a:solidFill>
                  <a:srgbClr val="FFFFFF"/>
                </a:solidFill>
              </a:rPr>
              <a:t>EXPEDITION-2</a:t>
            </a:r>
            <a:r>
              <a:rPr lang="en-US" sz="2700" dirty="0" smtClean="0">
                <a:solidFill>
                  <a:srgbClr val="FFFFFF"/>
                </a:solidFill>
              </a:rPr>
              <a:t>: Results</a:t>
            </a:r>
            <a:endParaRPr lang="en-US" sz="2300" dirty="0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EXPEDITION-2: Overall SVR by Analysis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Rockstroh</a:t>
            </a:r>
            <a:r>
              <a:rPr lang="en-US" dirty="0"/>
              <a:t> JK, et al. </a:t>
            </a:r>
            <a:r>
              <a:rPr lang="en-US" dirty="0" err="1"/>
              <a:t>Clin</a:t>
            </a:r>
            <a:r>
              <a:rPr lang="en-US" dirty="0"/>
              <a:t> Infect Dis. 2018 Mar 16.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</a:p>
        </p:txBody>
      </p:sp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4315605"/>
              </p:ext>
            </p:extLst>
          </p:nvPr>
        </p:nvGraphicFramePr>
        <p:xfrm>
          <a:off x="759619" y="1828800"/>
          <a:ext cx="7546181" cy="3746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-5104" y="5794260"/>
            <a:ext cx="9162288" cy="5303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spcBef>
                <a:spcPts val="24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ITT = Intent-to-treat;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mITT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= modified intent-to-treat</a:t>
            </a:r>
          </a:p>
          <a:p>
            <a:pPr marL="274320" defTabSz="935038">
              <a:spcBef>
                <a:spcPts val="24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One GT3 patient with cirrhosis and 85% compliance had on-treatment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virologic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failure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85780" y="4724400"/>
            <a:ext cx="953611" cy="3468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150/151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22580" y="4724400"/>
            <a:ext cx="905391" cy="3468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150/153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7822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228600"/>
            <a:ext cx="8667750" cy="9906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HIV-HCV Coinfected Patients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>
                <a:solidFill>
                  <a:srgbClr val="FFFFFF"/>
                </a:solidFill>
              </a:rPr>
              <a:t>EXPEDITION-2</a:t>
            </a:r>
            <a:r>
              <a:rPr lang="en-US" sz="2700" dirty="0" smtClean="0">
                <a:solidFill>
                  <a:srgbClr val="FFFFFF"/>
                </a:solidFill>
              </a:rPr>
              <a:t>: Results</a:t>
            </a:r>
            <a:endParaRPr lang="en-US" sz="2300" dirty="0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EXPEDITION-2: Overall SVR by </a:t>
            </a:r>
            <a:r>
              <a:rPr lang="en-US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Treatment Regimen 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Rockstroh</a:t>
            </a:r>
            <a:r>
              <a:rPr lang="en-US" dirty="0"/>
              <a:t> JK, et al. </a:t>
            </a:r>
            <a:r>
              <a:rPr lang="en-US" dirty="0" err="1"/>
              <a:t>Clin</a:t>
            </a:r>
            <a:r>
              <a:rPr lang="en-US" dirty="0"/>
              <a:t> Infect Dis. 2018 Mar 16.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</a:p>
        </p:txBody>
      </p:sp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2698962"/>
              </p:ext>
            </p:extLst>
          </p:nvPr>
        </p:nvGraphicFramePr>
        <p:xfrm>
          <a:off x="571775" y="1752600"/>
          <a:ext cx="7997276" cy="4111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-5104" y="5943600"/>
            <a:ext cx="9162288" cy="35660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spcBef>
                <a:spcPts val="24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*Excludes one patient with missing data who achieved SVR24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32989" y="4910952"/>
            <a:ext cx="953611" cy="3468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14/15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96660" y="4910952"/>
            <a:ext cx="905391" cy="3468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136/136*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0182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23850" y="228600"/>
            <a:ext cx="8667750" cy="9906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HIV-HCV Coinfected Patients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>
                <a:solidFill>
                  <a:srgbClr val="FFFFFF"/>
                </a:solidFill>
              </a:rPr>
              <a:t>EXPEDITION-2</a:t>
            </a:r>
            <a:r>
              <a:rPr lang="en-US" sz="2700" dirty="0" smtClean="0">
                <a:solidFill>
                  <a:srgbClr val="FFFFFF"/>
                </a:solidFill>
              </a:rPr>
              <a:t>: Adverse Events</a:t>
            </a:r>
            <a:endParaRPr lang="en-US" sz="2300" dirty="0">
              <a:solidFill>
                <a:srgbClr val="FFFFFF"/>
              </a:solidFill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sz="quarter" idx="13"/>
          </p:nvPr>
        </p:nvSpPr>
        <p:spPr>
          <a:xfrm>
            <a:off x="304801" y="6461760"/>
            <a:ext cx="7382254" cy="320040"/>
          </a:xfrm>
        </p:spPr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Rockstroh</a:t>
            </a:r>
            <a:r>
              <a:rPr lang="en-US" dirty="0"/>
              <a:t> JK, et al. </a:t>
            </a:r>
            <a:r>
              <a:rPr lang="en-US" dirty="0" err="1"/>
              <a:t>Clin</a:t>
            </a:r>
            <a:r>
              <a:rPr lang="en-US" dirty="0"/>
              <a:t> Infect Dis. 2018 Mar 16.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</a:p>
        </p:txBody>
      </p:sp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1977121"/>
              </p:ext>
            </p:extLst>
          </p:nvPr>
        </p:nvGraphicFramePr>
        <p:xfrm>
          <a:off x="344514" y="1461679"/>
          <a:ext cx="8549641" cy="4862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4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565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Adverse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Event (AE), n (%)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GLE-PIB</a:t>
                      </a:r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 8 weeks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dirty="0" smtClean="0">
                          <a:solidFill>
                            <a:srgbClr val="FFFFFF"/>
                          </a:solidFill>
                        </a:rPr>
                        <a:t>(n</a:t>
                      </a:r>
                      <a:r>
                        <a:rPr lang="en-US" sz="1200" b="0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200" b="0" dirty="0" smtClean="0">
                          <a:solidFill>
                            <a:srgbClr val="FFFFFF"/>
                          </a:solidFill>
                        </a:rPr>
                        <a:t>= 137)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GLE-PIB</a:t>
                      </a:r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 12 weeks</a:t>
                      </a:r>
                      <a:endParaRPr lang="en-US" sz="1600" b="1" dirty="0" smtClean="0">
                        <a:solidFill>
                          <a:srgbClr val="FFFFFF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dirty="0" smtClean="0">
                          <a:solidFill>
                            <a:srgbClr val="FFFFFF"/>
                          </a:solidFill>
                        </a:rPr>
                        <a:t>(n = 16)</a:t>
                      </a:r>
                      <a:endParaRPr lang="en-US" sz="1200" b="1" dirty="0" smtClean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4B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899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500" dirty="0" smtClean="0"/>
                        <a:t>Discontinuation</a:t>
                      </a:r>
                      <a:r>
                        <a:rPr lang="en-US" sz="1500" baseline="0" dirty="0" smtClean="0"/>
                        <a:t> due to AE</a:t>
                      </a:r>
                      <a:endParaRPr lang="en-US" sz="15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500" dirty="0" smtClean="0"/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500" dirty="0" smtClean="0"/>
                        <a:t>1 (6)</a:t>
                      </a:r>
                      <a:r>
                        <a:rPr lang="en-US" sz="1500" baseline="30000" dirty="0" smtClean="0"/>
                        <a:t>§</a:t>
                      </a:r>
                      <a:endParaRPr lang="en-US" sz="1500" dirty="0" smtClean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899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500" dirty="0" smtClean="0"/>
                        <a:t>Serious AEs</a:t>
                      </a:r>
                      <a:endParaRPr lang="en-US" sz="15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500" dirty="0" smtClean="0"/>
                        <a:t>3 (2)</a:t>
                      </a:r>
                      <a:r>
                        <a:rPr lang="en-US" sz="1500" baseline="0" dirty="0" smtClean="0">
                          <a:latin typeface="+mn-lt"/>
                          <a:cs typeface="Arial"/>
                        </a:rPr>
                        <a:t>*</a:t>
                      </a:r>
                      <a:endParaRPr lang="en-US" sz="15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500" dirty="0" smtClean="0"/>
                        <a:t>1 (6)</a:t>
                      </a:r>
                      <a:r>
                        <a:rPr lang="en-US" sz="1500" baseline="30000" dirty="0" smtClean="0"/>
                        <a:t>§</a:t>
                      </a:r>
                      <a:endParaRPr lang="en-US" sz="15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8756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500" dirty="0" smtClean="0"/>
                        <a:t>Any </a:t>
                      </a:r>
                      <a:r>
                        <a:rPr lang="en-US" sz="1500" baseline="0" dirty="0" smtClean="0"/>
                        <a:t>AE in </a:t>
                      </a:r>
                      <a:r>
                        <a:rPr lang="en-US" sz="1500" dirty="0" smtClean="0"/>
                        <a:t>≥</a:t>
                      </a:r>
                      <a:r>
                        <a:rPr lang="en-US" sz="1500" baseline="0" dirty="0" smtClean="0"/>
                        <a:t>5% of patients</a:t>
                      </a:r>
                    </a:p>
                    <a:p>
                      <a:pPr marL="230188" indent="0">
                        <a:lnSpc>
                          <a:spcPts val="2000"/>
                        </a:lnSpc>
                        <a:tabLst>
                          <a:tab pos="230188" algn="l"/>
                        </a:tabLst>
                      </a:pPr>
                      <a:r>
                        <a:rPr lang="en-US" sz="1500" dirty="0" smtClean="0"/>
                        <a:t>Fatigue</a:t>
                      </a:r>
                    </a:p>
                    <a:p>
                      <a:pPr marL="230188" indent="0">
                        <a:lnSpc>
                          <a:spcPts val="2000"/>
                        </a:lnSpc>
                        <a:tabLst>
                          <a:tab pos="230188" algn="l"/>
                        </a:tabLst>
                      </a:pPr>
                      <a:r>
                        <a:rPr lang="en-US" sz="1500" dirty="0" smtClean="0"/>
                        <a:t>Nausea</a:t>
                      </a:r>
                    </a:p>
                    <a:p>
                      <a:pPr marL="230188" indent="0">
                        <a:lnSpc>
                          <a:spcPts val="2000"/>
                        </a:lnSpc>
                        <a:tabLst>
                          <a:tab pos="230188" algn="l"/>
                        </a:tabLst>
                      </a:pPr>
                      <a:r>
                        <a:rPr lang="en-US" sz="1500" dirty="0" smtClean="0"/>
                        <a:t>Headache</a:t>
                      </a:r>
                    </a:p>
                    <a:p>
                      <a:pPr marL="230188" indent="0">
                        <a:lnSpc>
                          <a:spcPts val="2000"/>
                        </a:lnSpc>
                        <a:tabLst>
                          <a:tab pos="230188" algn="l"/>
                        </a:tabLst>
                      </a:pPr>
                      <a:r>
                        <a:rPr lang="en-US" sz="1500" dirty="0" err="1" smtClean="0"/>
                        <a:t>Nasopharyngitis</a:t>
                      </a:r>
                      <a:endParaRPr lang="en-US" sz="1500" dirty="0" smtClean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en-US" sz="1500" dirty="0" smtClean="0"/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500" dirty="0" smtClean="0"/>
                        <a:t>18</a:t>
                      </a:r>
                      <a:r>
                        <a:rPr lang="en-US" sz="1500" baseline="0" dirty="0" smtClean="0"/>
                        <a:t> (13)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500" baseline="0" dirty="0" smtClean="0"/>
                        <a:t>12 (9)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500" baseline="0" dirty="0" smtClean="0"/>
                        <a:t>12 (9)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500" baseline="0" dirty="0" smtClean="0"/>
                        <a:t>12 (9)</a:t>
                      </a:r>
                      <a:endParaRPr lang="en-US" sz="1500" dirty="0" smtClean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en-US" sz="1500" baseline="0" dirty="0" smtClean="0"/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500" baseline="0" dirty="0" smtClean="0"/>
                        <a:t>0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500" baseline="0" dirty="0" smtClean="0"/>
                        <a:t>1 (6)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500" baseline="0" dirty="0" smtClean="0"/>
                        <a:t>0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500" baseline="0" dirty="0" smtClean="0"/>
                        <a:t>0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5280">
                <a:tc>
                  <a:txBody>
                    <a:bodyPr/>
                    <a:lstStyle/>
                    <a:p>
                      <a:pPr marL="0" indent="0">
                        <a:lnSpc>
                          <a:spcPts val="2000"/>
                        </a:lnSpc>
                        <a:tabLst/>
                      </a:pPr>
                      <a:r>
                        <a:rPr lang="en-US" sz="1500" dirty="0" smtClean="0"/>
                        <a:t>Laboratory AEs</a:t>
                      </a:r>
                      <a:endParaRPr lang="en-US" sz="1500" baseline="0" dirty="0" smtClean="0"/>
                    </a:p>
                    <a:p>
                      <a:pPr marL="0" indent="0">
                        <a:lnSpc>
                          <a:spcPts val="2000"/>
                        </a:lnSpc>
                        <a:tabLst/>
                      </a:pPr>
                      <a:r>
                        <a:rPr lang="en-US" sz="1500" baseline="0" dirty="0" smtClean="0"/>
                        <a:t>    ALT elevation, grade ≥3 (&gt;5 x ULN)</a:t>
                      </a:r>
                    </a:p>
                    <a:p>
                      <a:pPr marL="0" indent="0">
                        <a:lnSpc>
                          <a:spcPts val="2000"/>
                        </a:lnSpc>
                        <a:tabLst/>
                      </a:pPr>
                      <a:r>
                        <a:rPr lang="en-US" sz="1500" baseline="0" dirty="0" smtClean="0"/>
                        <a:t>    AST elevation, grade ≥3 (&gt;5 x ULN)</a:t>
                      </a:r>
                    </a:p>
                    <a:p>
                      <a:pPr marL="0" indent="0">
                        <a:lnSpc>
                          <a:spcPts val="2000"/>
                        </a:lnSpc>
                        <a:tabLst/>
                      </a:pPr>
                      <a:r>
                        <a:rPr lang="en-US" sz="1500" baseline="0" dirty="0" smtClean="0"/>
                        <a:t>    Total bilirubin, grade ≥3 (3 x ULN)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en-US" sz="1500" dirty="0" smtClean="0"/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500" dirty="0" smtClean="0"/>
                        <a:t>0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500" dirty="0" smtClean="0"/>
                        <a:t>0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500" dirty="0" smtClean="0"/>
                        <a:t>1 (0.7)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en-US" sz="1500" dirty="0" smtClean="0"/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500" dirty="0" smtClean="0"/>
                        <a:t>0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500" dirty="0" smtClean="0"/>
                        <a:t>0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500" dirty="0" smtClean="0"/>
                        <a:t>0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3436">
                <a:tc gridSpan="3">
                  <a:txBody>
                    <a:bodyPr/>
                    <a:lstStyle/>
                    <a:p>
                      <a:pPr marL="123825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Abbreviations: AST, aspartate aminotransferase; ALT, alanine aminotransferase; ULN, upper limit normal</a:t>
                      </a:r>
                    </a:p>
                    <a:p>
                      <a:pPr marL="123825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30000" dirty="0" smtClean="0"/>
                        <a:t>§ </a:t>
                      </a:r>
                      <a:r>
                        <a:rPr lang="en-US" sz="1400" baseline="0" dirty="0" smtClean="0"/>
                        <a:t>One GT2 patient with cirrhosis experienced cerebrovascular accident and cerebral hemorrhage</a:t>
                      </a:r>
                      <a:r>
                        <a:rPr lang="en-US" sz="1400" baseline="0" dirty="0" smtClean="0">
                          <a:latin typeface="+mn-lt"/>
                          <a:cs typeface="Arial"/>
                        </a:rPr>
                        <a:t>.</a:t>
                      </a:r>
                    </a:p>
                    <a:p>
                      <a:pPr marL="123825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latin typeface="+mn-lt"/>
                          <a:cs typeface="Arial"/>
                        </a:rPr>
                        <a:t>* Upper GI bleed, obliterating </a:t>
                      </a:r>
                      <a:r>
                        <a:rPr lang="en-US" sz="1400" baseline="0" dirty="0" err="1" smtClean="0">
                          <a:latin typeface="+mn-lt"/>
                          <a:cs typeface="Arial"/>
                        </a:rPr>
                        <a:t>arteriopathy</a:t>
                      </a:r>
                      <a:r>
                        <a:rPr lang="en-US" sz="1400" baseline="0" dirty="0" smtClean="0">
                          <a:latin typeface="+mn-lt"/>
                          <a:cs typeface="Arial"/>
                        </a:rPr>
                        <a:t> and urolithiasis in one patient each, thought unrelated to G/P.</a:t>
                      </a:r>
                    </a:p>
                  </a:txBody>
                  <a:tcPr marL="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70812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105560</TotalTime>
  <Words>1145</Words>
  <Application>Microsoft Office PowerPoint</Application>
  <PresentationFormat>On-screen Show (4:3)</PresentationFormat>
  <Paragraphs>240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ＭＳ Ｐゴシック</vt:lpstr>
      <vt:lpstr>Arial</vt:lpstr>
      <vt:lpstr>Geneva</vt:lpstr>
      <vt:lpstr>Myriad Pro</vt:lpstr>
      <vt:lpstr>Times New Roman</vt:lpstr>
      <vt:lpstr>Wingdings</vt:lpstr>
      <vt:lpstr>AETC_Master_Template_061510</vt:lpstr>
      <vt:lpstr>Glecaprevir-Pibrentasvir in Patients with HIV-HCV Coinfection EXPEDITION-2</vt:lpstr>
      <vt:lpstr>Glecaprevir-Pibrentasvir in HIV-HCV Coinfected Patients EXPEDITION-2: Study Features</vt:lpstr>
      <vt:lpstr>Glecaprevir-Pibrentasvir in HIV-HCV Coinfected Patients EXPEDITION-2: Study Design</vt:lpstr>
      <vt:lpstr>Glecaprevir-Pibrentasvir in HIV-HCV Coinfected Patients EXPEDITION-2: Baseline Characteristics</vt:lpstr>
      <vt:lpstr>Glecaprevir-Pibrentasvir in HIV-HCV Coinfected Patients EXPEDITION-2: Baseline Characteristics</vt:lpstr>
      <vt:lpstr>Glecaprevir-Pibrentasvir in HIV-HCV Coinfected Patients EXPEDITION-2: Baseline Polymorphisms</vt:lpstr>
      <vt:lpstr>Glecaprevir-Pibrentasvir in HIV-HCV Coinfected Patients EXPEDITION-2: Results</vt:lpstr>
      <vt:lpstr>Glecaprevir-Pibrentasvir in HIV-HCV Coinfected Patients EXPEDITION-2: Results</vt:lpstr>
      <vt:lpstr>Glecaprevir-Pibrentasvir in HIV-HCV Coinfected Patients EXPEDITION-2: Adverse Events</vt:lpstr>
      <vt:lpstr>Glecaprevir-Pibrentasvir in HIV-HCV Coinfected Patients EXPEDITION-2: Conclusions</vt:lpstr>
      <vt:lpstr>PowerPoint Presentation</vt:lpstr>
    </vt:vector>
  </TitlesOfParts>
  <Company>HMC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4416</cp:revision>
  <cp:lastPrinted>2011-04-18T21:48:04Z</cp:lastPrinted>
  <dcterms:created xsi:type="dcterms:W3CDTF">2010-11-28T05:36:22Z</dcterms:created>
  <dcterms:modified xsi:type="dcterms:W3CDTF">2018-06-01T22:03:27Z</dcterms:modified>
</cp:coreProperties>
</file>