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51" r:id="rId2"/>
    <p:sldId id="952" r:id="rId3"/>
    <p:sldId id="953" r:id="rId4"/>
    <p:sldId id="954" r:id="rId5"/>
    <p:sldId id="1014" r:id="rId6"/>
    <p:sldId id="955" r:id="rId7"/>
    <p:sldId id="956" r:id="rId8"/>
    <p:sldId id="1023" r:id="rId9"/>
    <p:sldId id="957" r:id="rId10"/>
    <p:sldId id="1013" r:id="rId11"/>
    <p:sldId id="999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B3F5A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618-4902-836F-18136F2A8EEA}"/>
              </c:ext>
            </c:extLst>
          </c:dPt>
          <c:dPt>
            <c:idx val="1"/>
            <c:invertIfNegative val="0"/>
            <c:bubble3D val="0"/>
            <c:spPr>
              <a:solidFill>
                <a:srgbClr val="0A547E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618-4902-836F-18136F2A8EEA}"/>
              </c:ext>
            </c:extLst>
          </c:dPt>
          <c:dPt>
            <c:idx val="2"/>
            <c:invertIfNegative val="0"/>
            <c:bubble3D val="0"/>
            <c:spPr>
              <a:solidFill>
                <a:srgbClr val="598291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618-4902-836F-18136F2A8EE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618-4902-836F-18136F2A8EEA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SVR4</c:v>
                </c:pt>
                <c:pt idx="1">
                  <c:v>SVR12</c:v>
                </c:pt>
                <c:pt idx="2">
                  <c:v>SVR24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18-4902-836F-18136F2A8E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1087800"/>
        <c:axId val="-2111164456"/>
      </c:barChart>
      <c:catAx>
        <c:axId val="-211108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-21111644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1164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 smtClean="0"/>
                  <a:t>Patients with SVR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1.59006095894849E-3"/>
              <c:y val="0.17666034801205399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1108780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B3F5A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188-4FCA-86BE-3769C7815376}"/>
              </c:ext>
            </c:extLst>
          </c:dPt>
          <c:dPt>
            <c:idx val="1"/>
            <c:invertIfNegative val="0"/>
            <c:bubble3D val="0"/>
            <c:spPr>
              <a:solidFill>
                <a:srgbClr val="0A547E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188-4FCA-86BE-3769C7815376}"/>
              </c:ext>
            </c:extLst>
          </c:dPt>
          <c:dPt>
            <c:idx val="2"/>
            <c:invertIfNegative val="0"/>
            <c:bubble3D val="0"/>
            <c:spPr>
              <a:solidFill>
                <a:srgbClr val="598291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188-4FCA-86BE-3769C78153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88-4FCA-86BE-3769C7815376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SVR4</c:v>
                </c:pt>
                <c:pt idx="1">
                  <c:v>SVR12</c:v>
                </c:pt>
                <c:pt idx="2">
                  <c:v>SVR24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88-4FCA-86BE-3769C78153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100840"/>
        <c:axId val="-2068124952"/>
      </c:barChart>
      <c:catAx>
        <c:axId val="-206810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-20681249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81249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 smtClean="0"/>
                  <a:t>Patients with SVR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1.59006095894849E-3"/>
              <c:y val="0.17666034801205399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681008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</a:t>
            </a:r>
            <a:r>
              <a:rPr lang="en-US" sz="2400" dirty="0">
                <a:solidFill>
                  <a:srgbClr val="001D48"/>
                </a:solidFill>
              </a:rPr>
              <a:t>GT 1-</a:t>
            </a:r>
            <a:r>
              <a:rPr lang="en-US" sz="2400" dirty="0" smtClean="0">
                <a:solidFill>
                  <a:srgbClr val="001D48"/>
                </a:solidFill>
              </a:rPr>
              <a:t>6 with Renal Disease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EXPEDITION-4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Gane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E, et </a:t>
            </a:r>
            <a:r>
              <a:rPr lang="en-US" sz="1400" dirty="0">
                <a:latin typeface="Arial"/>
                <a:cs typeface="Arial"/>
              </a:rPr>
              <a:t>al</a:t>
            </a:r>
            <a:r>
              <a:rPr lang="en-US" sz="1400" dirty="0" smtClean="0">
                <a:latin typeface="Arial"/>
                <a:cs typeface="Arial"/>
              </a:rPr>
              <a:t>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2017;377:1448-55.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1828800"/>
            <a:ext cx="1615438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Renal Disease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725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EXPEDITION-4: Adverse Events</a:t>
            </a:r>
            <a:r>
              <a:rPr lang="en-US" sz="2400" dirty="0" smtClean="0"/>
              <a:t>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46853"/>
              </p:ext>
            </p:extLst>
          </p:nvPr>
        </p:nvGraphicFramePr>
        <p:xfrm>
          <a:off x="0" y="2590800"/>
          <a:ext cx="9144000" cy="20929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“Treatment with </a:t>
                      </a:r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and </a:t>
                      </a:r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for 12 weeks resulted in a high rate of sustained virologic response in patients with stage 4 or 5 chronic kidney disease and HCV infection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1-6 with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71765"/>
              </p:ext>
            </p:extLst>
          </p:nvPr>
        </p:nvGraphicFramePr>
        <p:xfrm>
          <a:off x="446310" y="1387320"/>
          <a:ext cx="8229600" cy="49674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01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EXPEDITION-4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86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patients with GT 1, 2, 3, 4, 5, or 6 chronic HCV infection with advanced renal insufficiency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Europe, Australia and New Zealand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3,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Estimated eGFR &lt;30 ml/min/1.73m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(Stage 4 or 5 CKD)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sofosbuvir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Without cirrhosis or with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25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1-6 with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Treatment Regimen</a:t>
            </a:r>
            <a:endParaRPr lang="en-US" sz="2400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12330" y="5029218"/>
            <a:ext cx="9180577" cy="6857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CKD = chronic kidney disease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35814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38936" y="3126955"/>
            <a:ext cx="2961663" cy="908820"/>
          </a:xfrm>
          <a:prstGeom prst="rect">
            <a:avLst/>
          </a:prstGeom>
          <a:solidFill>
            <a:srgbClr val="D1EBE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 = 104)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24193"/>
            <a:ext cx="1777992" cy="914407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 1-6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CKD stage 4-5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12" name="Rectangle 11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150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432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049400" y="335280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80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560814"/>
              </p:ext>
            </p:extLst>
          </p:nvPr>
        </p:nvGraphicFramePr>
        <p:xfrm>
          <a:off x="457200" y="1559987"/>
          <a:ext cx="8229600" cy="430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2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 = 104)</a:t>
                      </a:r>
                      <a:endParaRPr lang="en-US" sz="1400" b="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a</a:t>
                      </a:r>
                      <a:r>
                        <a:rPr lang="en-US" sz="1600" dirty="0" smtClean="0"/>
                        <a:t>ge</a:t>
                      </a:r>
                      <a:r>
                        <a:rPr lang="en-US" sz="1600" baseline="0" dirty="0" smtClean="0"/>
                        <a:t> (range),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57 (28-83)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Male sex,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79 (76)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2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Black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Asian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64 (62)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25 (24)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6 (6)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5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Median </a:t>
                      </a:r>
                      <a:r>
                        <a:rPr lang="en-US" sz="1600" baseline="0" dirty="0" smtClean="0"/>
                        <a:t>body-mass index (range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26 (18-45)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Compensated cirrhosis,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20 (19)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519880"/>
              </p:ext>
            </p:extLst>
          </p:nvPr>
        </p:nvGraphicFramePr>
        <p:xfrm>
          <a:off x="457200" y="1387320"/>
          <a:ext cx="8229600" cy="490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 = 104)</a:t>
                      </a:r>
                      <a:endParaRPr lang="en-US" sz="1400" b="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Median HCV RNA level,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5.9</a:t>
                      </a:r>
                      <a:r>
                        <a:rPr lang="en-US" sz="1600" baseline="0" dirty="0" smtClean="0"/>
                        <a:t> (3.4-7.5)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HCV Genotypes, </a:t>
                      </a:r>
                      <a:r>
                        <a:rPr lang="en-US" sz="1600" baseline="0" dirty="0" smtClean="0"/>
                        <a:t>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1a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1b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 (other)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2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3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4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5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23 (22)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29 (28)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 (2)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17 (16)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11 (11)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20 (19)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 (1)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 (1)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HCV Treatment</a:t>
                      </a:r>
                      <a:r>
                        <a:rPr lang="en-US" sz="1600" baseline="0" dirty="0" smtClean="0"/>
                        <a:t> History, 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Treatment-Naïve 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Interferon (or Peginterferon) ± Ribavirin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err="1" smtClean="0"/>
                        <a:t>Sofosbuvir</a:t>
                      </a:r>
                      <a:r>
                        <a:rPr lang="en-US" sz="1600" baseline="0" dirty="0" smtClean="0"/>
                        <a:t> and Ribavirin ±  Peginterferon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60 (58)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42 (40)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 (2)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65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Baseline Characteristics (Renal)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213377"/>
              </p:ext>
            </p:extLst>
          </p:nvPr>
        </p:nvGraphicFramePr>
        <p:xfrm>
          <a:off x="457200" y="1689568"/>
          <a:ext cx="8229600" cy="308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Characteristics (Renal)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aseline="0" dirty="0" smtClean="0"/>
                        <a:t>(n = 104)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in patients not undergoing hemodialysis, mL/min/1.73 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20.6</a:t>
                      </a:r>
                      <a:r>
                        <a:rPr lang="en-US" sz="1600" baseline="0" dirty="0" smtClean="0"/>
                        <a:t> ± 8.0</a:t>
                      </a:r>
                      <a:endParaRPr lang="en-US" sz="1600" dirty="0" smtClean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72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CKD stage, n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Stage</a:t>
                      </a:r>
                      <a:r>
                        <a:rPr lang="en-US" sz="1600" baseline="0" dirty="0" smtClean="0"/>
                        <a:t> 4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Stage 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14 (13)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90 (87)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Hemodialysis,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85 (82)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77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EXPEDITION-4: </a:t>
            </a:r>
            <a:r>
              <a:rPr lang="en-US" sz="2400" dirty="0" smtClean="0"/>
              <a:t>Results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Sustained Virologic Response Rates (SVR)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833374"/>
              </p:ext>
            </p:extLst>
          </p:nvPr>
        </p:nvGraphicFramePr>
        <p:xfrm>
          <a:off x="444451" y="1905000"/>
          <a:ext cx="831854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5271534"/>
            <a:ext cx="101048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103/104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271534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102/104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06720" y="5271534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100/104</a:t>
            </a:r>
          </a:p>
        </p:txBody>
      </p:sp>
    </p:spTree>
    <p:extLst>
      <p:ext uri="{BB962C8B-B14F-4D97-AF65-F5344CB8AC3E}">
        <p14:creationId xmlns:p14="http://schemas.microsoft.com/office/powerpoint/2010/main" val="1149112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EXPEDITION-4: </a:t>
            </a:r>
            <a:r>
              <a:rPr lang="en-US" sz="2400" dirty="0" smtClean="0"/>
              <a:t>Results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Sustained Virologic Response Rates (SVR)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15329"/>
              </p:ext>
            </p:extLst>
          </p:nvPr>
        </p:nvGraphicFramePr>
        <p:xfrm>
          <a:off x="520651" y="1859759"/>
          <a:ext cx="831854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209800" y="5226293"/>
            <a:ext cx="101048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103/104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226293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102/104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2920" y="5226293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100/104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324600" y="3886200"/>
            <a:ext cx="2362200" cy="754395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2 patients lost to follow-up between post-treatment week 12 and 24</a:t>
            </a:r>
            <a:endParaRPr lang="en-US" sz="1400" dirty="0"/>
          </a:p>
        </p:txBody>
      </p:sp>
      <p:sp>
        <p:nvSpPr>
          <p:cNvPr id="12" name="Line Callout 1 11"/>
          <p:cNvSpPr/>
          <p:nvPr/>
        </p:nvSpPr>
        <p:spPr>
          <a:xfrm>
            <a:off x="4038600" y="3886199"/>
            <a:ext cx="2133600" cy="754395"/>
          </a:xfrm>
          <a:prstGeom prst="borderCallout1">
            <a:avLst>
              <a:gd name="adj1" fmla="val 186222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1 died (2 </a:t>
            </a:r>
            <a:r>
              <a:rPr lang="en-US" sz="1400" dirty="0" err="1" smtClean="0"/>
              <a:t>wks</a:t>
            </a:r>
            <a:r>
              <a:rPr lang="en-US" sz="1400" dirty="0" smtClean="0"/>
              <a:t> post-</a:t>
            </a:r>
            <a:r>
              <a:rPr lang="en-US" sz="1400" dirty="0" err="1" smtClean="0"/>
              <a:t>tx</a:t>
            </a:r>
            <a:r>
              <a:rPr lang="en-US" sz="1400" dirty="0" smtClean="0"/>
              <a:t>);</a:t>
            </a:r>
          </a:p>
          <a:p>
            <a:pPr algn="ctr"/>
            <a:r>
              <a:rPr lang="en-US" sz="1400" dirty="0" smtClean="0"/>
              <a:t>1 stopped Rx @ week 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7243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756992"/>
              </p:ext>
            </p:extLst>
          </p:nvPr>
        </p:nvGraphicFramePr>
        <p:xfrm>
          <a:off x="457200" y="1382887"/>
          <a:ext cx="8229600" cy="497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7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</a:t>
                      </a:r>
                      <a:r>
                        <a:rPr lang="en-US" sz="1600" baseline="0" dirty="0" smtClean="0"/>
                        <a:t> (AE),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(n=104)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Serious AE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r>
                        <a:rPr lang="en-US" sz="1600" baseline="0" dirty="0" smtClean="0"/>
                        <a:t> (24)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AE leading to treatment discontinuation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 (4)*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Death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(1)</a:t>
                      </a:r>
                      <a:r>
                        <a:rPr lang="en-US" sz="1600" baseline="30000" dirty="0" smtClean="0"/>
                        <a:t>⋕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41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AEs occurring in ≥10% of patients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Pruritus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Fatigue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Nausea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21 (20)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15 (14)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12 (12)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Alanine</a:t>
                      </a:r>
                      <a:r>
                        <a:rPr lang="en-US" sz="1600" baseline="0" dirty="0" smtClean="0"/>
                        <a:t> aminotransferase </a:t>
                      </a:r>
                      <a:r>
                        <a:rPr lang="en-US" sz="1600" dirty="0" smtClean="0"/>
                        <a:t>&gt;3</a:t>
                      </a:r>
                      <a:r>
                        <a:rPr lang="en-US" sz="1600" baseline="0" dirty="0" smtClean="0"/>
                        <a:t> x ULN, grade ≥2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T</a:t>
                      </a:r>
                      <a:r>
                        <a:rPr lang="en-US" sz="1600" dirty="0" smtClean="0"/>
                        <a:t>otal bilirubin &gt;3x ULN,</a:t>
                      </a:r>
                      <a:r>
                        <a:rPr lang="en-US" sz="1600" baseline="0" dirty="0" smtClean="0"/>
                        <a:t> grade ≥3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Hemoglobin &lt;8 g/</a:t>
                      </a:r>
                      <a:r>
                        <a:rPr lang="en-US" sz="1600" baseline="0" dirty="0" err="1" smtClean="0"/>
                        <a:t>dL</a:t>
                      </a:r>
                      <a:r>
                        <a:rPr lang="en-US" sz="1600" baseline="0" dirty="0" smtClean="0"/>
                        <a:t>, grade ≥3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 (5)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30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*AEs not considered related to study drug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aseline="30000" dirty="0" smtClean="0"/>
                        <a:t>⋕</a:t>
                      </a:r>
                      <a:r>
                        <a:rPr lang="en-US" sz="1400" baseline="0" dirty="0" smtClean="0"/>
                        <a:t>One d</a:t>
                      </a:r>
                      <a:r>
                        <a:rPr lang="en-US" sz="1400" dirty="0" smtClean="0"/>
                        <a:t>eath</a:t>
                      </a:r>
                      <a:r>
                        <a:rPr lang="en-US" sz="1400" baseline="0" dirty="0" smtClean="0"/>
                        <a:t> related to cerebral hemorrhage, post-treatment week 2, deemed not related to study drug.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667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105561</TotalTime>
  <Words>730</Words>
  <Application>Microsoft Office PowerPoint</Application>
  <PresentationFormat>On-screen Show (4:3)</PresentationFormat>
  <Paragraphs>137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in GT 1-6 with Renal Disease EXPEDITION-4</vt:lpstr>
      <vt:lpstr>Glecaprevir-Pibrentasvir in Genotype 1-6 with Renal Disease EXPEDITION-4: Study Features</vt:lpstr>
      <vt:lpstr>Glecaprevir-Pibrentasvir in Genotype 1-6 with Renal Disease EXPEDITION-4: Treatment Regimen</vt:lpstr>
      <vt:lpstr>Glecaprevir-Pibrentasvir in Genotype 1-6 with Renal Disease EXPEDITION-4: Baseline Characteristics</vt:lpstr>
      <vt:lpstr>Glecaprevir-Pibrentasvir in Genotype 1-6 with Renal Disease EXPEDITION-4: Baseline Characteristics</vt:lpstr>
      <vt:lpstr>Glecaprevir-Pibrentasvir in Genotype 1-6 with Renal Disease EXPEDITION-4: Baseline Characteristics (Renal)</vt:lpstr>
      <vt:lpstr>Glecaprevir-Pibrentasvir in Genotype 1-6 with Renal Disease EXPEDITION-4: Results</vt:lpstr>
      <vt:lpstr>Glecaprevir-Pibrentasvir in Genotype 1-6 with Renal Disease EXPEDITION-4: Results</vt:lpstr>
      <vt:lpstr>Glecaprevir-Pibrentasvir in Genotype 1-6 with Renal Disease EXPEDITION-4: Adverse Events</vt:lpstr>
      <vt:lpstr>Glecaprevir-Pibrentasvir in Genotype 1-6 with Renal Disease EXPEDITION-4: Adverse Events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4417</cp:revision>
  <cp:lastPrinted>2011-04-18T21:48:04Z</cp:lastPrinted>
  <dcterms:created xsi:type="dcterms:W3CDTF">2010-11-28T05:36:22Z</dcterms:created>
  <dcterms:modified xsi:type="dcterms:W3CDTF">2018-06-01T22:04:35Z</dcterms:modified>
</cp:coreProperties>
</file>