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notesSlides/notesSlide20.xml" ContentType="application/vnd.openxmlformats-officedocument.presentationml.notesSl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notesSlides/notesSlide25.xml" ContentType="application/vnd.openxmlformats-officedocument.presentationml.notesSl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notesSlides/notesSlide26.xml" ContentType="application/vnd.openxmlformats-officedocument.presentationml.notesSlide+xml"/>
  <Override PartName="/ppt/charts/chart19.xml" ContentType="application/vnd.openxmlformats-officedocument.drawingml.chart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theme/themeOverride2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13"/>
  </p:notesMasterIdLst>
  <p:handoutMasterIdLst>
    <p:handoutMasterId r:id="rId114"/>
  </p:handoutMasterIdLst>
  <p:sldIdLst>
    <p:sldId id="875" r:id="rId2"/>
    <p:sldId id="958" r:id="rId3"/>
    <p:sldId id="959" r:id="rId4"/>
    <p:sldId id="983" r:id="rId5"/>
    <p:sldId id="984" r:id="rId6"/>
    <p:sldId id="719" r:id="rId7"/>
    <p:sldId id="720" r:id="rId8"/>
    <p:sldId id="913" r:id="rId9"/>
    <p:sldId id="915" r:id="rId10"/>
    <p:sldId id="995" r:id="rId11"/>
    <p:sldId id="996" r:id="rId12"/>
    <p:sldId id="980" r:id="rId13"/>
    <p:sldId id="921" r:id="rId14"/>
    <p:sldId id="978" r:id="rId15"/>
    <p:sldId id="922" r:id="rId16"/>
    <p:sldId id="924" r:id="rId17"/>
    <p:sldId id="925" r:id="rId18"/>
    <p:sldId id="926" r:id="rId19"/>
    <p:sldId id="927" r:id="rId20"/>
    <p:sldId id="928" r:id="rId21"/>
    <p:sldId id="1025" r:id="rId22"/>
    <p:sldId id="929" r:id="rId23"/>
    <p:sldId id="930" r:id="rId24"/>
    <p:sldId id="931" r:id="rId25"/>
    <p:sldId id="932" r:id="rId26"/>
    <p:sldId id="933" r:id="rId27"/>
    <p:sldId id="934" r:id="rId28"/>
    <p:sldId id="936" r:id="rId29"/>
    <p:sldId id="937" r:id="rId30"/>
    <p:sldId id="1026" r:id="rId31"/>
    <p:sldId id="938" r:id="rId32"/>
    <p:sldId id="941" r:id="rId33"/>
    <p:sldId id="939" r:id="rId34"/>
    <p:sldId id="940" r:id="rId35"/>
    <p:sldId id="1012" r:id="rId36"/>
    <p:sldId id="943" r:id="rId37"/>
    <p:sldId id="997" r:id="rId38"/>
    <p:sldId id="942" r:id="rId39"/>
    <p:sldId id="1001" r:id="rId40"/>
    <p:sldId id="944" r:id="rId41"/>
    <p:sldId id="947" r:id="rId42"/>
    <p:sldId id="945" r:id="rId43"/>
    <p:sldId id="946" r:id="rId44"/>
    <p:sldId id="948" r:id="rId45"/>
    <p:sldId id="950" r:id="rId46"/>
    <p:sldId id="949" r:id="rId47"/>
    <p:sldId id="1000" r:id="rId48"/>
    <p:sldId id="987" r:id="rId49"/>
    <p:sldId id="988" r:id="rId50"/>
    <p:sldId id="989" r:id="rId51"/>
    <p:sldId id="990" r:id="rId52"/>
    <p:sldId id="991" r:id="rId53"/>
    <p:sldId id="992" r:id="rId54"/>
    <p:sldId id="993" r:id="rId55"/>
    <p:sldId id="1039" r:id="rId56"/>
    <p:sldId id="994" r:id="rId57"/>
    <p:sldId id="1038" r:id="rId58"/>
    <p:sldId id="951" r:id="rId59"/>
    <p:sldId id="952" r:id="rId60"/>
    <p:sldId id="953" r:id="rId61"/>
    <p:sldId id="954" r:id="rId62"/>
    <p:sldId id="1014" r:id="rId63"/>
    <p:sldId id="955" r:id="rId64"/>
    <p:sldId id="956" r:id="rId65"/>
    <p:sldId id="1023" r:id="rId66"/>
    <p:sldId id="957" r:id="rId67"/>
    <p:sldId id="1013" r:id="rId68"/>
    <p:sldId id="977" r:id="rId69"/>
    <p:sldId id="923" r:id="rId70"/>
    <p:sldId id="979" r:id="rId71"/>
    <p:sldId id="985" r:id="rId72"/>
    <p:sldId id="986" r:id="rId73"/>
    <p:sldId id="981" r:id="rId74"/>
    <p:sldId id="998" r:id="rId75"/>
    <p:sldId id="1027" r:id="rId76"/>
    <p:sldId id="1028" r:id="rId77"/>
    <p:sldId id="1029" r:id="rId78"/>
    <p:sldId id="1030" r:id="rId79"/>
    <p:sldId id="1037" r:id="rId80"/>
    <p:sldId id="1032" r:id="rId81"/>
    <p:sldId id="1034" r:id="rId82"/>
    <p:sldId id="1036" r:id="rId83"/>
    <p:sldId id="1035" r:id="rId84"/>
    <p:sldId id="1033" r:id="rId85"/>
    <p:sldId id="961" r:id="rId86"/>
    <p:sldId id="962" r:id="rId87"/>
    <p:sldId id="963" r:id="rId88"/>
    <p:sldId id="973" r:id="rId89"/>
    <p:sldId id="964" r:id="rId90"/>
    <p:sldId id="966" r:id="rId91"/>
    <p:sldId id="974" r:id="rId92"/>
    <p:sldId id="975" r:id="rId93"/>
    <p:sldId id="976" r:id="rId94"/>
    <p:sldId id="972" r:id="rId95"/>
    <p:sldId id="1002" r:id="rId96"/>
    <p:sldId id="1004" r:id="rId97"/>
    <p:sldId id="1005" r:id="rId98"/>
    <p:sldId id="1006" r:id="rId99"/>
    <p:sldId id="1011" r:id="rId100"/>
    <p:sldId id="1007" r:id="rId101"/>
    <p:sldId id="1010" r:id="rId102"/>
    <p:sldId id="1015" r:id="rId103"/>
    <p:sldId id="1016" r:id="rId104"/>
    <p:sldId id="1017" r:id="rId105"/>
    <p:sldId id="1018" r:id="rId106"/>
    <p:sldId id="1019" r:id="rId107"/>
    <p:sldId id="1020" r:id="rId108"/>
    <p:sldId id="1024" r:id="rId109"/>
    <p:sldId id="1021" r:id="rId110"/>
    <p:sldId id="1022" r:id="rId111"/>
    <p:sldId id="999" r:id="rId112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80">
          <p15:clr>
            <a:srgbClr val="A4A3A4"/>
          </p15:clr>
        </p15:guide>
        <p15:guide id="3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na Kim" initials="" lastIdx="6" clrIdx="0"/>
  <p:cmAuthor id="1" name="David Spach" initials="DS" lastIdx="0" clrIdx="1"/>
  <p:cmAuthor id="2" name="Woolston, Sophie L" initials="WSL" lastIdx="7" clrIdx="2"/>
  <p:cmAuthor id="3" name="David Spach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4B27"/>
    <a:srgbClr val="326496"/>
    <a:srgbClr val="E8EAEF"/>
    <a:srgbClr val="D9DACE"/>
    <a:srgbClr val="CDD3DD"/>
    <a:srgbClr val="383838"/>
    <a:srgbClr val="5A5B3E"/>
    <a:srgbClr val="DEDCC0"/>
    <a:srgbClr val="F0EADC"/>
    <a:srgbClr val="8B8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96" autoAdjust="0"/>
    <p:restoredTop sz="97647" autoAdjust="0"/>
  </p:normalViewPr>
  <p:slideViewPr>
    <p:cSldViewPr showGuides="1">
      <p:cViewPr varScale="1">
        <p:scale>
          <a:sx n="87" d="100"/>
          <a:sy n="87" d="100"/>
        </p:scale>
        <p:origin x="1110" y="90"/>
      </p:cViewPr>
      <p:guideLst>
        <p:guide orient="horz" pos="4319"/>
        <p:guide pos="2880"/>
        <p:guide pos="2879"/>
      </p:guideLst>
    </p:cSldViewPr>
  </p:slideViewPr>
  <p:outlineViewPr>
    <p:cViewPr>
      <p:scale>
        <a:sx n="33" d="100"/>
        <a:sy n="33" d="100"/>
      </p:scale>
      <p:origin x="0" y="-9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3" d="100"/>
        <a:sy n="193" d="100"/>
      </p:scale>
      <p:origin x="0" y="26576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viewProps" Target="view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notesMaster" Target="notesMasters/notesMaster1.xml"/><Relationship Id="rId11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handoutMaster" Target="handoutMasters/handoutMaster1.xml"/><Relationship Id="rId119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20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681664791901"/>
          <c:y val="0.12143737568664301"/>
          <c:w val="0.88154949381327297"/>
          <c:h val="0.762621579317902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Glecaprevir-Pibrentasvir x 8 Weeks</c:v>
                </c:pt>
              </c:strCache>
            </c:strRef>
          </c:tx>
          <c:spPr>
            <a:solidFill>
              <a:srgbClr val="6E4B7D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F4C-4610-939A-BAEFB3A1A91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F4C-4610-939A-BAEFB3A1A91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F4C-4610-939A-BAEFB3A1A91E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 sz="1600" smtClean="0"/>
                      <a:t>100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4C-4610-939A-BAEFB3A1A91E}"/>
                </c:ext>
              </c:extLst>
            </c:dLbl>
            <c:numFmt formatCode="0.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Primary Subset</c:v>
                </c:pt>
                <c:pt idx="1">
                  <c:v>Per Protocol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99.1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4C-4610-939A-BAEFB3A1A91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Glecaprevir-Pibrentasvir  x 12 Weeks</c:v>
                </c:pt>
              </c:strCache>
            </c:strRef>
          </c:tx>
          <c:spPr>
            <a:solidFill>
              <a:srgbClr val="326496"/>
            </a:solidFill>
            <a:ln w="12700">
              <a:solidFill>
                <a:srgbClr val="00000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sz="1600" smtClean="0"/>
                      <a:t>100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F4C-4610-939A-BAEFB3A1A91E}"/>
                </c:ext>
              </c:extLst>
            </c:dLbl>
            <c:numFmt formatCode="0.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Primary Subset</c:v>
                </c:pt>
                <c:pt idx="1">
                  <c:v>Per Protocol</c:v>
                </c:pt>
              </c:strCache>
            </c:strRef>
          </c:cat>
          <c:val>
            <c:numRef>
              <c:f>Sheet1!$C$2:$C$3</c:f>
              <c:numCache>
                <c:formatCode>0.0</c:formatCode>
                <c:ptCount val="2"/>
                <c:pt idx="0">
                  <c:v>99.7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F4C-4610-939A-BAEFB3A1A91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17957192"/>
        <c:axId val="-2108268424"/>
      </c:barChart>
      <c:catAx>
        <c:axId val="-2017957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-2108268424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-2108268424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1934142607174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 cmpd="sng">
            <a:solidFill>
              <a:srgbClr val="000000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017957192"/>
        <c:crosses val="autoZero"/>
        <c:crossBetween val="between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103212146105332"/>
          <c:y val="1.7245406824146998E-2"/>
          <c:w val="0.87843741594574498"/>
          <c:h val="8.0726462290953996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256404446290801"/>
          <c:y val="3.5239993941012897E-2"/>
          <c:w val="0.87304743672053597"/>
          <c:h val="0.881031433553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806939"/>
            </a:solidFill>
            <a:ln w="12906">
              <a:solidFill>
                <a:schemeClr val="tx1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B3F5A"/>
              </a:solidFill>
              <a:ln w="12906">
                <a:solidFill>
                  <a:schemeClr val="tx1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B618-4902-836F-18136F2A8EEA}"/>
              </c:ext>
            </c:extLst>
          </c:dPt>
          <c:dPt>
            <c:idx val="1"/>
            <c:invertIfNegative val="0"/>
            <c:bubble3D val="0"/>
            <c:spPr>
              <a:solidFill>
                <a:srgbClr val="0A547E"/>
              </a:solidFill>
              <a:ln w="12906">
                <a:solidFill>
                  <a:schemeClr val="tx1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B618-4902-836F-18136F2A8EEA}"/>
              </c:ext>
            </c:extLst>
          </c:dPt>
          <c:dPt>
            <c:idx val="2"/>
            <c:invertIfNegative val="0"/>
            <c:bubble3D val="0"/>
            <c:spPr>
              <a:solidFill>
                <a:srgbClr val="598291"/>
              </a:solidFill>
              <a:ln w="12906">
                <a:solidFill>
                  <a:schemeClr val="tx1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B618-4902-836F-18136F2A8EEA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B618-4902-836F-18136F2A8EEA}"/>
              </c:ext>
            </c:extLst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SVR4</c:v>
                </c:pt>
                <c:pt idx="1">
                  <c:v>SVR12</c:v>
                </c:pt>
                <c:pt idx="2">
                  <c:v>SVR24</c:v>
                </c:pt>
              </c:strCache>
            </c:strRef>
          </c:cat>
          <c:val>
            <c:numRef>
              <c:f>Sheet1!$B$2:$D$2</c:f>
              <c:numCache>
                <c:formatCode>0.0</c:formatCode>
                <c:ptCount val="3"/>
                <c:pt idx="0">
                  <c:v>99</c:v>
                </c:pt>
                <c:pt idx="1">
                  <c:v>98</c:v>
                </c:pt>
                <c:pt idx="2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618-4902-836F-18136F2A8EE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111087800"/>
        <c:axId val="-2111164456"/>
      </c:barChart>
      <c:catAx>
        <c:axId val="-2111087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mpd="sng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/>
            </a:pPr>
            <a:endParaRPr lang="en-US"/>
          </a:p>
        </c:txPr>
        <c:crossAx val="-2111164456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-2111164456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 b="1"/>
                </a:pPr>
                <a:r>
                  <a:rPr lang="en-US" sz="1600" b="1" baseline="0" dirty="0" smtClean="0"/>
                  <a:t>Patients with SVR (%)</a:t>
                </a:r>
                <a:endParaRPr lang="en-US" sz="1600" b="1" dirty="0"/>
              </a:p>
            </c:rich>
          </c:tx>
          <c:layout>
            <c:manualLayout>
              <c:xMode val="edge"/>
              <c:yMode val="edge"/>
              <c:x val="1.59006095894849E-3"/>
              <c:y val="0.17666034801205399"/>
            </c:manualLayout>
          </c:layout>
          <c:overlay val="0"/>
          <c:spPr>
            <a:noFill/>
            <a:ln w="25813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12700" cmpd="sng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-2111087800"/>
        <c:crosses val="autoZero"/>
        <c:crossBetween val="between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256404446290801"/>
          <c:y val="3.5239993941012897E-2"/>
          <c:w val="0.87304743672053597"/>
          <c:h val="0.881031433553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806939"/>
            </a:solidFill>
            <a:ln w="12906">
              <a:solidFill>
                <a:schemeClr val="tx1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B3F5A"/>
              </a:solidFill>
              <a:ln w="12906">
                <a:solidFill>
                  <a:schemeClr val="tx1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5188-4FCA-86BE-3769C7815376}"/>
              </c:ext>
            </c:extLst>
          </c:dPt>
          <c:dPt>
            <c:idx val="1"/>
            <c:invertIfNegative val="0"/>
            <c:bubble3D val="0"/>
            <c:spPr>
              <a:solidFill>
                <a:srgbClr val="0A547E"/>
              </a:solidFill>
              <a:ln w="12906">
                <a:solidFill>
                  <a:schemeClr val="tx1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5188-4FCA-86BE-3769C7815376}"/>
              </c:ext>
            </c:extLst>
          </c:dPt>
          <c:dPt>
            <c:idx val="2"/>
            <c:invertIfNegative val="0"/>
            <c:bubble3D val="0"/>
            <c:spPr>
              <a:solidFill>
                <a:srgbClr val="598291"/>
              </a:solidFill>
              <a:ln w="12906">
                <a:solidFill>
                  <a:schemeClr val="tx1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5188-4FCA-86BE-3769C781537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5188-4FCA-86BE-3769C7815376}"/>
              </c:ext>
            </c:extLst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SVR4</c:v>
                </c:pt>
                <c:pt idx="1">
                  <c:v>SVR12</c:v>
                </c:pt>
                <c:pt idx="2">
                  <c:v>SVR24</c:v>
                </c:pt>
              </c:strCache>
            </c:strRef>
          </c:cat>
          <c:val>
            <c:numRef>
              <c:f>Sheet1!$B$2:$D$2</c:f>
              <c:numCache>
                <c:formatCode>0.0</c:formatCode>
                <c:ptCount val="3"/>
                <c:pt idx="0">
                  <c:v>99</c:v>
                </c:pt>
                <c:pt idx="1">
                  <c:v>98</c:v>
                </c:pt>
                <c:pt idx="2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188-4FCA-86BE-3769C781537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68100840"/>
        <c:axId val="-2068124952"/>
      </c:barChart>
      <c:catAx>
        <c:axId val="-2068100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mpd="sng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/>
            </a:pPr>
            <a:endParaRPr lang="en-US"/>
          </a:p>
        </c:txPr>
        <c:crossAx val="-2068124952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-206812495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 b="1"/>
                </a:pPr>
                <a:r>
                  <a:rPr lang="en-US" sz="1600" b="1" baseline="0" dirty="0" smtClean="0"/>
                  <a:t>Patients with SVR (%)</a:t>
                </a:r>
                <a:endParaRPr lang="en-US" sz="1600" b="1" dirty="0"/>
              </a:p>
            </c:rich>
          </c:tx>
          <c:layout>
            <c:manualLayout>
              <c:xMode val="edge"/>
              <c:yMode val="edge"/>
              <c:x val="1.59006095894849E-3"/>
              <c:y val="0.17666034801205399"/>
            </c:manualLayout>
          </c:layout>
          <c:overlay val="0"/>
          <c:spPr>
            <a:noFill/>
            <a:ln w="25813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12700" cmpd="sng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-2068100840"/>
        <c:crosses val="autoZero"/>
        <c:crossBetween val="between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6727392030541595"/>
          <c:h val="0.793092607660811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B59452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80693B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3A4F-4837-888B-9E74DAFA5DA1}"/>
              </c:ext>
            </c:extLst>
          </c:dPt>
          <c:dPt>
            <c:idx val="1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3A4F-4837-888B-9E74DAFA5DA1}"/>
              </c:ext>
            </c:extLst>
          </c:dPt>
          <c:dPt>
            <c:idx val="2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3A4F-4837-888B-9E74DAFA5DA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3A4F-4837-888B-9E74DAFA5DA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A4F-4837-888B-9E74DAFA5DA1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3A4F-4837-888B-9E74DAFA5DA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3A4F-4837-888B-9E74DAFA5DA1}"/>
              </c:ext>
            </c:extLst>
          </c:dPt>
          <c:dLbls>
            <c:numFmt formatCode="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GLE 200_x000d_PIB 80</c:v>
                </c:pt>
                <c:pt idx="1">
                  <c:v>GLE 300_x000d_PIB 80_x000d_RBV 800</c:v>
                </c:pt>
                <c:pt idx="2">
                  <c:v>GLE 200_x000d_PIB120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100</c:v>
                </c:pt>
                <c:pt idx="1">
                  <c:v>95</c:v>
                </c:pt>
                <c:pt idx="2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A4F-4837-888B-9E74DAFA5DA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111380312"/>
        <c:axId val="-2126259912"/>
      </c:barChart>
      <c:catAx>
        <c:axId val="-2111380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-212625991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12625991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dirty="0">
                    <a:latin typeface="Arial"/>
                    <a:cs typeface="Arial"/>
                  </a:rPr>
                  <a:t>Patients with </a:t>
                </a:r>
                <a:r>
                  <a:rPr lang="en-US" sz="1600" dirty="0" smtClean="0">
                    <a:latin typeface="Arial"/>
                    <a:cs typeface="Arial"/>
                  </a:rPr>
                  <a:t>SVR 12 </a:t>
                </a:r>
                <a:r>
                  <a:rPr lang="en-US" sz="16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5.1329030001784903E-3"/>
              <c:y val="0.148756891532045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 cmpd="sng">
            <a:solidFill>
              <a:srgbClr val="000000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111380312"/>
        <c:crosses val="autoZero"/>
        <c:crossBetween val="between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958575242038399"/>
          <c:y val="2.77778663809897E-2"/>
          <c:w val="0.86264088912150205"/>
          <c:h val="0.818983417384986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B59452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5A5B3E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E11B-424A-8A22-D052E174A146}"/>
              </c:ext>
            </c:extLst>
          </c:dPt>
          <c:dPt>
            <c:idx val="1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E11B-424A-8A22-D052E174A146}"/>
              </c:ext>
            </c:extLst>
          </c:dPt>
          <c:dPt>
            <c:idx val="2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E11B-424A-8A22-D052E174A14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E11B-424A-8A22-D052E174A14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E11B-424A-8A22-D052E174A146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E11B-424A-8A22-D052E174A146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E11B-424A-8A22-D052E174A146}"/>
              </c:ext>
            </c:extLst>
          </c:dPt>
          <c:dLbls>
            <c:numFmt formatCode="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2"/>
                <c:pt idx="0">
                  <c:v>Glecaprevir-Pibrentasvir_x000d_12 weeks</c:v>
                </c:pt>
                <c:pt idx="1">
                  <c:v>Glecaprevir-Pibrentasvir_x000d_16 weeks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89</c:v>
                </c:pt>
                <c:pt idx="1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11B-424A-8A22-D052E174A14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axId val="-2142518472"/>
        <c:axId val="-2070224616"/>
      </c:barChart>
      <c:catAx>
        <c:axId val="-2142518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-207022461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70224616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dirty="0">
                    <a:latin typeface="Arial"/>
                    <a:cs typeface="Arial"/>
                  </a:rPr>
                  <a:t>Patients with </a:t>
                </a:r>
                <a:r>
                  <a:rPr lang="en-US" sz="1600" dirty="0" smtClean="0">
                    <a:latin typeface="Arial"/>
                    <a:cs typeface="Arial"/>
                  </a:rPr>
                  <a:t>SVR 12 </a:t>
                </a:r>
                <a:r>
                  <a:rPr lang="en-US" sz="16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5.1329030001784903E-3"/>
              <c:y val="0.148756891532045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 cmpd="sng">
            <a:solidFill>
              <a:srgbClr val="000000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142518472"/>
        <c:crosses val="autoZero"/>
        <c:crossBetween val="between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751218597675299"/>
          <c:y val="9.42690236845177E-2"/>
          <c:w val="0.88398750937382797"/>
          <c:h val="0.766585905137030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Genotype 1</c:v>
                </c:pt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250-4F1A-8E63-6573BC91640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250-4F1A-8E63-6573BC91640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250-4F1A-8E63-6573BC916400}"/>
              </c:ext>
            </c:extLst>
          </c:dPt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Glecaprevir 200_x000d_Pibrentasvir 120</c:v>
                </c:pt>
                <c:pt idx="1">
                  <c:v>Glecaprevir 200_x000d_Pibrentasvir 40</c:v>
                </c:pt>
                <c:pt idx="2">
                  <c:v>Glecaprevir 300_x000d_Pibrentasvir 120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100</c:v>
                </c:pt>
                <c:pt idx="1">
                  <c:v>97</c:v>
                </c:pt>
                <c:pt idx="2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250-4F1A-8E63-6573BC91640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70236520"/>
        <c:axId val="-2070601160"/>
      </c:barChart>
      <c:catAx>
        <c:axId val="-2070236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-207060116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70601160"/>
        <c:scaling>
          <c:orientation val="minMax"/>
          <c:max val="105"/>
          <c:min val="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2.0820444319460101E-3"/>
              <c:y val="0.187409211158666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 cmpd="sng">
            <a:solidFill>
              <a:srgbClr val="000000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070236520"/>
        <c:crosses val="autoZero"/>
        <c:crossBetween val="between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75810051087364105"/>
          <c:y val="8.6206974574146601E-3"/>
          <c:w val="0.23280687570303699"/>
          <c:h val="7.7852817316333894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751218597675299"/>
          <c:y val="9.42690236845177E-2"/>
          <c:w val="0.88398750937382797"/>
          <c:h val="0.690884877770614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Genotype 2</c:v>
                </c:pt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0A6-4019-A19D-93AEE85ECF7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0A6-4019-A19D-93AEE85ECF7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A0A6-4019-A19D-93AEE85ECF7C}"/>
              </c:ext>
            </c:extLst>
          </c:dPt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Glecaprevir 300_x000d_Pibrentasvir 120</c:v>
                </c:pt>
                <c:pt idx="1">
                  <c:v>Glecaprevir 200_x000d_Pibrentasvir 120</c:v>
                </c:pt>
                <c:pt idx="2">
                  <c:v>Glecaprevir 200_x000d_Pibrentasvir 120_x000d_Ribavirin</c:v>
                </c:pt>
                <c:pt idx="3">
                  <c:v>Glecaprevir 300_x000d_Pibrentasvir 120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96</c:v>
                </c:pt>
                <c:pt idx="1">
                  <c:v>100</c:v>
                </c:pt>
                <c:pt idx="2">
                  <c:v>100</c:v>
                </c:pt>
                <c:pt idx="3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A6-4019-A19D-93AEE85ECF7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143326280"/>
        <c:axId val="-2143437688"/>
      </c:barChart>
      <c:catAx>
        <c:axId val="-2143326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-214343768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143437688"/>
        <c:scaling>
          <c:orientation val="minMax"/>
          <c:max val="105"/>
          <c:min val="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2.08208512342016E-3"/>
              <c:y val="0.148523794472585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 cmpd="sng">
            <a:solidFill>
              <a:srgbClr val="000000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143326280"/>
        <c:crosses val="autoZero"/>
        <c:crossBetween val="between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75810051087364105"/>
          <c:y val="8.6206974574146601E-3"/>
          <c:w val="0.23280687570303699"/>
          <c:h val="7.7852817316333894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751218597675299"/>
          <c:y val="9.42690236845177E-2"/>
          <c:w val="0.88398750937382797"/>
          <c:h val="0.690884877770614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Genotype 3</c:v>
                </c:pt>
              </c:strCache>
            </c:strRef>
          </c:tx>
          <c:spPr>
            <a:solidFill>
              <a:srgbClr val="6E4B7D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6D7-4713-921E-88ED710528A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6D7-4713-921E-88ED710528A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A6D7-4713-921E-88ED710528A3}"/>
              </c:ext>
            </c:extLst>
          </c:dPt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GLC 300_x000d_PIB 120</c:v>
                </c:pt>
                <c:pt idx="1">
                  <c:v>GLC 200_x000d_PIB 120</c:v>
                </c:pt>
                <c:pt idx="2">
                  <c:v>GLC 200_x000d_PIB 120_x000d_Ribavirin</c:v>
                </c:pt>
                <c:pt idx="3">
                  <c:v>GLC 200_x000d_PIB 40</c:v>
                </c:pt>
                <c:pt idx="4">
                  <c:v>GLC 300_x000d_PIB 120</c:v>
                </c:pt>
                <c:pt idx="5">
                  <c:v>GLC 300_x000d_PIB 120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93</c:v>
                </c:pt>
                <c:pt idx="1">
                  <c:v>93</c:v>
                </c:pt>
                <c:pt idx="2">
                  <c:v>94</c:v>
                </c:pt>
                <c:pt idx="3">
                  <c:v>83</c:v>
                </c:pt>
                <c:pt idx="4">
                  <c:v>97</c:v>
                </c:pt>
                <c:pt idx="5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6D7-4713-921E-88ED710528A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143384520"/>
        <c:axId val="-2069656280"/>
      </c:barChart>
      <c:catAx>
        <c:axId val="-2143384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-206965628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69656280"/>
        <c:scaling>
          <c:orientation val="minMax"/>
          <c:max val="105"/>
          <c:min val="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2.08208512342016E-3"/>
              <c:y val="0.148523794472585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 cmpd="sng">
            <a:solidFill>
              <a:srgbClr val="000000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143384520"/>
        <c:crosses val="autoZero"/>
        <c:crossBetween val="between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75810051087364105"/>
          <c:y val="8.6206974574146601E-3"/>
          <c:w val="0.23280687570303699"/>
          <c:h val="7.7852817316333894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751218597675299"/>
          <c:y val="4.48127546746225E-2"/>
          <c:w val="0.88398750937382797"/>
          <c:h val="0.816042353323723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9A7D44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6E2-4B8B-A9DA-F0921EE5EA99}"/>
              </c:ext>
            </c:extLst>
          </c:dPt>
          <c:dPt>
            <c:idx val="1"/>
            <c:invertIfNegative val="0"/>
            <c:bubble3D val="0"/>
            <c:spPr>
              <a:solidFill>
                <a:srgbClr val="636544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D6E2-4B8B-A9DA-F0921EE5EA99}"/>
              </c:ext>
            </c:extLst>
          </c:dPt>
          <c:dPt>
            <c:idx val="2"/>
            <c:invertIfNegative val="0"/>
            <c:bubble3D val="0"/>
            <c:spPr>
              <a:solidFill>
                <a:srgbClr val="72503F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4-D6E2-4B8B-A9DA-F0921EE5EA99}"/>
              </c:ext>
            </c:extLst>
          </c:dPt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Genotype 4</c:v>
                </c:pt>
                <c:pt idx="1">
                  <c:v>Genotype 5</c:v>
                </c:pt>
                <c:pt idx="2">
                  <c:v>Genotype 6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6E2-4B8B-A9DA-F0921EE5EA9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142461800"/>
        <c:axId val="-2107863992"/>
      </c:barChart>
      <c:catAx>
        <c:axId val="-2142461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-210786399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10786399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2.0820444319460101E-3"/>
              <c:y val="0.187409211158666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 cmpd="sng">
            <a:solidFill>
              <a:srgbClr val="000000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142461800"/>
        <c:crosses val="autoZero"/>
        <c:crossBetween val="between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n-US" sz="1600" dirty="0" smtClean="0"/>
              <a:t>Patients with </a:t>
            </a:r>
            <a:r>
              <a:rPr lang="en-US" sz="1600" b="1" i="0" u="none" strike="noStrike" baseline="0" dirty="0" smtClean="0">
                <a:effectLst/>
              </a:rPr>
              <a:t>HCV GT3 Treated with </a:t>
            </a:r>
            <a:r>
              <a:rPr lang="en-US" sz="1600" b="1" i="0" u="none" strike="noStrike" baseline="0" dirty="0" err="1" smtClean="0">
                <a:effectLst/>
              </a:rPr>
              <a:t>Glecaprevir-Pibrentasvir</a:t>
            </a:r>
            <a:r>
              <a:rPr lang="en-US" sz="1600" b="1" i="0" u="none" strike="noStrike" baseline="0" dirty="0" smtClean="0"/>
              <a:t> </a:t>
            </a:r>
            <a:r>
              <a:rPr lang="en-US" sz="1600" dirty="0" smtClean="0"/>
              <a:t> </a:t>
            </a:r>
            <a:endParaRPr lang="en-US" sz="1600" dirty="0"/>
          </a:p>
        </c:rich>
      </c:tx>
      <c:layout>
        <c:manualLayout>
          <c:xMode val="edge"/>
          <c:yMode val="edge"/>
          <c:x val="0.17393218830421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707396802672399"/>
          <c:y val="8.2946947205369798E-2"/>
          <c:w val="0.85515270818420397"/>
          <c:h val="0.736559098145519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B59452">
                <a:lumMod val="75000"/>
              </a:srgbClr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A86-4C68-8BDA-A996A0A2362A}"/>
              </c:ext>
            </c:extLst>
          </c:dPt>
          <c:dPt>
            <c:idx val="1"/>
            <c:invertIfNegative val="0"/>
            <c:bubble3D val="0"/>
            <c:spPr>
              <a:solidFill>
                <a:srgbClr val="29537E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BA86-4C68-8BDA-A996A0A2362A}"/>
              </c:ext>
            </c:extLst>
          </c:dPt>
          <c:dPt>
            <c:idx val="2"/>
            <c:invertIfNegative val="0"/>
            <c:bubble3D val="0"/>
            <c:spPr>
              <a:solidFill>
                <a:srgbClr val="5D751F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4-BA86-4C68-8BDA-A996A0A2362A}"/>
              </c:ext>
            </c:extLst>
          </c:dPt>
          <c:dPt>
            <c:idx val="3"/>
            <c:invertIfNegative val="0"/>
            <c:bubble3D val="0"/>
            <c:spPr>
              <a:solidFill>
                <a:srgbClr val="692424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6-BA86-4C68-8BDA-A996A0A2362A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BA86-4C68-8BDA-A996A0A2362A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BA86-4C68-8BDA-A996A0A2362A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BA86-4C68-8BDA-A996A0A2362A}"/>
              </c:ext>
            </c:extLst>
          </c:dPt>
          <c:dLbls>
            <c:numFmt formatCode="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TN, 12 Week_x000d_(+) Cirrhosis</c:v>
                </c:pt>
                <c:pt idx="1">
                  <c:v>TE, 12 Weeks_x000d_(-) Cirrhosis</c:v>
                </c:pt>
                <c:pt idx="2">
                  <c:v>TE, 16 Weeks_x000d_(-) Cirrhosis</c:v>
                </c:pt>
                <c:pt idx="3">
                  <c:v>TE, 16 Weeks_x000d_(+) Cirrhosis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98</c:v>
                </c:pt>
                <c:pt idx="1">
                  <c:v>91</c:v>
                </c:pt>
                <c:pt idx="2">
                  <c:v>95</c:v>
                </c:pt>
                <c:pt idx="3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A86-4C68-8BDA-A996A0A2362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140205352"/>
        <c:axId val="-2066148808"/>
      </c:barChart>
      <c:catAx>
        <c:axId val="-2140205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-206614880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6614880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SVR12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6.7947983774755399E-3"/>
              <c:y val="0.10997126436781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 cmpd="sng">
            <a:solidFill>
              <a:srgbClr val="000000"/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-2140205352"/>
        <c:crosses val="autoZero"/>
        <c:crossBetween val="between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707396802672399"/>
          <c:y val="3.10344827586207E-2"/>
          <c:w val="0.85515270818420397"/>
          <c:h val="0.780274911756720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254B7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AA20-499A-952B-2C713F57D69E}"/>
              </c:ext>
            </c:extLst>
          </c:dPt>
          <c:dPt>
            <c:idx val="1"/>
            <c:invertIfNegative val="0"/>
            <c:bubble3D val="0"/>
            <c:spPr>
              <a:solidFill>
                <a:srgbClr val="718E25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AA20-499A-952B-2C713F57D69E}"/>
              </c:ext>
            </c:extLst>
          </c:dPt>
          <c:dPt>
            <c:idx val="2"/>
            <c:invertIfNegative val="0"/>
            <c:bubble3D val="0"/>
            <c:spPr>
              <a:solidFill>
                <a:srgbClr val="B59452">
                  <a:lumMod val="75000"/>
                </a:srgbClr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AA20-499A-952B-2C713F57D69E}"/>
              </c:ext>
            </c:extLst>
          </c:dPt>
          <c:dPt>
            <c:idx val="3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AA20-499A-952B-2C713F57D69E}"/>
              </c:ext>
            </c:extLst>
          </c:dPt>
          <c:dPt>
            <c:idx val="4"/>
            <c:invertIfNegative val="0"/>
            <c:bubble3D val="0"/>
            <c:spPr>
              <a:solidFill>
                <a:srgbClr val="963232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AA20-499A-952B-2C713F57D69E}"/>
              </c:ext>
            </c:extLst>
          </c:dPt>
          <c:dPt>
            <c:idx val="5"/>
            <c:invertIfNegative val="0"/>
            <c:bubble3D val="0"/>
            <c:spPr>
              <a:solidFill>
                <a:srgbClr val="73624D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AA20-499A-952B-2C713F57D69E}"/>
              </c:ext>
            </c:extLst>
          </c:dPt>
          <c:dPt>
            <c:idx val="6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AA20-499A-952B-2C713F57D69E}"/>
              </c:ext>
            </c:extLst>
          </c:dPt>
          <c:dLbls>
            <c:numFmt formatCode="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All</c:v>
                </c:pt>
                <c:pt idx="1">
                  <c:v>GT2</c:v>
                </c:pt>
                <c:pt idx="2">
                  <c:v>GT4</c:v>
                </c:pt>
                <c:pt idx="3">
                  <c:v>GT5</c:v>
                </c:pt>
                <c:pt idx="4">
                  <c:v>GT6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96</c:v>
                </c:pt>
                <c:pt idx="1">
                  <c:v>98</c:v>
                </c:pt>
                <c:pt idx="2">
                  <c:v>93</c:v>
                </c:pt>
                <c:pt idx="3">
                  <c:v>100</c:v>
                </c:pt>
                <c:pt idx="4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A20-499A-952B-2C713F57D69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131913240"/>
        <c:axId val="-2131934920"/>
      </c:barChart>
      <c:catAx>
        <c:axId val="-21319132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Genotype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82486399427344"/>
              <c:y val="0.92477283012037304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1270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0" i="0">
                <a:latin typeface="Arial"/>
                <a:cs typeface="Arial"/>
              </a:defRPr>
            </a:pPr>
            <a:endParaRPr lang="en-US"/>
          </a:p>
        </c:txPr>
        <c:crossAx val="-213193492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13193492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SVR12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6.7947983774755399E-3"/>
              <c:y val="0.10997126436781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 cmpd="sng">
            <a:solidFill>
              <a:srgbClr val="000000"/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-2131913240"/>
        <c:crosses val="autoZero"/>
        <c:crossBetween val="between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681664791901"/>
          <c:y val="0.116113298337708"/>
          <c:w val="0.88154949381327297"/>
          <c:h val="0.767945538057743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Glecaprevir-Pibrentasvir x 8 Weeks</c:v>
                </c:pt>
              </c:strCache>
            </c:strRef>
          </c:tx>
          <c:spPr>
            <a:solidFill>
              <a:srgbClr val="67787F"/>
            </a:solidFill>
            <a:ln w="12700" cmpd="sng">
              <a:solidFill>
                <a:srgbClr val="00000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BA9-4016-8F62-00DDA451015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BA9-4016-8F62-00DDA451015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BA9-4016-8F62-00DDA451015C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 sz="1600" smtClean="0"/>
                      <a:t>100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BA9-4016-8F62-00DDA451015C}"/>
                </c:ext>
              </c:extLst>
            </c:dLbl>
            <c:numFmt formatCode="0.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HCV Monoinfection</c:v>
                </c:pt>
                <c:pt idx="1">
                  <c:v>HCV-HIV Coinfection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99.1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BA9-4016-8F62-00DDA451015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Glecaprevir-Pibrentasvir  x 12 Weeks</c:v>
                </c:pt>
              </c:strCache>
            </c:strRef>
          </c:tx>
          <c:spPr>
            <a:solidFill>
              <a:srgbClr val="7D796F"/>
            </a:solidFill>
            <a:ln w="12700" cmpd="sng">
              <a:solidFill>
                <a:srgbClr val="00000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sz="1600" smtClean="0"/>
                      <a:t>100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BA9-4016-8F62-00DDA451015C}"/>
                </c:ext>
              </c:extLst>
            </c:dLbl>
            <c:numFmt formatCode="0.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HCV Monoinfection</c:v>
                </c:pt>
                <c:pt idx="1">
                  <c:v>HCV-HIV Coinfection</c:v>
                </c:pt>
              </c:strCache>
            </c:strRef>
          </c:cat>
          <c:val>
            <c:numRef>
              <c:f>Sheet1!$C$2:$C$3</c:f>
              <c:numCache>
                <c:formatCode>0.0</c:formatCode>
                <c:ptCount val="2"/>
                <c:pt idx="0">
                  <c:v>99.7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BA9-4016-8F62-00DDA451015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08350888"/>
        <c:axId val="-2008344248"/>
      </c:barChart>
      <c:catAx>
        <c:axId val="-2008350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-2008344248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-200834424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1934142607174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 cmpd="sng">
            <a:solidFill>
              <a:srgbClr val="000000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008350888"/>
        <c:crosses val="autoZero"/>
        <c:crossBetween val="between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10201143362120101"/>
          <c:y val="1.7245406824146998E-2"/>
          <c:w val="0.879638104363621"/>
          <c:h val="8.0726462290953996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707396802672399"/>
          <c:y val="3.10344827586207E-2"/>
          <c:w val="0.85515270818420397"/>
          <c:h val="0.780274911756720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254B7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6CB2-4225-9839-66367FAE2E37}"/>
              </c:ext>
            </c:extLst>
          </c:dPt>
          <c:dPt>
            <c:idx val="1"/>
            <c:invertIfNegative val="0"/>
            <c:bubble3D val="0"/>
            <c:spPr>
              <a:solidFill>
                <a:srgbClr val="718E25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6CB2-4225-9839-66367FAE2E37}"/>
              </c:ext>
            </c:extLst>
          </c:dPt>
          <c:dPt>
            <c:idx val="2"/>
            <c:invertIfNegative val="0"/>
            <c:bubble3D val="0"/>
            <c:spPr>
              <a:solidFill>
                <a:srgbClr val="B59452">
                  <a:lumMod val="75000"/>
                </a:srgbClr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6CB2-4225-9839-66367FAE2E37}"/>
              </c:ext>
            </c:extLst>
          </c:dPt>
          <c:dPt>
            <c:idx val="3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6CB2-4225-9839-66367FAE2E37}"/>
              </c:ext>
            </c:extLst>
          </c:dPt>
          <c:dPt>
            <c:idx val="4"/>
            <c:invertIfNegative val="0"/>
            <c:bubble3D val="0"/>
            <c:spPr>
              <a:solidFill>
                <a:srgbClr val="963232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6CB2-4225-9839-66367FAE2E37}"/>
              </c:ext>
            </c:extLst>
          </c:dPt>
          <c:dPt>
            <c:idx val="5"/>
            <c:invertIfNegative val="0"/>
            <c:bubble3D val="0"/>
            <c:spPr>
              <a:solidFill>
                <a:srgbClr val="73624D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6CB2-4225-9839-66367FAE2E37}"/>
              </c:ext>
            </c:extLst>
          </c:dPt>
          <c:dPt>
            <c:idx val="6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6CB2-4225-9839-66367FAE2E37}"/>
              </c:ext>
            </c:extLst>
          </c:dPt>
          <c:dLbls>
            <c:numFmt formatCode="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All</c:v>
                </c:pt>
                <c:pt idx="1">
                  <c:v>GT2</c:v>
                </c:pt>
                <c:pt idx="2">
                  <c:v>GT4</c:v>
                </c:pt>
                <c:pt idx="3">
                  <c:v>GT5</c:v>
                </c:pt>
                <c:pt idx="4">
                  <c:v>GT6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96</c:v>
                </c:pt>
                <c:pt idx="1">
                  <c:v>98</c:v>
                </c:pt>
                <c:pt idx="2">
                  <c:v>93</c:v>
                </c:pt>
                <c:pt idx="3">
                  <c:v>100</c:v>
                </c:pt>
                <c:pt idx="4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CB2-4225-9839-66367FAE2E3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132641320"/>
        <c:axId val="-2131794760"/>
      </c:barChart>
      <c:catAx>
        <c:axId val="-21326413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Genotype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82486399427344"/>
              <c:y val="0.92477283012037304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1270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0" i="0">
                <a:latin typeface="Arial"/>
                <a:cs typeface="Arial"/>
              </a:defRPr>
            </a:pPr>
            <a:endParaRPr lang="en-US"/>
          </a:p>
        </c:txPr>
        <c:crossAx val="-213179476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13179476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SVR12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6.7947983774755399E-3"/>
              <c:y val="0.10997126436781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 cmpd="sng">
            <a:solidFill>
              <a:srgbClr val="000000"/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-2132641320"/>
        <c:crosses val="autoZero"/>
        <c:crossBetween val="between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200244366005999"/>
          <c:y val="5.4144551375522501E-2"/>
          <c:w val="0.84265951669834405"/>
          <c:h val="0.81607101195683895"/>
        </c:manualLayout>
      </c:layout>
      <c:barChart>
        <c:barDir val="col"/>
        <c:grouping val="clustered"/>
        <c:varyColors val="0"/>
        <c:ser>
          <c:idx val="0"/>
          <c:order val="0"/>
          <c:tx>
            <c:v>Sofosbuvir + Ribavirin (12 wks)</c:v>
          </c:tx>
          <c:spPr>
            <a:solidFill>
              <a:srgbClr val="6E4B7D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D98-47CD-8336-694225DE6F8A}"/>
              </c:ext>
            </c:extLst>
          </c:dPt>
          <c:dPt>
            <c:idx val="1"/>
            <c:invertIfNegative val="0"/>
            <c:bubble3D val="0"/>
            <c:spPr>
              <a:solidFill>
                <a:srgbClr val="404D7D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2D98-47CD-8336-694225DE6F8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D98-47CD-8336-694225DE6F8A}"/>
              </c:ext>
            </c:extLst>
          </c:dPt>
          <c:dLbls>
            <c:numFmt formatCode="0" sourceLinked="0"/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ITT</c:v>
                </c:pt>
                <c:pt idx="1">
                  <c:v>mITT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99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D98-47CD-8336-694225DE6F8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17954136"/>
        <c:axId val="-2017967576"/>
      </c:barChart>
      <c:catAx>
        <c:axId val="-2017954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1" i="0">
                <a:latin typeface="Arial"/>
                <a:cs typeface="Arial"/>
              </a:defRPr>
            </a:pPr>
            <a:endParaRPr lang="en-US"/>
          </a:p>
        </c:txPr>
        <c:crossAx val="-201796757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17967576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b="1" i="0" baseline="0" dirty="0" smtClean="0">
                    <a:effectLst/>
                  </a:rPr>
                  <a:t>Patients (%) SVR12</a:t>
                </a:r>
                <a:endParaRPr lang="en-US" sz="18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3.9654465709770704E-3"/>
              <c:y val="0.19697142023913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 cmpd="sng">
            <a:solidFill>
              <a:srgbClr val="000000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-2017954136"/>
        <c:crosses val="autoZero"/>
        <c:crossBetween val="between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0390314339556"/>
          <c:y val="2.77778663809897E-2"/>
          <c:w val="0.85183628821211799"/>
          <c:h val="0.6854473325547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CCA6-4F60-ABB4-1D8E7BCCB41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CA6-4F60-ABB4-1D8E7BCCB41A}"/>
              </c:ext>
            </c:extLst>
          </c:dPt>
          <c:dPt>
            <c:idx val="2"/>
            <c:invertIfNegative val="0"/>
            <c:bubble3D val="0"/>
            <c:spPr>
              <a:solidFill>
                <a:srgbClr val="72744E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4-CCA6-4F60-ABB4-1D8E7BCCB41A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CCA6-4F60-ABB4-1D8E7BCCB41A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CCA6-4F60-ABB4-1D8E7BCCB41A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CCA6-4F60-ABB4-1D8E7BCCB41A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CCA6-4F60-ABB4-1D8E7BCCB41A}"/>
              </c:ext>
            </c:extLst>
          </c:dPt>
          <c:dLbls>
            <c:numFmt formatCode="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Glecaprevir-Pibrentasvir </c:v>
                </c:pt>
                <c:pt idx="1">
                  <c:v>Sofosbuvir + Daclatasvir</c:v>
                </c:pt>
                <c:pt idx="2">
                  <c:v>Glecaprevir-Pibrentasvir 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95</c:v>
                </c:pt>
                <c:pt idx="1">
                  <c:v>97</c:v>
                </c:pt>
                <c:pt idx="2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CA6-4F60-ABB4-1D8E7BCCB41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018455592"/>
        <c:axId val="-2018444552"/>
      </c:barChart>
      <c:catAx>
        <c:axId val="-2018455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-201844455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1844455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 12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5.9112567565251404E-4"/>
              <c:y val="6.3590965602983801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 cmpd="sng">
            <a:solidFill>
              <a:srgbClr val="000000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018455592"/>
        <c:crosses val="autoZero"/>
        <c:crossBetween val="between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707396802672399"/>
          <c:y val="2.77778663809897E-2"/>
          <c:w val="0.85515270818420397"/>
          <c:h val="0.7659070956647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254B7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EEA7-4000-8D9A-71B60B2A38DC}"/>
              </c:ext>
            </c:extLst>
          </c:dPt>
          <c:dPt>
            <c:idx val="1"/>
            <c:invertIfNegative val="0"/>
            <c:bubble3D val="0"/>
            <c:spPr>
              <a:solidFill>
                <a:srgbClr val="718E25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EEA7-4000-8D9A-71B60B2A38DC}"/>
              </c:ext>
            </c:extLst>
          </c:dPt>
          <c:dPt>
            <c:idx val="2"/>
            <c:invertIfNegative val="0"/>
            <c:bubble3D val="0"/>
            <c:spPr>
              <a:solidFill>
                <a:srgbClr val="B59452">
                  <a:lumMod val="75000"/>
                </a:srgbClr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EEA7-4000-8D9A-71B60B2A38DC}"/>
              </c:ext>
            </c:extLst>
          </c:dPt>
          <c:dPt>
            <c:idx val="3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EEA7-4000-8D9A-71B60B2A38DC}"/>
              </c:ext>
            </c:extLst>
          </c:dPt>
          <c:dPt>
            <c:idx val="4"/>
            <c:invertIfNegative val="0"/>
            <c:bubble3D val="0"/>
            <c:spPr>
              <a:solidFill>
                <a:srgbClr val="963232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EEA7-4000-8D9A-71B60B2A38DC}"/>
              </c:ext>
            </c:extLst>
          </c:dPt>
          <c:dPt>
            <c:idx val="5"/>
            <c:invertIfNegative val="0"/>
            <c:bubble3D val="0"/>
            <c:spPr>
              <a:solidFill>
                <a:srgbClr val="73624D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EEA7-4000-8D9A-71B60B2A38DC}"/>
              </c:ext>
            </c:extLst>
          </c:dPt>
          <c:dPt>
            <c:idx val="6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EEA7-4000-8D9A-71B60B2A38DC}"/>
              </c:ext>
            </c:extLst>
          </c:dPt>
          <c:dLbls>
            <c:numFmt formatCode="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All</c:v>
                </c:pt>
                <c:pt idx="1">
                  <c:v>GT4</c:v>
                </c:pt>
                <c:pt idx="2">
                  <c:v>GT5</c:v>
                </c:pt>
                <c:pt idx="3">
                  <c:v>GT6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99</c:v>
                </c:pt>
                <c:pt idx="1">
                  <c:v>99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EA7-4000-8D9A-71B60B2A38D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027963224"/>
        <c:axId val="-2027978824"/>
      </c:barChart>
      <c:catAx>
        <c:axId val="-20279632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Genotype</a:t>
                </a:r>
                <a:endParaRPr lang="en-US" dirty="0"/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spPr>
          <a:ln w="1270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0" i="0">
                <a:latin typeface="Arial"/>
                <a:cs typeface="Arial"/>
              </a:defRPr>
            </a:pPr>
            <a:endParaRPr lang="en-US"/>
          </a:p>
        </c:txPr>
        <c:crossAx val="-202797882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27978824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SVR12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6.7947983774755399E-3"/>
              <c:y val="0.10997126436781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 cmpd="sng">
            <a:solidFill>
              <a:srgbClr val="000000"/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-2027963224"/>
        <c:crosses val="autoZero"/>
        <c:crossBetween val="between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707396802672399"/>
          <c:y val="2.77778663809897E-2"/>
          <c:w val="0.85515270818420397"/>
          <c:h val="0.7659070956647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254B7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A3FE-4B4E-B5D2-B6B4CF385A0B}"/>
              </c:ext>
            </c:extLst>
          </c:dPt>
          <c:dPt>
            <c:idx val="1"/>
            <c:invertIfNegative val="0"/>
            <c:bubble3D val="0"/>
            <c:spPr>
              <a:solidFill>
                <a:srgbClr val="718E25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A3FE-4B4E-B5D2-B6B4CF385A0B}"/>
              </c:ext>
            </c:extLst>
          </c:dPt>
          <c:dPt>
            <c:idx val="2"/>
            <c:invertIfNegative val="0"/>
            <c:bubble3D val="0"/>
            <c:spPr>
              <a:solidFill>
                <a:srgbClr val="B59452">
                  <a:lumMod val="75000"/>
                </a:srgbClr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A3FE-4B4E-B5D2-B6B4CF385A0B}"/>
              </c:ext>
            </c:extLst>
          </c:dPt>
          <c:dPt>
            <c:idx val="3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A3FE-4B4E-B5D2-B6B4CF385A0B}"/>
              </c:ext>
            </c:extLst>
          </c:dPt>
          <c:dPt>
            <c:idx val="4"/>
            <c:invertIfNegative val="0"/>
            <c:bubble3D val="0"/>
            <c:spPr>
              <a:solidFill>
                <a:srgbClr val="963232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A3FE-4B4E-B5D2-B6B4CF385A0B}"/>
              </c:ext>
            </c:extLst>
          </c:dPt>
          <c:dPt>
            <c:idx val="5"/>
            <c:invertIfNegative val="0"/>
            <c:bubble3D val="0"/>
            <c:spPr>
              <a:solidFill>
                <a:srgbClr val="73624D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A3FE-4B4E-B5D2-B6B4CF385A0B}"/>
              </c:ext>
            </c:extLst>
          </c:dPt>
          <c:dPt>
            <c:idx val="6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A3FE-4B4E-B5D2-B6B4CF385A0B}"/>
              </c:ext>
            </c:extLst>
          </c:dPt>
          <c:dLbls>
            <c:numFmt formatCode="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All</c:v>
                </c:pt>
                <c:pt idx="1">
                  <c:v>GT4</c:v>
                </c:pt>
                <c:pt idx="2">
                  <c:v>GT5</c:v>
                </c:pt>
                <c:pt idx="3">
                  <c:v>GT6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99</c:v>
                </c:pt>
                <c:pt idx="1">
                  <c:v>99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3FE-4B4E-B5D2-B6B4CF385A0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126369048"/>
        <c:axId val="-2126046808"/>
      </c:barChart>
      <c:catAx>
        <c:axId val="-21263690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Genotype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9006215700310202"/>
              <c:y val="0.86442800253416596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1270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0" i="0">
                <a:latin typeface="Arial"/>
                <a:cs typeface="Arial"/>
              </a:defRPr>
            </a:pPr>
            <a:endParaRPr lang="en-US"/>
          </a:p>
        </c:txPr>
        <c:crossAx val="-212604680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12604680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SVR12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6.7947983774755399E-3"/>
              <c:y val="0.10997126436781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 cmpd="sng">
            <a:solidFill>
              <a:srgbClr val="000000"/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-2126369048"/>
        <c:crosses val="autoZero"/>
        <c:crossBetween val="between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6727392030541595"/>
          <c:h val="0.90458034050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A4B4B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C93F-4671-A2E8-B48954CBECF3}"/>
              </c:ext>
            </c:extLst>
          </c:dPt>
          <c:dPt>
            <c:idx val="1"/>
            <c:invertIfNegative val="0"/>
            <c:bubble3D val="0"/>
            <c:spPr>
              <a:solidFill>
                <a:srgbClr val="657F2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C93F-4671-A2E8-B48954CBECF3}"/>
              </c:ext>
            </c:extLst>
          </c:dPt>
          <c:dPt>
            <c:idx val="2"/>
            <c:invertIfNegative val="0"/>
            <c:bubble3D val="0"/>
            <c:spPr>
              <a:solidFill>
                <a:srgbClr val="80693B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C93F-4671-A2E8-B48954CBECF3}"/>
              </c:ext>
            </c:extLst>
          </c:dPt>
          <c:dPt>
            <c:idx val="3"/>
            <c:invertIfNegative val="0"/>
            <c:bubble3D val="0"/>
            <c:spPr>
              <a:solidFill>
                <a:srgbClr val="6F4C7F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C93F-4671-A2E8-B48954CBECF3}"/>
              </c:ext>
            </c:extLst>
          </c:dPt>
          <c:dPt>
            <c:idx val="4"/>
            <c:invertIfNegative val="0"/>
            <c:bubble3D val="0"/>
            <c:spPr>
              <a:solidFill>
                <a:srgbClr val="2A558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C93F-4671-A2E8-B48954CBECF3}"/>
              </c:ext>
            </c:extLst>
          </c:dPt>
          <c:dPt>
            <c:idx val="5"/>
            <c:invertIfNegative val="0"/>
            <c:bubble3D val="0"/>
            <c:spPr>
              <a:solidFill>
                <a:srgbClr val="802B2B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C93F-4671-A2E8-B48954CBECF3}"/>
              </c:ext>
            </c:extLst>
          </c:dPt>
          <c:dPt>
            <c:idx val="6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C93F-4671-A2E8-B48954CBECF3}"/>
              </c:ext>
            </c:extLst>
          </c:dPt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Overall</c:v>
                </c:pt>
                <c:pt idx="1">
                  <c:v>GT1</c:v>
                </c:pt>
                <c:pt idx="2">
                  <c:v>GT2</c:v>
                </c:pt>
                <c:pt idx="3">
                  <c:v>GT4</c:v>
                </c:pt>
                <c:pt idx="4">
                  <c:v>GT5</c:v>
                </c:pt>
                <c:pt idx="5">
                  <c:v>GT6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99</c:v>
                </c:pt>
                <c:pt idx="1">
                  <c:v>99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93F-4671-A2E8-B48954CBECF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-2028968584"/>
        <c:axId val="-2026201752"/>
      </c:barChart>
      <c:catAx>
        <c:axId val="-2028968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0" i="0">
                <a:latin typeface="Arial"/>
                <a:cs typeface="Arial"/>
              </a:defRPr>
            </a:pPr>
            <a:endParaRPr lang="en-US"/>
          </a:p>
        </c:txPr>
        <c:crossAx val="-202620175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2620175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SVR12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6.7947983774755399E-3"/>
              <c:y val="0.128312519373410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 cmpd="sng">
            <a:solidFill>
              <a:srgbClr val="000000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028968584"/>
        <c:crosses val="autoZero"/>
        <c:crossBetween val="between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200244366005999"/>
          <c:y val="5.4144551375522501E-2"/>
          <c:w val="0.84265951669834405"/>
          <c:h val="0.81607101195683895"/>
        </c:manualLayout>
      </c:layout>
      <c:barChart>
        <c:barDir val="col"/>
        <c:grouping val="clustered"/>
        <c:varyColors val="0"/>
        <c:ser>
          <c:idx val="0"/>
          <c:order val="0"/>
          <c:tx>
            <c:v>Sofosbuvir + Ribavirin (12 wks)</c:v>
          </c:tx>
          <c:spPr>
            <a:solidFill>
              <a:srgbClr val="6E4B7D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526A6B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6B57-41F7-B39D-02D620B22809}"/>
              </c:ext>
            </c:extLst>
          </c:dPt>
          <c:dPt>
            <c:idx val="1"/>
            <c:invertIfNegative val="0"/>
            <c:bubble3D val="0"/>
            <c:spPr>
              <a:solidFill>
                <a:srgbClr val="404D7D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6B57-41F7-B39D-02D620B2280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B57-41F7-B39D-02D620B22809}"/>
              </c:ext>
            </c:extLst>
          </c:dPt>
          <c:dLbls>
            <c:numFmt formatCode="0" sourceLinked="0"/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ITT</c:v>
                </c:pt>
                <c:pt idx="1">
                  <c:v>mITT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98</c:v>
                </c:pt>
                <c:pt idx="1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B57-41F7-B39D-02D620B228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08633256"/>
        <c:axId val="-2087548296"/>
      </c:barChart>
      <c:catAx>
        <c:axId val="-2008633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1" i="0">
                <a:latin typeface="Arial"/>
                <a:cs typeface="Arial"/>
              </a:defRPr>
            </a:pPr>
            <a:endParaRPr lang="en-US"/>
          </a:p>
        </c:txPr>
        <c:crossAx val="-208754829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87548296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b="1" i="0" baseline="0" dirty="0" smtClean="0">
                    <a:effectLst/>
                  </a:rPr>
                  <a:t>Patients (%) SVR12</a:t>
                </a:r>
                <a:endParaRPr lang="en-US" sz="18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3.9654495432855401E-3"/>
              <c:y val="0.180020197204372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 cmpd="sng">
            <a:solidFill>
              <a:srgbClr val="000000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-2008633256"/>
        <c:crosses val="autoZero"/>
        <c:crossBetween val="between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200244366005999"/>
          <c:y val="2.6414846729064499E-2"/>
          <c:w val="0.84265951669834405"/>
          <c:h val="0.82794829891546595"/>
        </c:manualLayout>
      </c:layout>
      <c:barChart>
        <c:barDir val="col"/>
        <c:grouping val="clustered"/>
        <c:varyColors val="0"/>
        <c:ser>
          <c:idx val="0"/>
          <c:order val="0"/>
          <c:tx>
            <c:v>Sofosbuvir + Ribavirin (12 wks)</c:v>
          </c:tx>
          <c:spPr>
            <a:solidFill>
              <a:srgbClr val="6E4B7D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5FA3-4CCE-8D0A-AC6978D3A4EE}"/>
              </c:ext>
            </c:extLst>
          </c:dPt>
          <c:dPt>
            <c:idx val="1"/>
            <c:invertIfNegative val="0"/>
            <c:bubble3D val="0"/>
            <c:spPr>
              <a:solidFill>
                <a:srgbClr val="5C4B27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5FA3-4CCE-8D0A-AC6978D3A4E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5FA3-4CCE-8D0A-AC6978D3A4EE}"/>
              </c:ext>
            </c:extLst>
          </c:dPt>
          <c:dLbls>
            <c:numFmt formatCode="0" sourceLinked="0"/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GLE-PIB x 8 Weeks_x000d_ (Without Cirrhosis)</c:v>
                </c:pt>
                <c:pt idx="1">
                  <c:v>GLE-PIB x 12 Weeks_x000d_ (With Cirrhosis)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100</c:v>
                </c:pt>
                <c:pt idx="1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FA3-4CCE-8D0A-AC6978D3A4E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87452360"/>
        <c:axId val="-2082499704"/>
      </c:barChart>
      <c:catAx>
        <c:axId val="-2087452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 algn="ctr">
              <a:defRPr sz="1600" b="1" i="0">
                <a:latin typeface="Arial"/>
                <a:cs typeface="Arial"/>
              </a:defRPr>
            </a:pPr>
            <a:endParaRPr lang="en-US"/>
          </a:p>
        </c:txPr>
        <c:crossAx val="-208249970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82499704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b="1" i="0" baseline="0" dirty="0" smtClean="0">
                    <a:effectLst/>
                  </a:rPr>
                  <a:t>Patients (%) SVR12</a:t>
                </a:r>
                <a:endParaRPr lang="en-US" sz="18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3.9654495432855401E-3"/>
              <c:y val="0.180020197204372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 cmpd="sng">
            <a:solidFill>
              <a:srgbClr val="000000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-2087452360"/>
        <c:crosses val="autoZero"/>
        <c:crossBetween val="between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428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696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2159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9719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4785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7497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1551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1724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2644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366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392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20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3926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20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20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20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20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4785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104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478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31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31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31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185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489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328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555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27842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l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284783"/>
            <a:ext cx="9144000" cy="359663"/>
          </a:xfrm>
          <a:prstGeom prst="rect">
            <a:avLst/>
          </a:prstGeom>
        </p:spPr>
        <p:txBody>
          <a:bodyPr lIns="36576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4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88" r:id="rId11"/>
    <p:sldLayoutId id="2147483692" r:id="rId12"/>
    <p:sldLayoutId id="2147483694" r:id="rId13"/>
    <p:sldLayoutId id="2147483687" r:id="rId14"/>
    <p:sldLayoutId id="2147483690" r:id="rId15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9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0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0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0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0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0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0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0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Glecaprevir-Pibrentasvir</a:t>
            </a:r>
            <a:r>
              <a:rPr lang="en-US" dirty="0" smtClean="0"/>
              <a:t> (</a:t>
            </a:r>
            <a:r>
              <a:rPr lang="en-US" i="1" dirty="0" err="1" smtClean="0"/>
              <a:t>Mavyret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Prepared by</a:t>
            </a:r>
            <a:r>
              <a:rPr lang="en-US" dirty="0" smtClean="0"/>
              <a:t>: H. Nina Kim, MD and David H. Spach, MD</a:t>
            </a:r>
          </a:p>
          <a:p>
            <a:r>
              <a:rPr lang="en-US" dirty="0">
                <a:cs typeface="Arial"/>
              </a:rPr>
              <a:t>Last Updated: </a:t>
            </a:r>
            <a:r>
              <a:rPr lang="en-US" dirty="0" smtClean="0">
                <a:cs typeface="Arial"/>
              </a:rPr>
              <a:t>June 1, </a:t>
            </a:r>
            <a:r>
              <a:rPr lang="en-US" dirty="0">
                <a:cs typeface="Arial"/>
              </a:rPr>
              <a:t>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6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Glecaprevir-Pibrentasvir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for 8 or 12 weeks in Non-Cirrhotic GT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>
                <a:solidFill>
                  <a:srgbClr val="FFFFFF"/>
                </a:solidFill>
              </a:rPr>
              <a:t>ENDURANCE-1: Baseline Characteristics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36" name="Content Placeholder 6"/>
          <p:cNvSpPr>
            <a:spLocks noGrp="1"/>
          </p:cNvSpPr>
          <p:nvPr>
            <p:ph sz="quarter" idx="13"/>
          </p:nvPr>
        </p:nvSpPr>
        <p:spPr>
          <a:xfrm>
            <a:off x="304801" y="6461760"/>
            <a:ext cx="7382254" cy="320040"/>
          </a:xfrm>
        </p:spPr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N </a:t>
            </a:r>
            <a:r>
              <a:rPr lang="en-US" dirty="0" err="1"/>
              <a:t>Engl</a:t>
            </a:r>
            <a:r>
              <a:rPr lang="en-US" dirty="0"/>
              <a:t> J Med. 2018;378:354-69.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7757180"/>
              </p:ext>
            </p:extLst>
          </p:nvPr>
        </p:nvGraphicFramePr>
        <p:xfrm>
          <a:off x="340519" y="1371614"/>
          <a:ext cx="8450643" cy="4142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2110920" y="4648211"/>
            <a:ext cx="914438" cy="3809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332/335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58220" y="4648211"/>
            <a:ext cx="914438" cy="3809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331/332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46520" y="4648211"/>
            <a:ext cx="914438" cy="3809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332/332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05160" y="4648211"/>
            <a:ext cx="914438" cy="3809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331/331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486400"/>
            <a:ext cx="9144000" cy="8925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5760" rtlCol="0">
            <a:spAutoFit/>
          </a:bodyPr>
          <a:lstStyle/>
          <a:p>
            <a:r>
              <a:rPr lang="en-US" sz="1300" dirty="0" smtClean="0">
                <a:latin typeface="Arial" charset="0"/>
                <a:ea typeface="Arial" charset="0"/>
                <a:cs typeface="Arial" charset="0"/>
              </a:rPr>
              <a:t>Primary Subset: excludes patients with HIV or previous treatment with </a:t>
            </a:r>
            <a:r>
              <a:rPr lang="en-US" sz="1300" dirty="0" err="1" smtClean="0">
                <a:latin typeface="Arial" charset="0"/>
                <a:ea typeface="Arial" charset="0"/>
                <a:cs typeface="Arial" charset="0"/>
              </a:rPr>
              <a:t>sofosbuvir</a:t>
            </a:r>
            <a:r>
              <a:rPr lang="en-US" sz="1300" dirty="0" smtClean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r>
              <a:rPr lang="en-US" sz="1300" dirty="0" smtClean="0">
                <a:latin typeface="Arial" charset="0"/>
                <a:ea typeface="Arial" charset="0"/>
                <a:cs typeface="Arial" charset="0"/>
              </a:rPr>
              <a:t>Per-Protocol: excludes patients in primary subset who prematurely discontinued treatment or had virologic failure during treatment before week 8 and patients without virologic failure who had no HCV RNA value in the SVR12 assessment window</a:t>
            </a:r>
            <a:endParaRPr lang="en-US" sz="13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Wyles D, et al.  Hepatology. 2017 Sep 19. </a:t>
            </a:r>
            <a:r>
              <a:rPr lang="en-US" sz="1200" dirty="0"/>
              <a:t>[Epub ahead of print]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Glecaprevir-Pibrentasvir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GT 3, with Cirrhosis and Prior Treatment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SURVEYOR</a:t>
            </a:r>
            <a:r>
              <a:rPr lang="en-US" sz="2700" dirty="0"/>
              <a:t>-II (Part 3): </a:t>
            </a:r>
            <a:r>
              <a:rPr lang="en-US" sz="2700" dirty="0" smtClean="0"/>
              <a:t>Results</a:t>
            </a:r>
            <a:endParaRPr lang="en-US" sz="2700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3350041"/>
              </p:ext>
            </p:extLst>
          </p:nvPr>
        </p:nvGraphicFramePr>
        <p:xfrm>
          <a:off x="379413" y="1395960"/>
          <a:ext cx="8307387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/>
          <p:cNvSpPr/>
          <p:nvPr/>
        </p:nvSpPr>
        <p:spPr>
          <a:xfrm>
            <a:off x="1880640" y="4788960"/>
            <a:ext cx="9125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39/40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33580" y="4788960"/>
            <a:ext cx="9125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20/22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11520" y="4788960"/>
            <a:ext cx="9125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45/47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25920" y="4788960"/>
            <a:ext cx="9125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21/22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-3690" y="6009139"/>
            <a:ext cx="9162288" cy="36574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BFBFB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65760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 Abbreviations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: TN = Treatment Naïve; TE = Treatment Experienced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1847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Wyles D, et al.  Hepatology. 2017 Sep 19. </a:t>
            </a:r>
            <a:r>
              <a:rPr lang="en-US" sz="1200" dirty="0"/>
              <a:t>[Epub ahead of print]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Glecaprevir-Pibrentasvir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GT 3, with Cirrhosis and Prior Treatment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800" dirty="0" smtClean="0"/>
              <a:t>SURVEYOR</a:t>
            </a:r>
            <a:r>
              <a:rPr lang="en-US" sz="2800" dirty="0"/>
              <a:t>-II (Part 3): </a:t>
            </a:r>
            <a:r>
              <a:rPr lang="en-US" sz="2700" dirty="0" smtClean="0"/>
              <a:t>Conclusions</a:t>
            </a:r>
            <a:endParaRPr lang="en-US" sz="31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822263"/>
              </p:ext>
            </p:extLst>
          </p:nvPr>
        </p:nvGraphicFramePr>
        <p:xfrm>
          <a:off x="0" y="2667000"/>
          <a:ext cx="9144000" cy="190500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“Patients with HCV GT3 infection with prior treatment experience and/or compensated cirrhosis achieved high SVR12 rates following 12 or 16 weeks of treatment with G/P. The regimen was well tolerated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.”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110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2705100"/>
            <a:ext cx="8686800" cy="1457706"/>
          </a:xfrm>
        </p:spPr>
        <p:txBody>
          <a:bodyPr>
            <a:normAutofit/>
          </a:bodyPr>
          <a:lstStyle/>
          <a:p>
            <a:pPr>
              <a:lnSpc>
                <a:spcPts val="3500"/>
              </a:lnSpc>
              <a:spcBef>
                <a:spcPts val="600"/>
              </a:spcBef>
            </a:pPr>
            <a:r>
              <a:rPr lang="en-US" sz="1800" dirty="0" err="1" smtClean="0">
                <a:solidFill>
                  <a:srgbClr val="001D48"/>
                </a:solidFill>
              </a:rPr>
              <a:t>Glecaprevir</a:t>
            </a:r>
            <a:r>
              <a:rPr lang="en-US" sz="1800" dirty="0" err="1">
                <a:solidFill>
                  <a:srgbClr val="001D48"/>
                </a:solidFill>
              </a:rPr>
              <a:t>-</a:t>
            </a:r>
            <a:r>
              <a:rPr lang="en-US" sz="1800" dirty="0" err="1" smtClean="0">
                <a:solidFill>
                  <a:srgbClr val="001D48"/>
                </a:solidFill>
              </a:rPr>
              <a:t>Pibrentasvir</a:t>
            </a:r>
            <a:r>
              <a:rPr lang="en-US" sz="1800" dirty="0" smtClean="0">
                <a:solidFill>
                  <a:srgbClr val="001D48"/>
                </a:solidFill>
              </a:rPr>
              <a:t> for 8 Weeks in HCV GT 2, 4, 5, or 6 without Cirrhosis</a:t>
            </a:r>
            <a:br>
              <a:rPr lang="en-US" sz="1800" dirty="0" smtClean="0">
                <a:solidFill>
                  <a:srgbClr val="001D48"/>
                </a:solidFill>
              </a:rPr>
            </a:br>
            <a:r>
              <a:rPr lang="en-US" dirty="0" smtClean="0">
                <a:solidFill>
                  <a:srgbClr val="001D48"/>
                </a:solidFill>
              </a:rPr>
              <a:t>SURVEYOR-II (Part 4)</a:t>
            </a:r>
            <a:endParaRPr lang="en-US" sz="2000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3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Treatment-Naïve and Treatment-Experienced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/>
              <a:t>Source: </a:t>
            </a:r>
            <a:r>
              <a:rPr lang="en-US" sz="1400" dirty="0" err="1"/>
              <a:t>Asselah</a:t>
            </a:r>
            <a:r>
              <a:rPr lang="en-US" sz="1400" dirty="0"/>
              <a:t> T, et al.  </a:t>
            </a:r>
            <a:r>
              <a:rPr lang="en-US" sz="1400" dirty="0" err="1"/>
              <a:t>Clin</a:t>
            </a:r>
            <a:r>
              <a:rPr lang="en-US" sz="1400" dirty="0"/>
              <a:t> </a:t>
            </a:r>
            <a:r>
              <a:rPr lang="en-US" sz="1400" dirty="0" err="1"/>
              <a:t>Gastroenterol</a:t>
            </a:r>
            <a:r>
              <a:rPr lang="en-US" sz="1400" dirty="0"/>
              <a:t> </a:t>
            </a:r>
            <a:r>
              <a:rPr lang="en-US" sz="1400" dirty="0" err="1"/>
              <a:t>Hepatol</a:t>
            </a:r>
            <a:r>
              <a:rPr lang="en-US" sz="1400" dirty="0"/>
              <a:t>. </a:t>
            </a:r>
            <a:r>
              <a:rPr lang="en-US" sz="1400" dirty="0" smtClean="0"/>
              <a:t>2018;16:417-26.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847560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Asselah</a:t>
            </a:r>
            <a:r>
              <a:rPr lang="en-US" dirty="0"/>
              <a:t> T, et al.  </a:t>
            </a:r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/>
              <a:t>Gastroenterol</a:t>
            </a:r>
            <a:r>
              <a:rPr lang="en-US" dirty="0"/>
              <a:t> </a:t>
            </a:r>
            <a:r>
              <a:rPr lang="en-US" dirty="0" err="1"/>
              <a:t>Hepatol</a:t>
            </a:r>
            <a:r>
              <a:rPr lang="en-US" dirty="0"/>
              <a:t>. 2018;16:417-26.</a:t>
            </a:r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2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2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2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HCV GT 2, 4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,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5, or 6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without 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C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irrhosis</a:t>
            </a:r>
            <a:b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*SURVEYOR-II (Part 4): Study Features</a:t>
            </a:r>
            <a:endParaRPr lang="en-US" sz="2400" dirty="0"/>
          </a:p>
        </p:txBody>
      </p:sp>
      <p:graphicFrame>
        <p:nvGraphicFramePr>
          <p:cNvPr id="5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031962"/>
              </p:ext>
            </p:extLst>
          </p:nvPr>
        </p:nvGraphicFramePr>
        <p:xfrm>
          <a:off x="367470" y="1354320"/>
          <a:ext cx="8412480" cy="459422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412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3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SURVEYOR-II (Part 4) Trial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49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907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3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Open-label single-arm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phase 3 trial to evaluate the safety and efficacy of the fixed-dose combination of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glecaprevir-pibrentasvir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for 8 weeks in treatment-naïve and treatment-experienced adults with GT 2, 4, 5, or 6 chronic HCV infection without cirrhosis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3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Setting: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Canada, Europe, and South Africa</a:t>
                      </a:r>
                    </a:p>
                    <a:p>
                      <a:pPr marL="190500" marR="0" lvl="0" indent="-190500" algn="l" defTabSz="457200" rtl="0" eaLnBrk="1" fontAlgn="base" latinLnBrk="0" hangingPunct="1">
                        <a:lnSpc>
                          <a:spcPts val="23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>
                          <a:tab pos="279400" algn="l"/>
                        </a:tabLst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Key Eligibility Criteria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GT 4, 5 or 6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HCV RNA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≥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1,000 IU/mL at screening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Treatment naïve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Prior treatment with (1) PEG (or INF) +/- RIB or (2)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Sofosbuvir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 + RIB +/- PEG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Patients with cirrhosis excluded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Patients with HIV or chronic HBV excluded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3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65281" y="6015263"/>
            <a:ext cx="8409429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chemeClr val="tx1"/>
            </a:solidFill>
          </a:ln>
        </p:spPr>
        <p:txBody>
          <a:bodyPr wrap="square" lIns="182880" anchor="ctr">
            <a:spAutoFit/>
          </a:bodyPr>
          <a:lstStyle/>
          <a:p>
            <a:r>
              <a:rPr lang="en-US" sz="1400" b="1" dirty="0" smtClean="0">
                <a:latin typeface="Arial"/>
                <a:cs typeface="Arial"/>
              </a:rPr>
              <a:t>*Note</a:t>
            </a:r>
            <a:r>
              <a:rPr lang="en-US" sz="1400" dirty="0" smtClean="0">
                <a:latin typeface="Arial"/>
                <a:cs typeface="Arial"/>
              </a:rPr>
              <a:t>: SURVEYOR-II (Part-4) was published in conjunction with ENDURANCE-2 and </a:t>
            </a:r>
            <a:r>
              <a:rPr lang="en-US" sz="1400" dirty="0">
                <a:latin typeface="Arial"/>
                <a:cs typeface="Arial"/>
              </a:rPr>
              <a:t>ENDURANCE</a:t>
            </a:r>
            <a:r>
              <a:rPr lang="en-US" sz="1400" dirty="0" smtClean="0">
                <a:latin typeface="Arial"/>
                <a:cs typeface="Arial"/>
              </a:rPr>
              <a:t>-4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35048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Asselah</a:t>
            </a:r>
            <a:r>
              <a:rPr lang="en-US" dirty="0"/>
              <a:t> T, et al.  </a:t>
            </a:r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/>
              <a:t>Gastroenterol</a:t>
            </a:r>
            <a:r>
              <a:rPr lang="en-US" dirty="0"/>
              <a:t> </a:t>
            </a:r>
            <a:r>
              <a:rPr lang="en-US" dirty="0" err="1"/>
              <a:t>Hepatol</a:t>
            </a:r>
            <a:r>
              <a:rPr lang="en-US" dirty="0"/>
              <a:t>. 2018;16:417-26.</a:t>
            </a:r>
            <a:endParaRPr lang="en-US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Glecaprevir-Pibrentasvir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GT 2, 4,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5, or 6 without 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Cirrhosis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SURVEYOR</a:t>
            </a:r>
            <a:r>
              <a:rPr lang="en-US" sz="2400" dirty="0"/>
              <a:t>-II (Part 4): </a:t>
            </a:r>
            <a:r>
              <a:rPr lang="en-US" sz="2400" dirty="0" smtClean="0"/>
              <a:t>Study Design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-12330" y="4876800"/>
            <a:ext cx="9180577" cy="87780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BFBFB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6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6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600" dirty="0" err="1" smtClean="0">
                <a:solidFill>
                  <a:srgbClr val="000000"/>
                </a:solidFill>
                <a:latin typeface="Arial" pitchFamily="22" charset="0"/>
              </a:rPr>
              <a:t>Glecaprevir-pibrentasvir</a:t>
            </a:r>
            <a:r>
              <a:rPr lang="en-US" sz="1600" dirty="0" smtClean="0">
                <a:solidFill>
                  <a:srgbClr val="000000"/>
                </a:solidFill>
                <a:latin typeface="Arial" pitchFamily="22" charset="0"/>
              </a:rPr>
              <a:t> (100/40 </a:t>
            </a:r>
            <a:r>
              <a:rPr lang="en-US" sz="1600" dirty="0">
                <a:solidFill>
                  <a:srgbClr val="000000"/>
                </a:solidFill>
                <a:latin typeface="Arial" pitchFamily="22" charset="0"/>
              </a:rPr>
              <a:t>mg</a:t>
            </a:r>
            <a:r>
              <a:rPr lang="en-US" sz="1600" dirty="0" smtClean="0">
                <a:solidFill>
                  <a:srgbClr val="000000"/>
                </a:solidFill>
                <a:latin typeface="Arial" pitchFamily="22" charset="0"/>
              </a:rPr>
              <a:t>) </a:t>
            </a:r>
            <a:r>
              <a:rPr lang="en-US" sz="1600" dirty="0">
                <a:solidFill>
                  <a:srgbClr val="000000"/>
                </a:solidFill>
                <a:latin typeface="Arial" pitchFamily="22" charset="0"/>
              </a:rPr>
              <a:t>fixed dose combination; </a:t>
            </a:r>
            <a:r>
              <a:rPr lang="en-US" sz="1600" dirty="0" smtClean="0">
                <a:solidFill>
                  <a:srgbClr val="000000"/>
                </a:solidFill>
                <a:latin typeface="Arial" pitchFamily="22" charset="0"/>
              </a:rPr>
              <a:t>three pills </a:t>
            </a:r>
            <a:r>
              <a:rPr lang="en-US" sz="1600" dirty="0">
                <a:solidFill>
                  <a:srgbClr val="000000"/>
                </a:solidFill>
                <a:latin typeface="Arial" pitchFamily="22" charset="0"/>
              </a:rPr>
              <a:t>once daily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4682760" y="3592740"/>
            <a:ext cx="3477768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"/>
          <p:cNvSpPr>
            <a:spLocks noChangeArrowheads="1"/>
          </p:cNvSpPr>
          <p:nvPr/>
        </p:nvSpPr>
        <p:spPr bwMode="auto">
          <a:xfrm>
            <a:off x="1838936" y="3172315"/>
            <a:ext cx="2833647" cy="863100"/>
          </a:xfrm>
          <a:prstGeom prst="rect">
            <a:avLst/>
          </a:prstGeom>
          <a:solidFill>
            <a:srgbClr val="DCEEEF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800" b="1" dirty="0" err="1" smtClean="0">
                <a:solidFill>
                  <a:srgbClr val="000000"/>
                </a:solidFill>
                <a:latin typeface="Arial"/>
                <a:cs typeface="Arial"/>
              </a:rPr>
              <a:t>Glecaprevir-Pibrentasvir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b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n = 203)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66184" y="3173259"/>
            <a:ext cx="1511808" cy="862785"/>
          </a:xfrm>
          <a:prstGeom prst="rect">
            <a:avLst/>
          </a:prstGeom>
          <a:solidFill>
            <a:srgbClr val="454545"/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algn="ctr"/>
            <a:r>
              <a:rPr lang="en-US" sz="1600" b="1" dirty="0" smtClean="0">
                <a:latin typeface="Arial"/>
                <a:cs typeface="Arial"/>
              </a:rPr>
              <a:t>GT 2, 4, 5, 6</a:t>
            </a:r>
          </a:p>
          <a:p>
            <a:pPr algn="ctr"/>
            <a:r>
              <a:rPr lang="en-US" sz="1600" b="1" dirty="0" smtClean="0">
                <a:latin typeface="Arial"/>
                <a:cs typeface="Arial"/>
              </a:rPr>
              <a:t>No cirrhosis </a:t>
            </a:r>
            <a:endParaRPr lang="en-US" sz="1400" b="1" dirty="0">
              <a:latin typeface="Arial"/>
              <a:cs typeface="Arial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-6113" y="1371600"/>
            <a:ext cx="9162291" cy="515104"/>
            <a:chOff x="-6113" y="1371600"/>
            <a:chExt cx="9162291" cy="515104"/>
          </a:xfrm>
        </p:grpSpPr>
        <p:sp>
          <p:nvSpPr>
            <p:cNvPr id="54" name="Rectangle 53"/>
            <p:cNvSpPr/>
            <p:nvPr/>
          </p:nvSpPr>
          <p:spPr>
            <a:xfrm>
              <a:off x="-6113" y="1456980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559198" y="13716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 flipV="1">
              <a:off x="-6113" y="1859296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1830459" y="1780052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/>
            <p:cNvSpPr/>
            <p:nvPr/>
          </p:nvSpPr>
          <p:spPr>
            <a:xfrm>
              <a:off x="8229600" y="13716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 flipV="1">
              <a:off x="8511622" y="1780052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609600" y="1457643"/>
              <a:ext cx="838200" cy="36272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354008" y="13716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  <a:latin typeface="Arial"/>
                  <a:cs typeface="Arial"/>
                </a:rPr>
                <a:t>8</a:t>
              </a:r>
            </a:p>
          </p:txBody>
        </p:sp>
        <p:cxnSp>
          <p:nvCxnSpPr>
            <p:cNvPr id="62" name="Straight Connector 61"/>
            <p:cNvCxnSpPr/>
            <p:nvPr/>
          </p:nvCxnSpPr>
          <p:spPr>
            <a:xfrm flipV="1">
              <a:off x="4636030" y="1780052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Rectangle 62"/>
          <p:cNvSpPr/>
          <p:nvPr/>
        </p:nvSpPr>
        <p:spPr>
          <a:xfrm>
            <a:off x="8039100" y="3364140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34353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Asselah</a:t>
            </a:r>
            <a:r>
              <a:rPr lang="en-US" dirty="0"/>
              <a:t> T, et al.  </a:t>
            </a:r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/>
              <a:t>Gastroenterol</a:t>
            </a:r>
            <a:r>
              <a:rPr lang="en-US" dirty="0"/>
              <a:t> </a:t>
            </a:r>
            <a:r>
              <a:rPr lang="en-US" dirty="0" err="1"/>
              <a:t>Hepatol</a:t>
            </a:r>
            <a:r>
              <a:rPr lang="en-US" dirty="0"/>
              <a:t>. 2018;16:417-26.</a:t>
            </a:r>
            <a:endParaRPr lang="en-US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Glecaprevir-Pibrentasvir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GT 2, 4,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5, or 6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without Cirrhosis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SURVEYOR</a:t>
            </a:r>
            <a:r>
              <a:rPr lang="en-US" sz="2700" dirty="0"/>
              <a:t>-II (Part 4): </a:t>
            </a:r>
            <a:r>
              <a:rPr lang="en-US" sz="2700" dirty="0" smtClean="0"/>
              <a:t>Baseline Characteristics</a:t>
            </a:r>
            <a:endParaRPr lang="en-US" sz="2700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4366603"/>
              </p:ext>
            </p:extLst>
          </p:nvPr>
        </p:nvGraphicFramePr>
        <p:xfrm>
          <a:off x="457200" y="1449360"/>
          <a:ext cx="8229600" cy="4800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019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Baseline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Characteristic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GT2</a:t>
                      </a:r>
                      <a:br>
                        <a:rPr lang="en-US" sz="1600" dirty="0" smtClean="0"/>
                      </a:br>
                      <a:r>
                        <a:rPr lang="en-US" sz="1600" b="0" baseline="0" dirty="0" smtClean="0"/>
                        <a:t>(n = 145)</a:t>
                      </a:r>
                      <a:endParaRPr lang="en-US" sz="1600" b="0" dirty="0" smtClean="0"/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46A1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GT 4-6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 </a:t>
                      </a:r>
                      <a:r>
                        <a:rPr lang="en-US" sz="1600" b="0" baseline="0" dirty="0" smtClean="0"/>
                        <a:t>(n = 58)</a:t>
                      </a:r>
                      <a:endParaRPr lang="en-US" sz="1600" b="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73C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352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Age</a:t>
                      </a:r>
                      <a:r>
                        <a:rPr lang="en-US" sz="1600" baseline="0" dirty="0" smtClean="0"/>
                        <a:t>, mean ± SD, years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54 </a:t>
                      </a:r>
                      <a:r>
                        <a:rPr lang="en-US" sz="1600" baseline="0" dirty="0" smtClean="0"/>
                        <a:t>± 11.8</a:t>
                      </a:r>
                      <a:endParaRPr lang="en-US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48 </a:t>
                      </a:r>
                      <a:r>
                        <a:rPr lang="en-US" sz="1600" baseline="0" dirty="0" smtClean="0"/>
                        <a:t>± 13.8</a:t>
                      </a:r>
                      <a:endParaRPr lang="en-US" sz="1600" dirty="0" smtClean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352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Male,</a:t>
                      </a:r>
                      <a:r>
                        <a:rPr lang="en-US" sz="1600" baseline="0" dirty="0" smtClean="0"/>
                        <a:t> n (%)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61 (42)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37 (64)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0164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Race, n (%)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  White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  Black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  Asian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120 (83)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11 (8)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10 (7)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endParaRPr lang="en-US" sz="1600" dirty="0" smtClean="0"/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35 (60)</a:t>
                      </a: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10 (17)</a:t>
                      </a: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13 (22)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352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baseline="0" dirty="0" smtClean="0"/>
                        <a:t>BM</a:t>
                      </a:r>
                      <a:r>
                        <a:rPr lang="en-US" sz="1600" dirty="0" smtClean="0"/>
                        <a:t>I,</a:t>
                      </a:r>
                      <a:r>
                        <a:rPr lang="en-US" sz="1600" baseline="0" dirty="0" smtClean="0"/>
                        <a:t> mean ± SD, kg/m</a:t>
                      </a:r>
                      <a:r>
                        <a:rPr lang="en-US" sz="1600" baseline="30000" dirty="0" smtClean="0"/>
                        <a:t>2</a:t>
                      </a:r>
                      <a:endParaRPr lang="en-US" sz="1600" baseline="300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28.5 </a:t>
                      </a:r>
                      <a:r>
                        <a:rPr lang="en-US" sz="1600" baseline="0" dirty="0" smtClean="0"/>
                        <a:t>± </a:t>
                      </a:r>
                      <a:r>
                        <a:rPr lang="en-US" sz="1600" dirty="0" smtClean="0"/>
                        <a:t>6.9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25.9 </a:t>
                      </a:r>
                      <a:r>
                        <a:rPr lang="en-US" sz="1600" baseline="0" dirty="0" smtClean="0"/>
                        <a:t>± </a:t>
                      </a:r>
                      <a:r>
                        <a:rPr lang="en-US" sz="1600" dirty="0" smtClean="0"/>
                        <a:t>5.0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41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HCV RNA,</a:t>
                      </a:r>
                      <a:r>
                        <a:rPr lang="en-US" sz="1600" baseline="0" dirty="0" smtClean="0"/>
                        <a:t> m</a:t>
                      </a:r>
                      <a:r>
                        <a:rPr lang="en-US" sz="1600" dirty="0" smtClean="0"/>
                        <a:t>edian (range), log</a:t>
                      </a:r>
                      <a:r>
                        <a:rPr lang="en-US" sz="1600" baseline="-25000" dirty="0" smtClean="0"/>
                        <a:t>10</a:t>
                      </a:r>
                      <a:r>
                        <a:rPr lang="en-US" sz="1600" dirty="0" smtClean="0"/>
                        <a:t> IU/mL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6.67 </a:t>
                      </a:r>
                      <a:r>
                        <a:rPr lang="en-US" sz="1600" baseline="0" dirty="0" smtClean="0"/>
                        <a:t>(0.75-7.6)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5.45</a:t>
                      </a:r>
                      <a:r>
                        <a:rPr lang="en-US" sz="1600" baseline="0" dirty="0" smtClean="0"/>
                        <a:t> (4.3-7.5)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8697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HCV Treatment</a:t>
                      </a:r>
                      <a:r>
                        <a:rPr lang="en-US" sz="1600" baseline="0" dirty="0" smtClean="0"/>
                        <a:t> experienced, n (%)</a:t>
                      </a: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baseline="0" dirty="0" smtClean="0"/>
                        <a:t>  IFN or PEG ± RBV, n (%)</a:t>
                      </a: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baseline="0" dirty="0" smtClean="0"/>
                        <a:t>  SOF + RBV ± PEG, n (%)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18 (12)</a:t>
                      </a: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12 (8)</a:t>
                      </a: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6 (4)</a:t>
                      </a:r>
                      <a:endParaRPr lang="en-US" sz="1600" dirty="0"/>
                    </a:p>
                  </a:txBody>
                  <a:tcPr anchor="ctr"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9 (16)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9 (16)</a:t>
                      </a: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352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Former</a:t>
                      </a:r>
                      <a:r>
                        <a:rPr lang="en-US" sz="1600" baseline="0" dirty="0" smtClean="0"/>
                        <a:t> IDU, n (%)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71 (49%)</a:t>
                      </a:r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21 (36)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21781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Asselah</a:t>
            </a:r>
            <a:r>
              <a:rPr lang="en-US" dirty="0"/>
              <a:t> T, et al.  </a:t>
            </a:r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/>
              <a:t>Gastroenterol</a:t>
            </a:r>
            <a:r>
              <a:rPr lang="en-US" dirty="0"/>
              <a:t> </a:t>
            </a:r>
            <a:r>
              <a:rPr lang="en-US" dirty="0" err="1"/>
              <a:t>Hepatol</a:t>
            </a:r>
            <a:r>
              <a:rPr lang="en-US" dirty="0"/>
              <a:t>. 2018;16:417-26.</a:t>
            </a:r>
            <a:endParaRPr lang="en-US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Glecaprevir-Pibrentasvir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GT 2, 4,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5, or 6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without Cirrhosis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SURVEYOR</a:t>
            </a:r>
            <a:r>
              <a:rPr lang="en-US" sz="2700" dirty="0"/>
              <a:t>-II (Part 4): </a:t>
            </a:r>
            <a:r>
              <a:rPr lang="en-US" sz="2700" dirty="0" smtClean="0"/>
              <a:t>Baseline Characteristics</a:t>
            </a:r>
            <a:endParaRPr lang="en-US" sz="2700" dirty="0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421744"/>
              </p:ext>
            </p:extLst>
          </p:nvPr>
        </p:nvGraphicFramePr>
        <p:xfrm>
          <a:off x="457199" y="1421880"/>
          <a:ext cx="8229601" cy="4800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4935">
                <a:tc gridSpan="5">
                  <a:txBody>
                    <a:bodyPr/>
                    <a:lstStyle/>
                    <a:p>
                      <a:r>
                        <a:rPr lang="en-US" sz="1600" dirty="0" smtClean="0"/>
                        <a:t>Prevalence of Baseline Amino Acid Polymorphisms* in NS3 or NS5A</a:t>
                      </a:r>
                      <a:endParaRPr lang="en-US" sz="1600" dirty="0"/>
                    </a:p>
                  </a:txBody>
                  <a:tcPr marL="18288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303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935">
                <a:tc rowSpan="2"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Genotype</a:t>
                      </a:r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marL="18288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A3A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b="1" baseline="0" dirty="0" smtClean="0">
                          <a:solidFill>
                            <a:srgbClr val="FFFFFF"/>
                          </a:solidFill>
                        </a:rPr>
                        <a:t>Prevalence of Baseline Polymorphism, n (%)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A3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A3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3F5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3F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0371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GT</a:t>
                      </a:r>
                      <a:r>
                        <a:rPr lang="en-US" sz="1800" b="1" baseline="0" dirty="0" smtClean="0">
                          <a:solidFill>
                            <a:srgbClr val="FFFFFF"/>
                          </a:solidFill>
                        </a:rPr>
                        <a:t>2</a:t>
                      </a:r>
                      <a:br>
                        <a:rPr lang="en-US" sz="1800" b="1" baseline="0" dirty="0" smtClean="0">
                          <a:solidFill>
                            <a:srgbClr val="FFFFFF"/>
                          </a:solidFill>
                        </a:rPr>
                      </a:br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(n = 123)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6A1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GT</a:t>
                      </a:r>
                      <a:r>
                        <a:rPr lang="en-US" sz="1800" b="1" baseline="0" dirty="0" smtClean="0">
                          <a:solidFill>
                            <a:srgbClr val="FFFFFF"/>
                          </a:solidFill>
                        </a:rPr>
                        <a:t>4</a:t>
                      </a:r>
                      <a:br>
                        <a:rPr lang="en-US" sz="1800" b="1" baseline="0" dirty="0" smtClean="0">
                          <a:solidFill>
                            <a:srgbClr val="FFFFFF"/>
                          </a:solidFill>
                        </a:rPr>
                      </a:br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(n = 41)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GT</a:t>
                      </a:r>
                      <a:r>
                        <a:rPr lang="en-US" sz="1800" b="1" baseline="0" dirty="0" smtClean="0">
                          <a:solidFill>
                            <a:srgbClr val="FFFFFF"/>
                          </a:solidFill>
                        </a:rPr>
                        <a:t>5</a:t>
                      </a:r>
                      <a:br>
                        <a:rPr lang="en-US" sz="1800" b="1" baseline="0" dirty="0" smtClean="0">
                          <a:solidFill>
                            <a:srgbClr val="FFFFFF"/>
                          </a:solidFill>
                        </a:rPr>
                      </a:br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(n = 1)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3C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GT6</a:t>
                      </a:r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/>
                      </a:r>
                      <a:br>
                        <a:rPr lang="en-US" sz="1600" dirty="0" smtClean="0">
                          <a:solidFill>
                            <a:srgbClr val="FFFFFF"/>
                          </a:solidFill>
                        </a:rPr>
                      </a:br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(n = 6)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685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800" dirty="0" smtClean="0"/>
                        <a:t>None</a:t>
                      </a:r>
                      <a:endParaRPr lang="en-US" sz="1800" dirty="0"/>
                    </a:p>
                  </a:txBody>
                  <a:tcPr marL="18288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dirty="0" smtClean="0"/>
                        <a:t>29 (24)</a:t>
                      </a:r>
                      <a:endParaRPr lang="en-US" sz="1800" dirty="0"/>
                    </a:p>
                  </a:txBody>
                  <a:tcPr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dirty="0" smtClean="0"/>
                        <a:t>23 </a:t>
                      </a:r>
                      <a:r>
                        <a:rPr lang="en-US" sz="1800" baseline="0" dirty="0" smtClean="0"/>
                        <a:t>(56)</a:t>
                      </a:r>
                      <a:endParaRPr lang="en-US" sz="1800" dirty="0"/>
                    </a:p>
                  </a:txBody>
                  <a:tcPr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dirty="0" smtClean="0"/>
                        <a:t>1 (100)</a:t>
                      </a:r>
                      <a:endParaRPr lang="en-US" sz="1800" dirty="0"/>
                    </a:p>
                  </a:txBody>
                  <a:tcPr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dirty="0" smtClean="0"/>
                        <a:t>2 (33)</a:t>
                      </a:r>
                      <a:endParaRPr lang="en-US" sz="18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3685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800" dirty="0" smtClean="0"/>
                        <a:t>NS3 only</a:t>
                      </a:r>
                      <a:endParaRPr lang="en-US" sz="1800" dirty="0"/>
                    </a:p>
                  </a:txBody>
                  <a:tcPr marL="18288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3685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800" dirty="0" smtClean="0"/>
                        <a:t>NS5A</a:t>
                      </a:r>
                      <a:r>
                        <a:rPr lang="en-US" sz="1800" baseline="0" dirty="0" smtClean="0"/>
                        <a:t> only</a:t>
                      </a:r>
                      <a:endParaRPr lang="en-US" sz="1800" dirty="0"/>
                    </a:p>
                  </a:txBody>
                  <a:tcPr marL="18288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dirty="0" smtClean="0"/>
                        <a:t>93 (76)</a:t>
                      </a:r>
                      <a:endParaRPr lang="en-US" sz="1800" dirty="0"/>
                    </a:p>
                  </a:txBody>
                  <a:tcPr anchor="ctr"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dirty="0" smtClean="0"/>
                        <a:t>17 (41%)</a:t>
                      </a:r>
                      <a:endParaRPr lang="en-US" sz="1800" dirty="0"/>
                    </a:p>
                  </a:txBody>
                  <a:tcPr anchor="ctr"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anchor="ctr"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dirty="0" smtClean="0"/>
                        <a:t>4 (67)</a:t>
                      </a:r>
                      <a:endParaRPr lang="en-US" sz="18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36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NS3 + NS5A</a:t>
                      </a:r>
                    </a:p>
                  </a:txBody>
                  <a:tcPr marL="18288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 (0.8)</a:t>
                      </a:r>
                    </a:p>
                  </a:txBody>
                  <a:tcPr anchor="ctr"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 (2)</a:t>
                      </a:r>
                    </a:p>
                  </a:txBody>
                  <a:tcPr anchor="ctr"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anchor="ctr"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dirty="0" smtClean="0"/>
                        <a:t>0 (9)</a:t>
                      </a:r>
                      <a:endParaRPr lang="en-US" sz="18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05620">
                <a:tc gridSpan="5"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*Baseline polymorphisms detected by next generation sequencing at a 15% threshold in samples that had sequences available for both targets (N) at the following amino acid positions: </a:t>
                      </a:r>
                      <a:b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NS3: 155, 156, 168</a:t>
                      </a:r>
                      <a:b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NS5A: 24, 28, 30, 31, 58, 92, 93 </a:t>
                      </a:r>
                      <a:endParaRPr lang="en-US" sz="1400" dirty="0" smtClean="0"/>
                    </a:p>
                  </a:txBody>
                  <a:tcPr marL="18288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 anchor="ctr"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 anchor="ctr"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56339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Glecaprevir-Pibrentasvir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GT 2, 4,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5, or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6 without Cirrhosis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SURVEYOR</a:t>
            </a:r>
            <a:r>
              <a:rPr lang="en-US" sz="2700" dirty="0"/>
              <a:t>-II (Part 4): </a:t>
            </a:r>
            <a:r>
              <a:rPr lang="en-US" sz="2700" dirty="0" smtClean="0"/>
              <a:t>Results</a:t>
            </a:r>
            <a:endParaRPr lang="en-US" sz="27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SVR12 (ITT analysis), Overall and by Genotype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Asselah</a:t>
            </a:r>
            <a:r>
              <a:rPr lang="en-US" dirty="0"/>
              <a:t> T, et al.  </a:t>
            </a:r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/>
              <a:t>Gastroenterol</a:t>
            </a:r>
            <a:r>
              <a:rPr lang="en-US" dirty="0"/>
              <a:t> </a:t>
            </a:r>
            <a:r>
              <a:rPr lang="en-US" dirty="0" err="1"/>
              <a:t>Hepatol</a:t>
            </a:r>
            <a:r>
              <a:rPr lang="en-US" dirty="0"/>
              <a:t>. 2018;16:417-26.</a:t>
            </a:r>
            <a:endParaRPr lang="en-US" sz="1200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3173247"/>
              </p:ext>
            </p:extLst>
          </p:nvPr>
        </p:nvGraphicFramePr>
        <p:xfrm>
          <a:off x="379413" y="1853160"/>
          <a:ext cx="8382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/>
          <p:cNvSpPr/>
          <p:nvPr/>
        </p:nvSpPr>
        <p:spPr>
          <a:xfrm>
            <a:off x="1693678" y="5030160"/>
            <a:ext cx="9125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189/196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41480" y="5030160"/>
            <a:ext cx="9125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142/145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0" y="5030160"/>
            <a:ext cx="9125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43/46 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34940" y="5030160"/>
            <a:ext cx="9125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9/10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11160" y="5030160"/>
            <a:ext cx="9125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2/2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573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Glecaprevir-Pibrentasvir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GT 2, 4,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5, or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6 without Cirrhosis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SURVEYOR</a:t>
            </a:r>
            <a:r>
              <a:rPr lang="en-US" sz="2700" dirty="0"/>
              <a:t>-II (Part 4): </a:t>
            </a:r>
            <a:r>
              <a:rPr lang="en-US" sz="2700" dirty="0" smtClean="0"/>
              <a:t>Results</a:t>
            </a:r>
            <a:endParaRPr lang="en-US" sz="27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SVR12 (ITT analysis), Overall and by Genotype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Asselah</a:t>
            </a:r>
            <a:r>
              <a:rPr lang="en-US" dirty="0"/>
              <a:t> T, et al.  </a:t>
            </a:r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/>
              <a:t>Gastroenterol</a:t>
            </a:r>
            <a:r>
              <a:rPr lang="en-US" dirty="0"/>
              <a:t> </a:t>
            </a:r>
            <a:r>
              <a:rPr lang="en-US" dirty="0" err="1"/>
              <a:t>Hepatol</a:t>
            </a:r>
            <a:r>
              <a:rPr lang="en-US" dirty="0"/>
              <a:t>. 2018;16:417-26.</a:t>
            </a:r>
            <a:endParaRPr lang="en-US" sz="1200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8975362"/>
              </p:ext>
            </p:extLst>
          </p:nvPr>
        </p:nvGraphicFramePr>
        <p:xfrm>
          <a:off x="379413" y="1853160"/>
          <a:ext cx="8382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/>
          <p:cNvSpPr/>
          <p:nvPr/>
        </p:nvSpPr>
        <p:spPr>
          <a:xfrm>
            <a:off x="1693678" y="5030160"/>
            <a:ext cx="9125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189/196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41480" y="5030160"/>
            <a:ext cx="9125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142/145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0" y="5030160"/>
            <a:ext cx="9125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43/46 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34940" y="5030160"/>
            <a:ext cx="9125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9/10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11160" y="5030160"/>
            <a:ext cx="9125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2/2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7" name="Line Callout 1 16"/>
          <p:cNvSpPr/>
          <p:nvPr/>
        </p:nvSpPr>
        <p:spPr>
          <a:xfrm>
            <a:off x="2956421" y="3924350"/>
            <a:ext cx="1310779" cy="548050"/>
          </a:xfrm>
          <a:prstGeom prst="borderCallout1">
            <a:avLst>
              <a:gd name="adj1" fmla="val 193249"/>
              <a:gd name="adj2" fmla="val 49495"/>
              <a:gd name="adj3" fmla="val 100906"/>
              <a:gd name="adj4" fmla="val 50062"/>
            </a:avLst>
          </a:prstGeom>
          <a:solidFill>
            <a:srgbClr val="D9D9D9"/>
          </a:solidFill>
          <a:ln w="12700" cmpd="sng">
            <a:solidFill>
              <a:srgbClr val="FFFF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2 </a:t>
            </a:r>
            <a:r>
              <a:rPr lang="en-US" dirty="0" err="1" smtClean="0"/>
              <a:t>Virologic</a:t>
            </a:r>
            <a:r>
              <a:rPr lang="en-US" dirty="0" smtClean="0"/>
              <a:t> Relapses;</a:t>
            </a:r>
          </a:p>
          <a:p>
            <a:pPr algn="ctr"/>
            <a:r>
              <a:rPr lang="en-US" sz="1100" dirty="0" smtClean="0"/>
              <a:t>1 </a:t>
            </a:r>
            <a:r>
              <a:rPr lang="en-US" dirty="0"/>
              <a:t>l</a:t>
            </a:r>
            <a:r>
              <a:rPr lang="en-US" sz="1100" dirty="0" smtClean="0"/>
              <a:t>ost to follow-up</a:t>
            </a:r>
            <a:endParaRPr lang="en-US" sz="1100" dirty="0"/>
          </a:p>
        </p:txBody>
      </p:sp>
      <p:sp>
        <p:nvSpPr>
          <p:cNvPr id="18" name="Line Callout 1 17"/>
          <p:cNvSpPr/>
          <p:nvPr/>
        </p:nvSpPr>
        <p:spPr>
          <a:xfrm>
            <a:off x="4373393" y="3924350"/>
            <a:ext cx="1340047" cy="548050"/>
          </a:xfrm>
          <a:prstGeom prst="borderCallout1">
            <a:avLst>
              <a:gd name="adj1" fmla="val 193249"/>
              <a:gd name="adj2" fmla="val 49495"/>
              <a:gd name="adj3" fmla="val 100906"/>
              <a:gd name="adj4" fmla="val 50062"/>
            </a:avLst>
          </a:prstGeom>
          <a:solidFill>
            <a:srgbClr val="D9D9D9"/>
          </a:solidFill>
          <a:ln w="12700" cmpd="sng">
            <a:solidFill>
              <a:srgbClr val="FFFF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3 </a:t>
            </a:r>
            <a:r>
              <a:rPr lang="en-US" dirty="0"/>
              <a:t>lost to follow-up</a:t>
            </a:r>
          </a:p>
        </p:txBody>
      </p:sp>
      <p:sp>
        <p:nvSpPr>
          <p:cNvPr id="19" name="Line Callout 1 18"/>
          <p:cNvSpPr/>
          <p:nvPr/>
        </p:nvSpPr>
        <p:spPr>
          <a:xfrm>
            <a:off x="7249201" y="3886200"/>
            <a:ext cx="1295400" cy="548050"/>
          </a:xfrm>
          <a:prstGeom prst="borderCallout1">
            <a:avLst>
              <a:gd name="adj1" fmla="val 193249"/>
              <a:gd name="adj2" fmla="val 49495"/>
              <a:gd name="adj3" fmla="val 100906"/>
              <a:gd name="adj4" fmla="val 50062"/>
            </a:avLst>
          </a:prstGeom>
          <a:solidFill>
            <a:srgbClr val="D9D9D9"/>
          </a:solidFill>
          <a:ln w="12700" cmpd="sng">
            <a:solidFill>
              <a:srgbClr val="FFFF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1</a:t>
            </a:r>
            <a:r>
              <a:rPr lang="en-US" dirty="0" smtClean="0"/>
              <a:t> </a:t>
            </a:r>
            <a:r>
              <a:rPr lang="en-US" dirty="0"/>
              <a:t>lost to follow-up</a:t>
            </a:r>
          </a:p>
        </p:txBody>
      </p:sp>
    </p:spTree>
    <p:extLst>
      <p:ext uri="{BB962C8B-B14F-4D97-AF65-F5344CB8AC3E}">
        <p14:creationId xmlns:p14="http://schemas.microsoft.com/office/powerpoint/2010/main" val="17852830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Asselah</a:t>
            </a:r>
            <a:r>
              <a:rPr lang="en-US" dirty="0"/>
              <a:t> T, et al.  </a:t>
            </a:r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/>
              <a:t>Gastroenterol</a:t>
            </a:r>
            <a:r>
              <a:rPr lang="en-US" dirty="0"/>
              <a:t> </a:t>
            </a:r>
            <a:r>
              <a:rPr lang="en-US" dirty="0" err="1"/>
              <a:t>Hepatol</a:t>
            </a:r>
            <a:r>
              <a:rPr lang="en-US" dirty="0"/>
              <a:t>. 2018;16:417-26.</a:t>
            </a:r>
            <a:endParaRPr lang="en-US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Glecaprevir-Pibrentasvir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GT 2, 4,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5, or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6 without Cirrhosis</a:t>
            </a:r>
            <a:b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SURVEYOR</a:t>
            </a:r>
            <a:r>
              <a:rPr lang="en-US" sz="2400" dirty="0"/>
              <a:t>-II (Part 4): </a:t>
            </a:r>
            <a:r>
              <a:rPr lang="en-US" sz="2400" dirty="0" smtClean="0"/>
              <a:t>Adverse Events</a:t>
            </a:r>
            <a:endParaRPr lang="en-US" sz="2400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2702451"/>
              </p:ext>
            </p:extLst>
          </p:nvPr>
        </p:nvGraphicFramePr>
        <p:xfrm>
          <a:off x="455613" y="1524000"/>
          <a:ext cx="8229600" cy="4571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407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Adverse Events (AEs), n (%)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 smtClean="0"/>
                        <a:t>Glecaprevir-Pibrentasvir</a:t>
                      </a:r>
                      <a:r>
                        <a:rPr lang="en-US" sz="1600" baseline="0" dirty="0" smtClean="0"/>
                        <a:t> (n=121)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B3F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572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AEs</a:t>
                      </a:r>
                      <a:r>
                        <a:rPr lang="en-US" sz="1600" baseline="0" dirty="0" smtClean="0"/>
                        <a:t> leading to drug discontinuation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3 (2.5)*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572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Serious AEs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1 (0.8)</a:t>
                      </a:r>
                      <a:r>
                        <a:rPr lang="en-US" sz="1600" baseline="30000" dirty="0" smtClean="0"/>
                        <a:t>§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7021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AEs occurring</a:t>
                      </a:r>
                      <a:r>
                        <a:rPr lang="en-US" sz="1600" baseline="0" dirty="0" smtClean="0"/>
                        <a:t> in </a:t>
                      </a:r>
                      <a:r>
                        <a:rPr lang="en-US" sz="1600" dirty="0" smtClean="0"/>
                        <a:t>≥</a:t>
                      </a:r>
                      <a:r>
                        <a:rPr lang="en-US" sz="1600" baseline="0" dirty="0" smtClean="0"/>
                        <a:t>10% of patients</a:t>
                      </a:r>
                    </a:p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baseline="0" dirty="0" smtClean="0"/>
                        <a:t>   Fatigue</a:t>
                      </a:r>
                    </a:p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baseline="0" dirty="0" smtClean="0"/>
                        <a:t>   Headache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en-US" sz="1600" dirty="0" smtClean="0"/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21 (17)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25 (21)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8359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Laboratory AEs</a:t>
                      </a:r>
                    </a:p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baseline="0" dirty="0" smtClean="0"/>
                        <a:t>   AST grade </a:t>
                      </a:r>
                      <a:r>
                        <a:rPr lang="en-US" sz="1600" dirty="0" smtClean="0"/>
                        <a:t>≥</a:t>
                      </a:r>
                      <a:r>
                        <a:rPr lang="en-US" sz="1600" baseline="0" dirty="0" smtClean="0"/>
                        <a:t>2 (&gt;3 x ULN)</a:t>
                      </a:r>
                    </a:p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baseline="0" dirty="0" smtClean="0"/>
                        <a:t>   ALT grade </a:t>
                      </a:r>
                      <a:r>
                        <a:rPr lang="en-US" sz="1600" dirty="0" smtClean="0"/>
                        <a:t>≥</a:t>
                      </a:r>
                      <a:r>
                        <a:rPr lang="en-US" sz="1600" baseline="0" dirty="0" smtClean="0"/>
                        <a:t>2 (&gt;3 x ULN)</a:t>
                      </a:r>
                    </a:p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baseline="0" dirty="0" smtClean="0"/>
                        <a:t>   Total bilirubin grade </a:t>
                      </a:r>
                      <a:r>
                        <a:rPr lang="en-US" sz="1600" dirty="0" smtClean="0"/>
                        <a:t>≥</a:t>
                      </a:r>
                      <a:r>
                        <a:rPr lang="en-US" sz="1600" baseline="0" dirty="0" smtClean="0"/>
                        <a:t>3 (&gt;3 x ULN)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en-US" sz="1600" dirty="0" smtClean="0"/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0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0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9403">
                <a:tc gridSpan="2"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400" dirty="0" smtClean="0"/>
                        <a:t>* One patient with anxiety, another with heartburn, third with transient ischemic attack</a:t>
                      </a:r>
                      <a:r>
                        <a:rPr lang="en-US" sz="1400" baseline="0" dirty="0" smtClean="0"/>
                        <a:t> (TIA)</a:t>
                      </a:r>
                      <a:r>
                        <a:rPr lang="en-US" sz="1400" dirty="0" smtClean="0"/>
                        <a:t>.</a:t>
                      </a: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400" baseline="30000" dirty="0" smtClean="0"/>
                        <a:t>§ </a:t>
                      </a:r>
                      <a:r>
                        <a:rPr lang="en-US" sz="1400" dirty="0" smtClean="0"/>
                        <a:t>Patient</a:t>
                      </a:r>
                      <a:r>
                        <a:rPr lang="en-US" sz="1400" baseline="0" dirty="0" smtClean="0"/>
                        <a:t> with baseline risk factors discontinued drug on day 12 due to TIA.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95550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Glecaprevir-Pibrentasvir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for 8 or 12 weeks in Non-Cirrhotic GT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>
                <a:solidFill>
                  <a:srgbClr val="FFFFFF"/>
                </a:solidFill>
              </a:rPr>
              <a:t>ENDURANCE-1: Baseline Characteristics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36" name="Content Placeholder 6"/>
          <p:cNvSpPr>
            <a:spLocks noGrp="1"/>
          </p:cNvSpPr>
          <p:nvPr>
            <p:ph sz="quarter" idx="13"/>
          </p:nvPr>
        </p:nvSpPr>
        <p:spPr>
          <a:xfrm>
            <a:off x="304801" y="6461760"/>
            <a:ext cx="7382254" cy="320040"/>
          </a:xfrm>
        </p:spPr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N </a:t>
            </a:r>
            <a:r>
              <a:rPr lang="en-US" dirty="0" err="1"/>
              <a:t>Engl</a:t>
            </a:r>
            <a:r>
              <a:rPr lang="en-US" dirty="0"/>
              <a:t> J Med. 2018;378:354-69.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3926751"/>
              </p:ext>
            </p:extLst>
          </p:nvPr>
        </p:nvGraphicFramePr>
        <p:xfrm>
          <a:off x="340519" y="1371600"/>
          <a:ext cx="8459787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5867400" y="4998360"/>
            <a:ext cx="914438" cy="3809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15/15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03360" y="4998360"/>
            <a:ext cx="914438" cy="3809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18/18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22260" y="4998360"/>
            <a:ext cx="914438" cy="3809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333/336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69560" y="4998360"/>
            <a:ext cx="914438" cy="3809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333/334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2775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Asselah</a:t>
            </a:r>
            <a:r>
              <a:rPr lang="en-US" dirty="0"/>
              <a:t> T, et al.  </a:t>
            </a:r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/>
              <a:t>Gastroenterol</a:t>
            </a:r>
            <a:r>
              <a:rPr lang="en-US" dirty="0"/>
              <a:t> </a:t>
            </a:r>
            <a:r>
              <a:rPr lang="en-US" dirty="0" err="1"/>
              <a:t>Hepatol</a:t>
            </a:r>
            <a:r>
              <a:rPr lang="en-US" dirty="0"/>
              <a:t>. 2017 Sep 22. </a:t>
            </a:r>
            <a:r>
              <a:rPr lang="en-US" sz="1200" dirty="0"/>
              <a:t>[</a:t>
            </a:r>
            <a:r>
              <a:rPr lang="en-US" sz="1200" dirty="0" err="1"/>
              <a:t>Epub</a:t>
            </a:r>
            <a:r>
              <a:rPr lang="en-US" sz="1200" dirty="0"/>
              <a:t> ahead of print]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Glecaprevir-Pibrentasvir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GT 2, 4,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5, or 6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without Cirrhosis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/>
              <a:t>*SURVEYOR-II (Part 4): </a:t>
            </a:r>
            <a:r>
              <a:rPr lang="en-US" sz="2700" dirty="0" smtClean="0"/>
              <a:t>Conclusions</a:t>
            </a:r>
            <a:endParaRPr lang="en-US" sz="31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920548"/>
              </p:ext>
            </p:extLst>
          </p:nvPr>
        </p:nvGraphicFramePr>
        <p:xfrm>
          <a:off x="0" y="2209800"/>
          <a:ext cx="9144000" cy="2143759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“In 3 Phase 3 studies, 8 weeks' treatment with </a:t>
                      </a:r>
                      <a:r>
                        <a:rPr lang="en-US" sz="2000" b="0" i="0" dirty="0" err="1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glecaprevir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/</a:t>
                      </a:r>
                      <a:r>
                        <a:rPr lang="en-US" sz="2000" b="0" i="0" dirty="0" err="1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pibrentasvir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produced an SVR12 in at least 93% of patients with chronic HCV genotype 2, 4, 5, or 6 infection without cirrhosis, with virologic failure in less than 1%. The drug combination had a safety profile comparable to 12 week's treatment with </a:t>
                      </a:r>
                      <a:r>
                        <a:rPr lang="en-US" sz="2000" b="0" i="0" dirty="0" err="1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glecaprevir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/</a:t>
                      </a:r>
                      <a:r>
                        <a:rPr lang="en-US" sz="2000" b="0" i="0" dirty="0" err="1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pibrentasvir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.”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-17280" y="5105470"/>
            <a:ext cx="9180577" cy="4540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 wrap="square" lIns="457200" anchor="ctr">
            <a:spAutoFit/>
          </a:bodyPr>
          <a:lstStyle/>
          <a:p>
            <a:r>
              <a:rPr lang="en-US" sz="1400" b="1" dirty="0">
                <a:latin typeface="Arial"/>
                <a:cs typeface="Arial"/>
              </a:rPr>
              <a:t>*Note</a:t>
            </a:r>
            <a:r>
              <a:rPr lang="en-US" sz="1400" dirty="0">
                <a:latin typeface="Arial"/>
                <a:cs typeface="Arial"/>
              </a:rPr>
              <a:t>: SURVEYOR-II (Part-4) was published in conjunction with ENDURANCE-2 and ENDURANCE-4</a:t>
            </a:r>
          </a:p>
        </p:txBody>
      </p:sp>
    </p:spTree>
    <p:extLst>
      <p:ext uri="{BB962C8B-B14F-4D97-AF65-F5344CB8AC3E}">
        <p14:creationId xmlns:p14="http://schemas.microsoft.com/office/powerpoint/2010/main" val="16312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0473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N </a:t>
            </a:r>
            <a:r>
              <a:rPr lang="en-US" dirty="0" err="1"/>
              <a:t>Engl</a:t>
            </a:r>
            <a:r>
              <a:rPr lang="en-US" dirty="0"/>
              <a:t> J Med. 2018;378:354-69.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Glecaprevir-Pibrentasvir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for 8 or 12 weeks in Non-Cirrhotic GT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>
                <a:solidFill>
                  <a:srgbClr val="FFFFFF"/>
                </a:solidFill>
              </a:rPr>
              <a:t>*ENDURANCE-1</a:t>
            </a:r>
            <a:r>
              <a:rPr lang="en-US" sz="2700" dirty="0" smtClean="0">
                <a:solidFill>
                  <a:srgbClr val="FFFFFF"/>
                </a:solidFill>
              </a:rPr>
              <a:t>: Conclusions</a:t>
            </a:r>
            <a:endParaRPr lang="en-US" sz="31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293055"/>
              </p:ext>
            </p:extLst>
          </p:nvPr>
        </p:nvGraphicFramePr>
        <p:xfrm>
          <a:off x="0" y="2590800"/>
          <a:ext cx="9144000" cy="20086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“Once-daily treatment with </a:t>
                      </a:r>
                      <a:r>
                        <a:rPr lang="en-US" sz="2000" b="0" i="0" dirty="0" err="1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glecaprevir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–</a:t>
                      </a:r>
                      <a:r>
                        <a:rPr lang="en-US" sz="2000" b="0" i="0" dirty="0" err="1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pibrentasvir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for either 8 weeks or 12 weeks achieved high rates of sustained virologic response among patients with HCV genotype 1 or 3 infection who did not have cirrhosis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.”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-17280" y="5407223"/>
            <a:ext cx="9180577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 wrap="square" lIns="457200" anchor="ctr">
            <a:spAutoFit/>
          </a:bodyPr>
          <a:lstStyle/>
          <a:p>
            <a:r>
              <a:rPr lang="en-US" sz="1400" b="1" dirty="0" smtClean="0">
                <a:latin typeface="Arial"/>
                <a:cs typeface="Arial"/>
              </a:rPr>
              <a:t>*Note</a:t>
            </a:r>
            <a:r>
              <a:rPr lang="en-US" sz="1400" dirty="0" smtClean="0">
                <a:latin typeface="Arial"/>
                <a:cs typeface="Arial"/>
              </a:rPr>
              <a:t>: ENDURANCE-1 was published in conjunction with ENDURANCE-3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829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500"/>
              </a:lnSpc>
              <a:spcBef>
                <a:spcPts val="600"/>
              </a:spcBef>
            </a:pPr>
            <a:r>
              <a:rPr lang="en-US" sz="2600" dirty="0" err="1" smtClean="0">
                <a:solidFill>
                  <a:srgbClr val="001D48"/>
                </a:solidFill>
              </a:rPr>
              <a:t>Glecaprevir</a:t>
            </a:r>
            <a:r>
              <a:rPr lang="en-US" sz="2600" dirty="0" err="1">
                <a:solidFill>
                  <a:srgbClr val="001D48"/>
                </a:solidFill>
              </a:rPr>
              <a:t>-</a:t>
            </a:r>
            <a:r>
              <a:rPr lang="en-US" sz="2600" dirty="0" err="1" smtClean="0">
                <a:solidFill>
                  <a:srgbClr val="001D48"/>
                </a:solidFill>
              </a:rPr>
              <a:t>Pibrentasvir</a:t>
            </a:r>
            <a:r>
              <a:rPr lang="en-US" sz="2600" dirty="0" smtClean="0">
                <a:solidFill>
                  <a:srgbClr val="001D48"/>
                </a:solidFill>
              </a:rPr>
              <a:t> in Non-Cirrhotic Genotype 2 </a:t>
            </a:r>
            <a:r>
              <a:rPr lang="en-US" dirty="0" smtClean="0">
                <a:solidFill>
                  <a:srgbClr val="001D48"/>
                </a:solidFill>
              </a:rPr>
              <a:t/>
            </a:r>
            <a:br>
              <a:rPr lang="en-US" dirty="0" smtClean="0">
                <a:solidFill>
                  <a:srgbClr val="001D48"/>
                </a:solidFill>
              </a:rPr>
            </a:br>
            <a:r>
              <a:rPr lang="en-US" dirty="0" smtClean="0">
                <a:solidFill>
                  <a:srgbClr val="001D48"/>
                </a:solidFill>
              </a:rPr>
              <a:t>ENDURANCE-2</a:t>
            </a:r>
            <a:endParaRPr lang="en-US" sz="2000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3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 Naïve or 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/>
              <a:t>Source: </a:t>
            </a:r>
            <a:r>
              <a:rPr lang="en-US" sz="1400" dirty="0" err="1"/>
              <a:t>Asselah</a:t>
            </a:r>
            <a:r>
              <a:rPr lang="en-US" sz="1400" dirty="0"/>
              <a:t> T, et al.  </a:t>
            </a:r>
            <a:r>
              <a:rPr lang="en-US" sz="1400" dirty="0" err="1"/>
              <a:t>Clin</a:t>
            </a:r>
            <a:r>
              <a:rPr lang="en-US" sz="1400" dirty="0"/>
              <a:t> </a:t>
            </a:r>
            <a:r>
              <a:rPr lang="en-US" sz="1400" dirty="0" err="1"/>
              <a:t>Gastroenterol</a:t>
            </a:r>
            <a:r>
              <a:rPr lang="en-US" sz="1400" dirty="0"/>
              <a:t> </a:t>
            </a:r>
            <a:r>
              <a:rPr lang="en-US" sz="1400" dirty="0" err="1"/>
              <a:t>Hepatol</a:t>
            </a:r>
            <a:r>
              <a:rPr lang="en-US" sz="1400" dirty="0"/>
              <a:t>. </a:t>
            </a:r>
            <a:r>
              <a:rPr lang="en-US" sz="1400" dirty="0" smtClean="0"/>
              <a:t>2018;16:417-26.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745880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</a:t>
            </a:r>
            <a:r>
              <a:rPr lang="en-US" dirty="0" smtClean="0"/>
              <a:t>: </a:t>
            </a:r>
            <a:r>
              <a:rPr lang="en-US" dirty="0" err="1"/>
              <a:t>Asselah</a:t>
            </a:r>
            <a:r>
              <a:rPr lang="en-US" dirty="0"/>
              <a:t> T, et al.  </a:t>
            </a:r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/>
              <a:t>Gastroenterol</a:t>
            </a:r>
            <a:r>
              <a:rPr lang="en-US" dirty="0"/>
              <a:t> </a:t>
            </a:r>
            <a:r>
              <a:rPr lang="en-US" dirty="0" err="1"/>
              <a:t>Hepatol</a:t>
            </a:r>
            <a:r>
              <a:rPr lang="en-US" dirty="0"/>
              <a:t>. 2018;16:417-26.</a:t>
            </a:r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686800" cy="990600"/>
          </a:xfrm>
        </p:spPr>
        <p:txBody>
          <a:bodyPr>
            <a:normAutofit/>
          </a:bodyPr>
          <a:lstStyle/>
          <a:p>
            <a:r>
              <a:rPr lang="en-US" sz="26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6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6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Non-Cirrhotic GT 2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800" dirty="0" smtClean="0"/>
              <a:t>*</a:t>
            </a:r>
            <a:r>
              <a:rPr lang="en-US" sz="2800" dirty="0" smtClean="0">
                <a:solidFill>
                  <a:srgbClr val="FFFFFF"/>
                </a:solidFill>
              </a:rPr>
              <a:t>ENDURANCE</a:t>
            </a:r>
            <a:r>
              <a:rPr lang="en-US" sz="2700" dirty="0" smtClean="0">
                <a:solidFill>
                  <a:srgbClr val="FFFFFF"/>
                </a:solidFill>
              </a:rPr>
              <a:t>-2: Study Features</a:t>
            </a:r>
            <a:endParaRPr lang="en-US" sz="2700" dirty="0">
              <a:solidFill>
                <a:srgbClr val="FFFFFF"/>
              </a:solidFill>
            </a:endParaRPr>
          </a:p>
        </p:txBody>
      </p:sp>
      <p:graphicFrame>
        <p:nvGraphicFramePr>
          <p:cNvPr id="5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250171"/>
              </p:ext>
            </p:extLst>
          </p:nvPr>
        </p:nvGraphicFramePr>
        <p:xfrm>
          <a:off x="356640" y="1387052"/>
          <a:ext cx="8412480" cy="452354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412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7638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3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ENDURANCE-2 Trial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49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6482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3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andomized, double-blind, placebo-controlled phase 3 trial to evaluate the safety and efficacy of the fixed-dose combination of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glecaprevir-pibrentasvir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for 12 weeks in treatment-naïve or treatment-experienced adults with GT 2 chronic HCV infection without cirrhosis.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3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="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Multiple centers in US, Europe and Asia</a:t>
                      </a:r>
                      <a:endParaRPr lang="en-US" sz="1800" b="1" baseline="0" dirty="0" smtClean="0">
                        <a:solidFill>
                          <a:srgbClr val="000000"/>
                        </a:solidFill>
                        <a:latin typeface="Arial" pitchFamily="22" charset="0"/>
                      </a:endParaRPr>
                    </a:p>
                    <a:p>
                      <a:pPr marL="190500" marR="0" lvl="0" indent="-190500" algn="l" defTabSz="457200" rtl="0" eaLnBrk="1" fontAlgn="base" latinLnBrk="0" hangingPunct="1">
                        <a:lnSpc>
                          <a:spcPts val="23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>
                          <a:tab pos="279400" algn="l"/>
                        </a:tabLst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Key Eligibility Criteria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genotype 2 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 ≥18 years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HCV RNA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≥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1,000 IU/mL at screening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Naïve or treated with (1) PEG (or IFN) +/- RBV or (2) SOF + RBV +/- PEG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Absence of cirrhosis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HIV or HBV coinfection excluded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3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56641" y="5975659"/>
            <a:ext cx="8409429" cy="3626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chemeClr val="tx1"/>
            </a:solidFill>
          </a:ln>
        </p:spPr>
        <p:txBody>
          <a:bodyPr wrap="square" lIns="182880" anchor="ctr">
            <a:spAutoFit/>
          </a:bodyPr>
          <a:lstStyle/>
          <a:p>
            <a:r>
              <a:rPr lang="en-US" sz="1400" b="1" dirty="0" smtClean="0">
                <a:latin typeface="Arial"/>
                <a:cs typeface="Arial"/>
              </a:rPr>
              <a:t>*Note</a:t>
            </a:r>
            <a:r>
              <a:rPr lang="en-US" sz="1400" dirty="0" smtClean="0">
                <a:latin typeface="Arial"/>
                <a:cs typeface="Arial"/>
              </a:rPr>
              <a:t>: ENDURANCE-2 was published in conjunction with ENDURANCE-4 and SURVEYOR-II (Part 4)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13084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4329684" y="2750415"/>
            <a:ext cx="18288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Asselah</a:t>
            </a:r>
            <a:r>
              <a:rPr lang="en-US" dirty="0"/>
              <a:t> T, et al.  </a:t>
            </a:r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/>
              <a:t>Gastroenterol</a:t>
            </a:r>
            <a:r>
              <a:rPr lang="en-US" dirty="0"/>
              <a:t> </a:t>
            </a:r>
            <a:r>
              <a:rPr lang="en-US" dirty="0" err="1"/>
              <a:t>Hepatol</a:t>
            </a:r>
            <a:r>
              <a:rPr lang="en-US" dirty="0"/>
              <a:t>. 2018;16:417-26.</a:t>
            </a:r>
            <a:endParaRPr lang="en-US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2800"/>
              </a:lnSpc>
            </a:pP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Non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-Cirrhotic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GT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>
                <a:solidFill>
                  <a:srgbClr val="FFFFFF"/>
                </a:solidFill>
              </a:rPr>
              <a:t>ENDURANCE-2: Study Design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2500884" y="2438400"/>
            <a:ext cx="1828800" cy="6318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800" b="1" dirty="0" smtClean="0">
                <a:latin typeface="Arial"/>
                <a:cs typeface="Arial"/>
              </a:rPr>
              <a:t>GLE-PIB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77484" y="2559148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447800" y="2557212"/>
            <a:ext cx="103104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n =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202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6158484" y="3778494"/>
            <a:ext cx="18288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4329683" y="3482920"/>
            <a:ext cx="1828799" cy="63188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800" b="1" dirty="0" smtClean="0">
                <a:latin typeface="Arial"/>
                <a:cs typeface="Arial"/>
              </a:rPr>
              <a:t>GLE-PIB</a:t>
            </a:r>
            <a:br>
              <a:rPr lang="en-US" sz="1800" b="1" dirty="0" smtClean="0">
                <a:latin typeface="Arial"/>
                <a:cs typeface="Arial"/>
              </a:rPr>
            </a:br>
            <a:r>
              <a:rPr lang="en-US" sz="1400" dirty="0" smtClean="0">
                <a:latin typeface="Arial"/>
                <a:cs typeface="Arial"/>
              </a:rPr>
              <a:t>(data not included)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7606284" y="3575887"/>
            <a:ext cx="775716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447800" y="3573880"/>
            <a:ext cx="103104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n =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100</a:t>
            </a:r>
            <a:endParaRPr lang="en-US" sz="1600" dirty="0">
              <a:solidFill>
                <a:srgbClr val="000000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40" name="Rectangle 39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07360" y="14679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24296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71570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36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04908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891293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251422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433111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 flipV="1">
              <a:off x="6161520" y="177094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798849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2514601" y="3482920"/>
            <a:ext cx="1828799" cy="6318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800" b="1" dirty="0" smtClean="0">
                <a:latin typeface="Arial"/>
                <a:cs typeface="Arial"/>
              </a:rPr>
              <a:t>Placebo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29" name="Rectangle 25"/>
          <p:cNvSpPr>
            <a:spLocks noChangeArrowheads="1"/>
          </p:cNvSpPr>
          <p:nvPr/>
        </p:nvSpPr>
        <p:spPr bwMode="auto">
          <a:xfrm>
            <a:off x="-6949" y="5029200"/>
            <a:ext cx="9162288" cy="114297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500" b="1" dirty="0">
                <a:solidFill>
                  <a:srgbClr val="000000"/>
                </a:solidFill>
                <a:latin typeface="Arial" pitchFamily="22" charset="0"/>
              </a:rPr>
              <a:t>Abbreviations</a:t>
            </a:r>
            <a:r>
              <a:rPr lang="en-US" sz="1500" dirty="0">
                <a:solidFill>
                  <a:srgbClr val="000000"/>
                </a:solidFill>
                <a:latin typeface="Arial" pitchFamily="22" charset="0"/>
              </a:rPr>
              <a:t>: </a:t>
            </a: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GLE-PIB= </a:t>
            </a:r>
            <a:r>
              <a:rPr lang="en-US" sz="1500" dirty="0" err="1" smtClean="0">
                <a:solidFill>
                  <a:srgbClr val="000000"/>
                </a:solidFill>
                <a:latin typeface="Arial"/>
                <a:cs typeface="Arial"/>
              </a:rPr>
              <a:t>Glecaprevir-pibrentasvir</a:t>
            </a:r>
            <a:endParaRPr lang="en-US" sz="1500" dirty="0">
              <a:solidFill>
                <a:srgbClr val="000000"/>
              </a:solidFill>
              <a:latin typeface="Arial" pitchFamily="22" charset="0"/>
            </a:endParaRPr>
          </a:p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5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5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5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500" dirty="0" err="1" smtClean="0">
                <a:solidFill>
                  <a:srgbClr val="000000"/>
                </a:solidFill>
                <a:latin typeface="Arial"/>
                <a:cs typeface="Arial"/>
              </a:rPr>
              <a:t>Glecaprevir-pibrentasvir</a:t>
            </a: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500" dirty="0" smtClean="0">
                <a:solidFill>
                  <a:srgbClr val="000000"/>
                </a:solidFill>
                <a:latin typeface="Arial" pitchFamily="22" charset="0"/>
              </a:rPr>
              <a:t>(100/40 </a:t>
            </a:r>
            <a:r>
              <a:rPr lang="en-US" sz="1500" dirty="0">
                <a:solidFill>
                  <a:srgbClr val="000000"/>
                </a:solidFill>
                <a:latin typeface="Arial" pitchFamily="22" charset="0"/>
              </a:rPr>
              <a:t>mg</a:t>
            </a:r>
            <a:r>
              <a:rPr lang="en-US" sz="1500" dirty="0" smtClean="0">
                <a:solidFill>
                  <a:srgbClr val="000000"/>
                </a:solidFill>
                <a:latin typeface="Arial" pitchFamily="22" charset="0"/>
              </a:rPr>
              <a:t>) fixed-dose combination: three pills (300/120 mg) </a:t>
            </a:r>
            <a:r>
              <a:rPr lang="en-US" sz="1500" dirty="0">
                <a:solidFill>
                  <a:srgbClr val="000000"/>
                </a:solidFill>
                <a:latin typeface="Arial" pitchFamily="22" charset="0"/>
              </a:rPr>
              <a:t>once </a:t>
            </a:r>
            <a:r>
              <a:rPr lang="en-US" sz="1500" dirty="0" smtClean="0">
                <a:solidFill>
                  <a:srgbClr val="000000"/>
                </a:solidFill>
                <a:latin typeface="Arial" pitchFamily="22" charset="0"/>
              </a:rPr>
              <a:t>daily</a:t>
            </a:r>
            <a:endParaRPr lang="en-US" sz="15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6949" y="4721423"/>
            <a:ext cx="9162288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lIns="457200">
            <a:spAutoFit/>
          </a:bodyPr>
          <a:lstStyle/>
          <a:p>
            <a:r>
              <a:rPr lang="en-US" sz="1400" b="1" dirty="0" smtClean="0">
                <a:latin typeface="Arial"/>
                <a:cs typeface="Arial"/>
              </a:rPr>
              <a:t>Note</a:t>
            </a:r>
            <a:r>
              <a:rPr lang="en-US" sz="1400" dirty="0" smtClean="0">
                <a:latin typeface="Arial"/>
                <a:cs typeface="Arial"/>
              </a:rPr>
              <a:t>: Four patients enrolled in GT2 arm later determined </a:t>
            </a:r>
            <a:r>
              <a:rPr lang="en-US" sz="1400" dirty="0">
                <a:latin typeface="Arial"/>
                <a:cs typeface="Arial"/>
              </a:rPr>
              <a:t>to be infected with GT1 by phylogenetic </a:t>
            </a:r>
            <a:r>
              <a:rPr lang="en-US" sz="1400" dirty="0" smtClean="0">
                <a:latin typeface="Arial"/>
                <a:cs typeface="Arial"/>
              </a:rPr>
              <a:t>analysis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4946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Non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-Cirrhotic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GT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>
                <a:solidFill>
                  <a:srgbClr val="FFFFFF"/>
                </a:solidFill>
              </a:rPr>
              <a:t>ENDURANCE-2: Baseline </a:t>
            </a:r>
            <a:r>
              <a:rPr lang="en-US" sz="2400" dirty="0" smtClean="0"/>
              <a:t>Characteristics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36" name="Content Placeholder 6"/>
          <p:cNvSpPr>
            <a:spLocks noGrp="1"/>
          </p:cNvSpPr>
          <p:nvPr>
            <p:ph sz="quarter" idx="13"/>
          </p:nvPr>
        </p:nvSpPr>
        <p:spPr>
          <a:xfrm>
            <a:off x="304801" y="6461760"/>
            <a:ext cx="7382254" cy="320040"/>
          </a:xfrm>
        </p:spPr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Asselah</a:t>
            </a:r>
            <a:r>
              <a:rPr lang="en-US" dirty="0"/>
              <a:t> T, et al.  </a:t>
            </a:r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/>
              <a:t>Gastroenterol</a:t>
            </a:r>
            <a:r>
              <a:rPr lang="en-US" dirty="0"/>
              <a:t> </a:t>
            </a:r>
            <a:r>
              <a:rPr lang="en-US" dirty="0" err="1"/>
              <a:t>Hepatol</a:t>
            </a:r>
            <a:r>
              <a:rPr lang="en-US" dirty="0"/>
              <a:t>. 2018;16:417-26.</a:t>
            </a:r>
            <a:endParaRPr lang="en-US" sz="1200" dirty="0"/>
          </a:p>
        </p:txBody>
      </p:sp>
      <p:graphicFrame>
        <p:nvGraphicFramePr>
          <p:cNvPr id="5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9532910"/>
              </p:ext>
            </p:extLst>
          </p:nvPr>
        </p:nvGraphicFramePr>
        <p:xfrm>
          <a:off x="327480" y="1428300"/>
          <a:ext cx="8458201" cy="4800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6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20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4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 smtClean="0"/>
                        <a:t>Baseline Characteristic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GLE-PIB</a:t>
                      </a:r>
                      <a:endParaRPr lang="en-US" sz="1800" b="0" dirty="0" smtClean="0">
                        <a:solidFill>
                          <a:srgbClr val="FFFFFF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(n = 202)</a:t>
                      </a:r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37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Placebo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(n =</a:t>
                      </a:r>
                      <a:r>
                        <a:rPr lang="en-US" sz="1600" b="0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100)</a:t>
                      </a:r>
                      <a:endParaRPr lang="en-US" sz="1600" b="1" dirty="0" smtClean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5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0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dirty="0" smtClean="0"/>
                        <a:t>Age, mean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800" baseline="0" dirty="0" smtClean="0"/>
                        <a:t>± SD</a:t>
                      </a:r>
                      <a:r>
                        <a:rPr lang="en-US" sz="1700" dirty="0" smtClean="0"/>
                        <a:t>, years</a:t>
                      </a:r>
                      <a:endParaRPr lang="en-US" sz="17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dirty="0" smtClean="0"/>
                        <a:t>57 </a:t>
                      </a:r>
                      <a:r>
                        <a:rPr lang="en-US" sz="1800" baseline="0" dirty="0" smtClean="0"/>
                        <a:t>± 12.8</a:t>
                      </a:r>
                      <a:endParaRPr lang="en-US" sz="17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dirty="0" smtClean="0"/>
                        <a:t>58 </a:t>
                      </a:r>
                      <a:r>
                        <a:rPr lang="en-US" sz="1800" baseline="0" dirty="0" smtClean="0"/>
                        <a:t>± 12.0</a:t>
                      </a:r>
                      <a:endParaRPr lang="en-US" sz="1700" dirty="0"/>
                    </a:p>
                  </a:txBody>
                  <a:tcPr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0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dirty="0" smtClean="0"/>
                        <a:t>Male, n (%)</a:t>
                      </a:r>
                      <a:endParaRPr lang="en-US" sz="17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98 (49)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45 (45)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69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dirty="0" smtClean="0"/>
                        <a:t>Race, n (%)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dirty="0" smtClean="0"/>
                        <a:t>  White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dirty="0" smtClean="0"/>
                        <a:t>  Black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aseline="0" dirty="0" smtClean="0"/>
                        <a:t>  Asian</a:t>
                      </a:r>
                      <a:endParaRPr lang="en-US" sz="1700" dirty="0" smtClean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7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dirty="0" smtClean="0"/>
                        <a:t>121 (60)</a:t>
                      </a:r>
                      <a:br>
                        <a:rPr lang="en-US" sz="1700" dirty="0" smtClean="0"/>
                      </a:br>
                      <a:r>
                        <a:rPr lang="en-US" sz="1700" dirty="0" smtClean="0"/>
                        <a:t>7 (3)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dirty="0" smtClean="0"/>
                        <a:t>69 (34)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7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dirty="0" smtClean="0"/>
                        <a:t>60 (60)</a:t>
                      </a:r>
                      <a:br>
                        <a:rPr lang="en-US" sz="1700" dirty="0" smtClean="0"/>
                      </a:br>
                      <a:r>
                        <a:rPr lang="en-US" sz="1700" dirty="0" smtClean="0"/>
                        <a:t>7 (7)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dirty="0" smtClean="0"/>
                        <a:t>32 (32)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2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dirty="0" smtClean="0"/>
                        <a:t>BMI, mean,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600" baseline="0" dirty="0" smtClean="0"/>
                        <a:t>±</a:t>
                      </a:r>
                      <a:r>
                        <a:rPr lang="en-US" sz="1700" baseline="0" dirty="0" smtClean="0"/>
                        <a:t> SD kg/m</a:t>
                      </a:r>
                      <a:r>
                        <a:rPr lang="en-US" sz="1700" baseline="30000" dirty="0" smtClean="0"/>
                        <a:t>2</a:t>
                      </a:r>
                      <a:endParaRPr lang="en-US" sz="17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dirty="0" smtClean="0"/>
                        <a:t>25.8 </a:t>
                      </a:r>
                      <a:r>
                        <a:rPr lang="en-US" sz="1600" baseline="0" dirty="0" smtClean="0"/>
                        <a:t>± 4.7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dirty="0" smtClean="0"/>
                        <a:t>26.4 </a:t>
                      </a:r>
                      <a:r>
                        <a:rPr lang="en-US" sz="1600" baseline="0" dirty="0" smtClean="0"/>
                        <a:t>± 4.1</a:t>
                      </a:r>
                      <a:endParaRPr lang="en-US" sz="1600" dirty="0"/>
                    </a:p>
                  </a:txBody>
                  <a:tcPr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42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dirty="0" smtClean="0"/>
                        <a:t>HCV RNA, median</a:t>
                      </a:r>
                      <a:r>
                        <a:rPr lang="en-US" sz="1700" baseline="0" dirty="0" smtClean="0"/>
                        <a:t> (range), </a:t>
                      </a:r>
                      <a:r>
                        <a:rPr lang="en-US" sz="1700" dirty="0" smtClean="0"/>
                        <a:t>log</a:t>
                      </a:r>
                      <a:r>
                        <a:rPr lang="en-US" sz="1700" baseline="-25000" dirty="0" smtClean="0"/>
                        <a:t>10</a:t>
                      </a:r>
                      <a:r>
                        <a:rPr lang="en-US" sz="1700" dirty="0" smtClean="0"/>
                        <a:t> IU/mL</a:t>
                      </a:r>
                      <a:endParaRPr lang="en-US" sz="17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dirty="0" smtClean="0"/>
                        <a:t>6.25 (2.5-7.3)</a:t>
                      </a:r>
                      <a:endParaRPr lang="en-US" sz="17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dirty="0" smtClean="0"/>
                        <a:t>6.39 (3.4-7.2)</a:t>
                      </a:r>
                      <a:endParaRPr lang="en-US" sz="1700" dirty="0"/>
                    </a:p>
                  </a:txBody>
                  <a:tcPr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42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dirty="0" smtClean="0"/>
                        <a:t>IL28B non-CC, n (%)</a:t>
                      </a:r>
                      <a:endParaRPr lang="en-US" sz="17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dirty="0" smtClean="0"/>
                        <a:t>111 (55)</a:t>
                      </a:r>
                      <a:endParaRPr lang="en-US" sz="17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dirty="0" smtClean="0"/>
                        <a:t>50 (50)</a:t>
                      </a:r>
                      <a:endParaRPr lang="en-US" sz="1700" dirty="0"/>
                    </a:p>
                  </a:txBody>
                  <a:tcPr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42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dirty="0" smtClean="0"/>
                        <a:t>Former</a:t>
                      </a:r>
                      <a:r>
                        <a:rPr lang="en-US" sz="1700" baseline="0" dirty="0" smtClean="0"/>
                        <a:t> IDU, n (%)</a:t>
                      </a:r>
                      <a:endParaRPr lang="en-US" sz="17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dirty="0" smtClean="0"/>
                        <a:t>32 (16)</a:t>
                      </a:r>
                      <a:endParaRPr lang="en-US" sz="17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dirty="0" smtClean="0"/>
                        <a:t>18 (18)</a:t>
                      </a:r>
                      <a:endParaRPr lang="en-US" sz="1700" dirty="0"/>
                    </a:p>
                  </a:txBody>
                  <a:tcPr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8443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*One patient in active arm with subtype 2i.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/>
                    </a:p>
                  </a:txBody>
                  <a:tcPr anchor="ctr"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1419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Non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-Cirrhotic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GT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>
                <a:solidFill>
                  <a:srgbClr val="FFFFFF"/>
                </a:solidFill>
              </a:rPr>
              <a:t>ENDURANCE-2: Baseline Characteristics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36" name="Content Placeholder 6"/>
          <p:cNvSpPr>
            <a:spLocks noGrp="1"/>
          </p:cNvSpPr>
          <p:nvPr>
            <p:ph sz="quarter" idx="13"/>
          </p:nvPr>
        </p:nvSpPr>
        <p:spPr>
          <a:xfrm>
            <a:off x="304801" y="6461760"/>
            <a:ext cx="7382254" cy="320040"/>
          </a:xfrm>
        </p:spPr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Asselah</a:t>
            </a:r>
            <a:r>
              <a:rPr lang="en-US" dirty="0"/>
              <a:t> T, et al.  </a:t>
            </a:r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/>
              <a:t>Gastroenterol</a:t>
            </a:r>
            <a:r>
              <a:rPr lang="en-US" dirty="0"/>
              <a:t> </a:t>
            </a:r>
            <a:r>
              <a:rPr lang="en-US" dirty="0" err="1"/>
              <a:t>Hepatol</a:t>
            </a:r>
            <a:r>
              <a:rPr lang="en-US" dirty="0"/>
              <a:t>. 2018;16:417-26.</a:t>
            </a:r>
            <a:endParaRPr lang="en-US" sz="1200" dirty="0"/>
          </a:p>
        </p:txBody>
      </p:sp>
      <p:graphicFrame>
        <p:nvGraphicFramePr>
          <p:cNvPr id="28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0494962"/>
              </p:ext>
            </p:extLst>
          </p:nvPr>
        </p:nvGraphicFramePr>
        <p:xfrm>
          <a:off x="457200" y="1489509"/>
          <a:ext cx="8229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24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 smtClean="0"/>
                        <a:t>Baseline Characteristic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GLE-PIB 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/>
                      </a:r>
                      <a:br>
                        <a:rPr lang="en-US" sz="1800" b="0" dirty="0" smtClean="0">
                          <a:solidFill>
                            <a:srgbClr val="FFFFFF"/>
                          </a:solidFill>
                        </a:rPr>
                      </a:br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(n</a:t>
                      </a:r>
                      <a:r>
                        <a:rPr lang="en-US" sz="1600" b="0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= 202)</a:t>
                      </a:r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37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Placebo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/>
                      </a:r>
                      <a:br>
                        <a:rPr lang="en-US" sz="1800" b="0" dirty="0" smtClean="0">
                          <a:solidFill>
                            <a:srgbClr val="FFFFFF"/>
                          </a:solidFill>
                        </a:rPr>
                      </a:br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(n</a:t>
                      </a:r>
                      <a:r>
                        <a:rPr lang="en-US" sz="1600" b="0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= 100)</a:t>
                      </a:r>
                      <a:endParaRPr lang="en-US" sz="1600" b="1" dirty="0" smtClean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5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8216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1800" dirty="0" smtClean="0"/>
                        <a:t>Fibrosis</a:t>
                      </a:r>
                      <a:r>
                        <a:rPr lang="en-US" sz="1800" baseline="0" dirty="0" smtClean="0"/>
                        <a:t> Stage</a:t>
                      </a:r>
                      <a:r>
                        <a:rPr lang="en-US" sz="1800" dirty="0" smtClean="0"/>
                        <a:t>,</a:t>
                      </a:r>
                      <a:r>
                        <a:rPr lang="en-US" sz="1800" baseline="0" dirty="0" smtClean="0"/>
                        <a:t> n (%)</a:t>
                      </a:r>
                    </a:p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1800" baseline="0" dirty="0" smtClean="0"/>
                        <a:t>  F0-1</a:t>
                      </a:r>
                    </a:p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1800" baseline="0" dirty="0" smtClean="0"/>
                        <a:t>  F2</a:t>
                      </a:r>
                    </a:p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1800" baseline="0" dirty="0" smtClean="0"/>
                        <a:t>  F3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1800" dirty="0" smtClean="0"/>
                    </a:p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1800" dirty="0" smtClean="0"/>
                        <a:t>154 (76)</a:t>
                      </a:r>
                    </a:p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1800" dirty="0" smtClean="0"/>
                        <a:t>18 (9)</a:t>
                      </a:r>
                    </a:p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1800" dirty="0" smtClean="0"/>
                        <a:t>30 (15)</a:t>
                      </a:r>
                      <a:endParaRPr lang="en-US" sz="18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1800" dirty="0" smtClean="0"/>
                    </a:p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1800" dirty="0" smtClean="0"/>
                        <a:t>85 (85)</a:t>
                      </a:r>
                    </a:p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1800" dirty="0" smtClean="0"/>
                        <a:t>9</a:t>
                      </a:r>
                      <a:r>
                        <a:rPr lang="en-US" sz="1800" baseline="0" dirty="0" smtClean="0"/>
                        <a:t> (9)</a:t>
                      </a:r>
                    </a:p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1800" baseline="0" dirty="0" smtClean="0"/>
                        <a:t>6 (6)</a:t>
                      </a:r>
                      <a:endParaRPr lang="en-US" sz="18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736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1800" dirty="0" smtClean="0"/>
                        <a:t>Treatment-naïve,</a:t>
                      </a:r>
                      <a:r>
                        <a:rPr lang="en-US" sz="1800" baseline="0" dirty="0" smtClean="0"/>
                        <a:t> n (%)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1800" dirty="0" smtClean="0"/>
                        <a:t>141 (70)</a:t>
                      </a:r>
                      <a:endParaRPr lang="en-US" sz="18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1800" dirty="0" smtClean="0"/>
                        <a:t>71 (71)</a:t>
                      </a:r>
                      <a:endParaRPr lang="en-US" sz="18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5764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1800" dirty="0" smtClean="0"/>
                        <a:t>Treatment-experienced, n (%)</a:t>
                      </a:r>
                    </a:p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1800" dirty="0" smtClean="0"/>
                        <a:t>   IFN</a:t>
                      </a:r>
                      <a:r>
                        <a:rPr lang="en-US" sz="1800" baseline="0" dirty="0" smtClean="0"/>
                        <a:t> or PEG ± RBV</a:t>
                      </a:r>
                      <a:r>
                        <a:rPr lang="en-US" sz="1800" dirty="0" smtClean="0"/>
                        <a:t>, n (%)</a:t>
                      </a:r>
                    </a:p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1800" dirty="0" smtClean="0"/>
                        <a:t>   SOF</a:t>
                      </a:r>
                      <a:r>
                        <a:rPr lang="en-US" sz="1800" baseline="0" dirty="0" smtClean="0"/>
                        <a:t> + RBV ± PEG,</a:t>
                      </a:r>
                      <a:r>
                        <a:rPr lang="en-US" sz="1800" dirty="0" smtClean="0"/>
                        <a:t> n (%)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1800" dirty="0" smtClean="0"/>
                        <a:t>61 (30)</a:t>
                      </a:r>
                    </a:p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1800" dirty="0" smtClean="0"/>
                        <a:t>55 (27)</a:t>
                      </a:r>
                    </a:p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1800" dirty="0" smtClean="0"/>
                        <a:t>6 (3)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1800" dirty="0" smtClean="0"/>
                        <a:t>29 (29)</a:t>
                      </a:r>
                    </a:p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1800" dirty="0" smtClean="0"/>
                        <a:t>27 (27)</a:t>
                      </a:r>
                    </a:p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1800" dirty="0" smtClean="0"/>
                        <a:t>2</a:t>
                      </a:r>
                      <a:r>
                        <a:rPr lang="en-US" sz="1800" baseline="0" dirty="0" smtClean="0"/>
                        <a:t> (2)</a:t>
                      </a:r>
                      <a:endParaRPr lang="en-US" sz="18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833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1800" dirty="0" smtClean="0"/>
                        <a:t>Concomitant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PPI use, n (%)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1800" dirty="0" smtClean="0"/>
                        <a:t>22 (11)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1800" dirty="0" smtClean="0"/>
                        <a:t>11 (11)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50243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Non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-Cirrhotic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GT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>
                <a:solidFill>
                  <a:srgbClr val="FFFFFF"/>
                </a:solidFill>
              </a:rPr>
              <a:t>ENDURANCE-2: Baseline Polymorphisms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36" name="Content Placeholder 6"/>
          <p:cNvSpPr>
            <a:spLocks noGrp="1"/>
          </p:cNvSpPr>
          <p:nvPr>
            <p:ph sz="quarter" idx="13"/>
          </p:nvPr>
        </p:nvSpPr>
        <p:spPr>
          <a:xfrm>
            <a:off x="304801" y="6461760"/>
            <a:ext cx="7382254" cy="320040"/>
          </a:xfrm>
        </p:spPr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Asselah</a:t>
            </a:r>
            <a:r>
              <a:rPr lang="en-US" dirty="0"/>
              <a:t> T, et al.  </a:t>
            </a:r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/>
              <a:t>Gastroenterol</a:t>
            </a:r>
            <a:r>
              <a:rPr lang="en-US" dirty="0"/>
              <a:t> </a:t>
            </a:r>
            <a:r>
              <a:rPr lang="en-US" dirty="0" err="1"/>
              <a:t>Hepatol</a:t>
            </a:r>
            <a:r>
              <a:rPr lang="en-US" dirty="0"/>
              <a:t>. 2018;16:417-26.</a:t>
            </a:r>
            <a:endParaRPr lang="en-US" sz="1200" dirty="0"/>
          </a:p>
        </p:txBody>
      </p:sp>
      <p:graphicFrame>
        <p:nvGraphicFramePr>
          <p:cNvPr id="6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2861473"/>
              </p:ext>
            </p:extLst>
          </p:nvPr>
        </p:nvGraphicFramePr>
        <p:xfrm>
          <a:off x="457200" y="1489440"/>
          <a:ext cx="8229600" cy="4571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95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 smtClean="0"/>
                        <a:t>Prevalence</a:t>
                      </a:r>
                      <a:r>
                        <a:rPr lang="en-US" sz="1800" baseline="0" dirty="0" smtClean="0"/>
                        <a:t> of </a:t>
                      </a:r>
                      <a:r>
                        <a:rPr lang="en-US" sz="1800" dirty="0" smtClean="0"/>
                        <a:t>Baseline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Polymorphism*,</a:t>
                      </a:r>
                      <a:r>
                        <a:rPr lang="en-US" sz="1800" baseline="0" dirty="0" smtClean="0"/>
                        <a:t> n (%)</a:t>
                      </a:r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 marL="182880" marR="18288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Genotype</a:t>
                      </a:r>
                      <a:r>
                        <a:rPr lang="en-US" sz="1800" b="1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2</a:t>
                      </a:r>
                      <a:endParaRPr lang="en-US" sz="1800" b="0" dirty="0" smtClean="0">
                        <a:solidFill>
                          <a:srgbClr val="FFFFFF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(n = 160)</a:t>
                      </a:r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37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1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 smtClean="0"/>
                        <a:t>None</a:t>
                      </a:r>
                      <a:endParaRPr lang="en-US" sz="1800" dirty="0"/>
                    </a:p>
                  </a:txBody>
                  <a:tcPr marL="182880" marR="18288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/>
                        <a:t>28 (18)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1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 smtClean="0"/>
                        <a:t>NS3 only</a:t>
                      </a:r>
                      <a:endParaRPr lang="en-US" sz="1800" dirty="0"/>
                    </a:p>
                  </a:txBody>
                  <a:tcPr marL="182880" marR="18288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/>
                        <a:t>0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71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 smtClean="0"/>
                        <a:t>NS5A only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/>
                        <a:t>132 (83)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71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aseline="0" dirty="0" smtClean="0"/>
                        <a:t>Both NS3 + NS5A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73892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/>
                          <a:ea typeface="Arial" charset="0"/>
                          <a:cs typeface="Arial"/>
                        </a:rPr>
                        <a:t>*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Baseline polymorphisms detected by next generation sequencing at a 15% threshold in samples that had sequences available for both targets (N) at the following amino acid positions: </a:t>
                      </a:r>
                      <a:endParaRPr lang="en-US" sz="1400" dirty="0" smtClean="0">
                        <a:latin typeface="Arial"/>
                        <a:cs typeface="Arial"/>
                      </a:endParaRPr>
                    </a:p>
                    <a:p>
                      <a:r>
                        <a:rPr lang="en-US" sz="1400" baseline="0" dirty="0" smtClean="0">
                          <a:latin typeface="Arial"/>
                          <a:ea typeface="Arial" charset="0"/>
                          <a:cs typeface="Arial"/>
                        </a:rPr>
                        <a:t>  </a:t>
                      </a:r>
                      <a:r>
                        <a:rPr lang="en-US" sz="1400" dirty="0" smtClean="0">
                          <a:latin typeface="Arial"/>
                          <a:ea typeface="Arial" charset="0"/>
                          <a:cs typeface="Arial"/>
                        </a:rPr>
                        <a:t>- NS3: 155, 156, 168</a:t>
                      </a:r>
                      <a:br>
                        <a:rPr lang="en-US" sz="1400" dirty="0" smtClean="0">
                          <a:latin typeface="Arial"/>
                          <a:ea typeface="Arial" charset="0"/>
                          <a:cs typeface="Arial"/>
                        </a:rPr>
                      </a:br>
                      <a:r>
                        <a:rPr lang="en-US" sz="1400" baseline="0" dirty="0" smtClean="0">
                          <a:latin typeface="Arial"/>
                          <a:ea typeface="Arial" charset="0"/>
                          <a:cs typeface="Arial"/>
                        </a:rPr>
                        <a:t>  </a:t>
                      </a:r>
                      <a:r>
                        <a:rPr lang="en-US" sz="1400" dirty="0" smtClean="0">
                          <a:latin typeface="Arial"/>
                          <a:ea typeface="Arial" charset="0"/>
                          <a:cs typeface="Arial"/>
                        </a:rPr>
                        <a:t>- NS5A: 24, 28, 30, 31, 58, 92, 93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8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36336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228600"/>
            <a:ext cx="8667750" cy="9906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Non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-Cirrhotic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GT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>
                <a:solidFill>
                  <a:srgbClr val="FFFFFF"/>
                </a:solidFill>
              </a:rPr>
              <a:t>ENDURANCE-2</a:t>
            </a:r>
            <a:r>
              <a:rPr lang="en-US" sz="2700" dirty="0" smtClean="0">
                <a:solidFill>
                  <a:srgbClr val="FFFFFF"/>
                </a:solidFill>
              </a:rPr>
              <a:t>: Results</a:t>
            </a:r>
            <a:endParaRPr lang="en-US" sz="2300" dirty="0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ENDURANCE-2: Overall SVR, by Analysis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Asselah</a:t>
            </a:r>
            <a:r>
              <a:rPr lang="en-US" dirty="0"/>
              <a:t> T, et al.  </a:t>
            </a:r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/>
              <a:t>Gastroenterol</a:t>
            </a:r>
            <a:r>
              <a:rPr lang="en-US" dirty="0"/>
              <a:t> </a:t>
            </a:r>
            <a:r>
              <a:rPr lang="en-US" dirty="0" err="1"/>
              <a:t>Hepatol</a:t>
            </a:r>
            <a:r>
              <a:rPr lang="en-US" dirty="0"/>
              <a:t>. 2018;16:417-26.</a:t>
            </a:r>
            <a:endParaRPr lang="en-US" sz="1200" dirty="0"/>
          </a:p>
        </p:txBody>
      </p:sp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8768757"/>
              </p:ext>
            </p:extLst>
          </p:nvPr>
        </p:nvGraphicFramePr>
        <p:xfrm>
          <a:off x="759619" y="1676400"/>
          <a:ext cx="7621588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5791200"/>
            <a:ext cx="91440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5760" rtlCol="0">
            <a:spAutoFit/>
          </a:bodyPr>
          <a:lstStyle/>
          <a:p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ITT, intent-to-treat: excludes 6 </a:t>
            </a:r>
            <a:r>
              <a:rPr lang="en-US" sz="1400" dirty="0" err="1" smtClean="0">
                <a:latin typeface="Arial" charset="0"/>
                <a:ea typeface="Arial" charset="0"/>
                <a:cs typeface="Arial" charset="0"/>
              </a:rPr>
              <a:t>sofosbuvir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-experienced patients, all of whom achieved SVR12</a:t>
            </a:r>
          </a:p>
          <a:p>
            <a:r>
              <a:rPr lang="en-US" sz="1400" dirty="0" err="1" smtClean="0">
                <a:latin typeface="Arial" charset="0"/>
                <a:ea typeface="Arial" charset="0"/>
                <a:cs typeface="Arial" charset="0"/>
              </a:rPr>
              <a:t>mITT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, modified intent-to-treat: </a:t>
            </a:r>
            <a:r>
              <a:rPr lang="en-US" sz="1400" dirty="0" err="1">
                <a:latin typeface="Arial" charset="0"/>
                <a:ea typeface="Arial" charset="0"/>
                <a:cs typeface="Arial" charset="0"/>
              </a:rPr>
              <a:t>xcludes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 patients with non-virologic failure and those with ineligible genotype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3420" y="4842780"/>
            <a:ext cx="914438" cy="3809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195/196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34320" y="4842780"/>
            <a:ext cx="963140" cy="3809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192/192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2023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solidFill>
                  <a:srgbClr val="F0EADC"/>
                </a:solidFill>
              </a:rPr>
              <a:t>Glecaprevir-Pibrentasvir</a:t>
            </a:r>
            <a:r>
              <a:rPr lang="en-US" sz="3200" dirty="0">
                <a:solidFill>
                  <a:srgbClr val="F0EADC"/>
                </a:solidFill>
              </a:rPr>
              <a:t> </a:t>
            </a:r>
            <a:r>
              <a:rPr lang="en-US" sz="3200" dirty="0" smtClean="0">
                <a:solidFill>
                  <a:srgbClr val="F0EADC"/>
                </a:solidFill>
              </a:rPr>
              <a:t>(</a:t>
            </a:r>
            <a:r>
              <a:rPr lang="en-US" sz="3200" i="1" dirty="0" err="1" smtClean="0">
                <a:solidFill>
                  <a:srgbClr val="F0EADC"/>
                </a:solidFill>
              </a:rPr>
              <a:t>Mavyret</a:t>
            </a:r>
            <a:r>
              <a:rPr lang="en-US" sz="3200" dirty="0" smtClean="0">
                <a:solidFill>
                  <a:srgbClr val="F0EADC"/>
                </a:solidFill>
              </a:rPr>
              <a:t>)</a:t>
            </a:r>
            <a:endParaRPr lang="en-US" sz="2200" dirty="0">
              <a:solidFill>
                <a:srgbClr val="F0EADC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850" y="1447800"/>
            <a:ext cx="8515350" cy="5029200"/>
          </a:xfrm>
        </p:spPr>
        <p:txBody>
          <a:bodyPr>
            <a:noAutofit/>
          </a:bodyPr>
          <a:lstStyle/>
          <a:p>
            <a:pPr>
              <a:lnSpc>
                <a:spcPts val="2300"/>
              </a:lnSpc>
              <a:spcBef>
                <a:spcPts val="1200"/>
              </a:spcBef>
            </a:pPr>
            <a:r>
              <a:rPr lang="en-US" sz="2000" b="1" dirty="0" smtClean="0"/>
              <a:t>Approval Status</a:t>
            </a:r>
            <a:r>
              <a:rPr lang="en-US" sz="2000" dirty="0" smtClean="0"/>
              <a:t>:  </a:t>
            </a:r>
            <a:r>
              <a:rPr lang="en-US" sz="2000" dirty="0"/>
              <a:t>A</a:t>
            </a:r>
            <a:r>
              <a:rPr lang="en-US" sz="2000" dirty="0" smtClean="0"/>
              <a:t>pproval by United States FDA on August 3, 2017</a:t>
            </a:r>
          </a:p>
          <a:p>
            <a:pPr>
              <a:lnSpc>
                <a:spcPts val="2300"/>
              </a:lnSpc>
              <a:spcBef>
                <a:spcPts val="1200"/>
              </a:spcBef>
            </a:pPr>
            <a:r>
              <a:rPr lang="en-US" sz="2000" b="1" dirty="0" smtClean="0"/>
              <a:t>Indications and Usage </a:t>
            </a:r>
            <a:br>
              <a:rPr lang="en-US" sz="2000" b="1" dirty="0" smtClean="0"/>
            </a:br>
            <a:r>
              <a:rPr lang="en-US" sz="2000" dirty="0" smtClean="0"/>
              <a:t>- Treatment-naïve patients with HCV genotypes 1-6 in without cirrhosis</a:t>
            </a:r>
            <a:br>
              <a:rPr lang="en-US" sz="2000" dirty="0" smtClean="0"/>
            </a:br>
            <a:r>
              <a:rPr lang="en-US" sz="2000" dirty="0" smtClean="0"/>
              <a:t>  and with compensated cirrhosis</a:t>
            </a:r>
            <a:r>
              <a:rPr lang="en-US" sz="2000" dirty="0"/>
              <a:t> </a:t>
            </a:r>
            <a:r>
              <a:rPr lang="en-US" sz="2000" dirty="0" smtClean="0"/>
              <a:t>(Child-Pugh A)</a:t>
            </a:r>
            <a:br>
              <a:rPr lang="en-US" sz="2000" dirty="0" smtClean="0"/>
            </a:br>
            <a:r>
              <a:rPr lang="en-US" sz="2000" dirty="0" smtClean="0"/>
              <a:t>- HCV genotype </a:t>
            </a:r>
            <a:r>
              <a:rPr lang="en-US" sz="2000" dirty="0"/>
              <a:t>1 </a:t>
            </a:r>
            <a:r>
              <a:rPr lang="en-US" sz="2000" dirty="0" smtClean="0"/>
              <a:t>previously treated </a:t>
            </a:r>
            <a:r>
              <a:rPr lang="en-US" sz="2000" dirty="0"/>
              <a:t>with </a:t>
            </a:r>
            <a:r>
              <a:rPr lang="en-US" sz="2000" dirty="0" smtClean="0"/>
              <a:t>a</a:t>
            </a:r>
            <a:r>
              <a:rPr lang="en-US" sz="2000" dirty="0"/>
              <a:t> </a:t>
            </a:r>
            <a:r>
              <a:rPr lang="en-US" sz="2000" dirty="0" smtClean="0"/>
              <a:t> regimen containing</a:t>
            </a:r>
            <a:r>
              <a:rPr lang="en-US" sz="2000" dirty="0"/>
              <a:t> </a:t>
            </a:r>
            <a:r>
              <a:rPr lang="en-US" sz="2000" dirty="0" smtClean="0"/>
              <a:t>an </a:t>
            </a:r>
            <a:br>
              <a:rPr lang="en-US" sz="2000" dirty="0" smtClean="0"/>
            </a:br>
            <a:r>
              <a:rPr lang="en-US" sz="2000" dirty="0" smtClean="0"/>
              <a:t>  HCV </a:t>
            </a:r>
            <a:r>
              <a:rPr lang="en-US" sz="2000" dirty="0"/>
              <a:t>NS5A inhibitor or an NS3/4A protease inhibitor, but not </a:t>
            </a:r>
            <a:r>
              <a:rPr lang="en-US" sz="2000" dirty="0" smtClean="0"/>
              <a:t>both</a:t>
            </a:r>
          </a:p>
          <a:p>
            <a:pPr>
              <a:lnSpc>
                <a:spcPts val="2300"/>
              </a:lnSpc>
              <a:spcBef>
                <a:spcPts val="1200"/>
              </a:spcBef>
            </a:pPr>
            <a:r>
              <a:rPr lang="en-US" sz="2000" b="1" dirty="0" smtClean="0"/>
              <a:t>Class &amp; Mechanism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- </a:t>
            </a:r>
            <a:r>
              <a:rPr lang="en-US" sz="2000" dirty="0" err="1" smtClean="0"/>
              <a:t>Glecaprevir</a:t>
            </a:r>
            <a:r>
              <a:rPr lang="en-US" sz="2000" dirty="0" smtClean="0"/>
              <a:t> (GLE): HCV NS3/4A protease inhibitor</a:t>
            </a:r>
            <a:br>
              <a:rPr lang="en-US" sz="2000" dirty="0" smtClean="0"/>
            </a:br>
            <a:r>
              <a:rPr lang="en-US" sz="2000" dirty="0" smtClean="0"/>
              <a:t>- </a:t>
            </a:r>
            <a:r>
              <a:rPr lang="en-US" sz="2000" dirty="0" err="1" smtClean="0"/>
              <a:t>Pibrentasvir</a:t>
            </a:r>
            <a:r>
              <a:rPr lang="en-US" sz="2000" dirty="0" smtClean="0"/>
              <a:t> (PIB): HCV NS5A inhibitor</a:t>
            </a:r>
          </a:p>
          <a:p>
            <a:pPr>
              <a:lnSpc>
                <a:spcPts val="2300"/>
              </a:lnSpc>
              <a:spcBef>
                <a:spcPts val="1200"/>
              </a:spcBef>
            </a:pPr>
            <a:r>
              <a:rPr lang="en-US" sz="2000" b="1" dirty="0" err="1" smtClean="0"/>
              <a:t>Medicaton</a:t>
            </a:r>
            <a:r>
              <a:rPr lang="en-US" sz="2000" b="1" dirty="0" smtClean="0"/>
              <a:t> Form (Tablet)</a:t>
            </a:r>
            <a:r>
              <a:rPr lang="en-US" sz="2000" dirty="0" smtClean="0"/>
              <a:t>: 100 mg </a:t>
            </a:r>
            <a:r>
              <a:rPr lang="en-US" sz="2000" dirty="0" err="1" smtClean="0"/>
              <a:t>Glecaprevir</a:t>
            </a:r>
            <a:r>
              <a:rPr lang="en-US" sz="2000" dirty="0" smtClean="0"/>
              <a:t> and 40 mg </a:t>
            </a:r>
            <a:r>
              <a:rPr lang="en-US" sz="2000" dirty="0" err="1" smtClean="0"/>
              <a:t>Pibrentasvir</a:t>
            </a:r>
            <a:endParaRPr lang="en-US" sz="2000" dirty="0"/>
          </a:p>
          <a:p>
            <a:pPr>
              <a:lnSpc>
                <a:spcPts val="2300"/>
              </a:lnSpc>
              <a:spcBef>
                <a:spcPts val="1200"/>
              </a:spcBef>
            </a:pPr>
            <a:r>
              <a:rPr lang="en-US" sz="2000" b="1" dirty="0" smtClean="0"/>
              <a:t>Dosing: </a:t>
            </a:r>
            <a:r>
              <a:rPr lang="en-US" sz="2000" dirty="0"/>
              <a:t>Three tablets orally once daily, with food </a:t>
            </a:r>
            <a:r>
              <a:rPr lang="en-US" sz="2000" dirty="0" smtClean="0"/>
              <a:t>(total daily dose of </a:t>
            </a:r>
            <a:r>
              <a:rPr lang="en-US" sz="2000" dirty="0" err="1" smtClean="0"/>
              <a:t>Glecaprevir</a:t>
            </a:r>
            <a:r>
              <a:rPr lang="en-US" sz="2000" dirty="0" smtClean="0"/>
              <a:t> 300 mg and </a:t>
            </a:r>
            <a:r>
              <a:rPr lang="en-US" sz="2000" dirty="0" err="1" smtClean="0"/>
              <a:t>Pibrentasvir</a:t>
            </a:r>
            <a:r>
              <a:rPr lang="en-US" sz="2000" dirty="0" smtClean="0"/>
              <a:t> 120 mg) </a:t>
            </a:r>
            <a:endParaRPr lang="en-US" sz="2000" dirty="0"/>
          </a:p>
          <a:p>
            <a:pPr>
              <a:lnSpc>
                <a:spcPts val="2300"/>
              </a:lnSpc>
              <a:spcBef>
                <a:spcPts val="1200"/>
              </a:spcBef>
            </a:pPr>
            <a:r>
              <a:rPr lang="en-US" sz="2000" b="1" dirty="0" smtClean="0"/>
              <a:t>Adverse Effects (AE)</a:t>
            </a:r>
            <a:r>
              <a:rPr lang="en-US" sz="2000" dirty="0" smtClean="0"/>
              <a:t>: most common headache and fatigue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Source: </a:t>
            </a:r>
            <a:r>
              <a:rPr lang="en-US" i="1" dirty="0" err="1" smtClean="0"/>
              <a:t>Mavyret</a:t>
            </a:r>
            <a:r>
              <a:rPr lang="en-US" i="1" dirty="0" smtClean="0"/>
              <a:t> </a:t>
            </a:r>
            <a:r>
              <a:rPr lang="en-US" dirty="0" smtClean="0"/>
              <a:t>Prescribing </a:t>
            </a:r>
            <a:r>
              <a:rPr lang="en-US" dirty="0"/>
              <a:t>Information. </a:t>
            </a:r>
            <a:r>
              <a:rPr lang="en-US" dirty="0" err="1" smtClean="0"/>
              <a:t>AbbVie</a:t>
            </a:r>
            <a:r>
              <a:rPr lang="en-US" dirty="0" smtClean="0"/>
              <a:t>.,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999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23850" y="228600"/>
            <a:ext cx="8667750" cy="9906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Non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-Cirrhotic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GT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>
                <a:solidFill>
                  <a:srgbClr val="FFFFFF"/>
                </a:solidFill>
              </a:rPr>
              <a:t>ENDURANCE-2</a:t>
            </a:r>
            <a:r>
              <a:rPr lang="en-US" sz="2700" dirty="0" smtClean="0">
                <a:solidFill>
                  <a:srgbClr val="FFFFFF"/>
                </a:solidFill>
              </a:rPr>
              <a:t>: Adverse Events</a:t>
            </a:r>
            <a:endParaRPr lang="en-US" sz="2300" dirty="0">
              <a:solidFill>
                <a:srgbClr val="FFFFFF"/>
              </a:solidFill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sz="quarter" idx="13"/>
          </p:nvPr>
        </p:nvSpPr>
        <p:spPr>
          <a:xfrm>
            <a:off x="304801" y="6461760"/>
            <a:ext cx="7382254" cy="320040"/>
          </a:xfrm>
        </p:spPr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Asselah</a:t>
            </a:r>
            <a:r>
              <a:rPr lang="en-US" dirty="0"/>
              <a:t> T, et al.  </a:t>
            </a:r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/>
              <a:t>Gastroenterol</a:t>
            </a:r>
            <a:r>
              <a:rPr lang="en-US" dirty="0"/>
              <a:t> </a:t>
            </a:r>
            <a:r>
              <a:rPr lang="en-US" dirty="0" err="1"/>
              <a:t>Hepatol</a:t>
            </a:r>
            <a:r>
              <a:rPr lang="en-US" dirty="0"/>
              <a:t>. 2018;16:417-26.</a:t>
            </a:r>
            <a:endParaRPr lang="en-US" sz="1200" dirty="0"/>
          </a:p>
        </p:txBody>
      </p:sp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0263469"/>
              </p:ext>
            </p:extLst>
          </p:nvPr>
        </p:nvGraphicFramePr>
        <p:xfrm>
          <a:off x="304800" y="1447800"/>
          <a:ext cx="8587511" cy="4892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1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2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2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130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Adverse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Event (AE), n (%)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  <a:sym typeface="Wingdings" panose="05000000000000000000" pitchFamily="2" charset="2"/>
                        </a:rPr>
                        <a:t>GLE-PIB</a:t>
                      </a: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cs typeface="Arial" pitchFamily="34" charset="0"/>
                          <a:sym typeface="Wingdings" panose="05000000000000000000" pitchFamily="2" charset="2"/>
                        </a:rPr>
                        <a:t> 12 weeks</a:t>
                      </a:r>
                      <a:endParaRPr lang="en-US" sz="1600" b="1" baseline="0" dirty="0" smtClean="0">
                        <a:solidFill>
                          <a:schemeClr val="bg1"/>
                        </a:solidFill>
                        <a:cs typeface="Arial" pitchFamily="34" charset="0"/>
                        <a:sym typeface="Wingdings" panose="05000000000000000000" pitchFamily="2" charset="2"/>
                      </a:endParaRP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bg1"/>
                          </a:solidFill>
                        </a:rPr>
                        <a:t>(n = 202)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37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Placebo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rgbClr val="FFFFFF"/>
                          </a:solidFill>
                        </a:rPr>
                        <a:t>(n = 100)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6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Discontinuation</a:t>
                      </a:r>
                      <a:r>
                        <a:rPr lang="en-US" sz="1600" baseline="0" dirty="0" smtClean="0"/>
                        <a:t> due to AE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0</a:t>
                      </a:r>
                      <a:endParaRPr lang="en-US" sz="1600" dirty="0" smtClean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6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Serious AEs</a:t>
                      </a:r>
                      <a:r>
                        <a:rPr lang="en-US" sz="1600" baseline="30000" dirty="0" smtClean="0"/>
                        <a:t>§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 (1)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1 (1)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6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Deaths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0</a:t>
                      </a:r>
                      <a:endParaRPr lang="en-US" sz="1600" baseline="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baseline="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285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Any </a:t>
                      </a:r>
                      <a:r>
                        <a:rPr lang="en-US" sz="1600" baseline="0" dirty="0" smtClean="0"/>
                        <a:t>AE in &gt;10% of patients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600" dirty="0" smtClean="0"/>
                        <a:t>Headache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600" dirty="0" smtClean="0"/>
                        <a:t>Fatigue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24 (12)</a:t>
                      </a:r>
                    </a:p>
                    <a:p>
                      <a:pPr algn="ctr"/>
                      <a:r>
                        <a:rPr lang="en-US" sz="1600" dirty="0" smtClean="0"/>
                        <a:t>23 (11)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aseline="0" dirty="0" smtClean="0"/>
                    </a:p>
                    <a:p>
                      <a:pPr algn="ctr"/>
                      <a:r>
                        <a:rPr lang="en-US" sz="1600" baseline="0" dirty="0" smtClean="0"/>
                        <a:t>12 (12)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10 (10)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92594"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en-US" sz="1600" dirty="0" smtClean="0"/>
                        <a:t>Laboratory AEs</a:t>
                      </a:r>
                      <a:endParaRPr lang="en-US" sz="1600" baseline="0" dirty="0" smtClean="0"/>
                    </a:p>
                    <a:p>
                      <a:pPr marL="0" indent="0">
                        <a:tabLst/>
                      </a:pPr>
                      <a:r>
                        <a:rPr lang="en-US" sz="1600" baseline="0" dirty="0" smtClean="0"/>
                        <a:t>    AST elevation, grade 3-4 (&gt;5x ULN)</a:t>
                      </a:r>
                    </a:p>
                    <a:p>
                      <a:pPr marL="0" indent="0">
                        <a:tabLst/>
                      </a:pPr>
                      <a:r>
                        <a:rPr lang="en-US" sz="1600" baseline="0" dirty="0" smtClean="0"/>
                        <a:t>    ALT elevation, grade 3-4 (&gt;5x ULN)*</a:t>
                      </a:r>
                    </a:p>
                    <a:p>
                      <a:pPr marL="0" indent="0">
                        <a:tabLst/>
                      </a:pPr>
                      <a:r>
                        <a:rPr lang="en-US" sz="1600" baseline="0" dirty="0" smtClean="0"/>
                        <a:t>    Total bilirubin, grade 3 (3-10x ULN)</a:t>
                      </a:r>
                      <a:r>
                        <a:rPr lang="en-US" sz="1600" baseline="30000" dirty="0" smtClean="0"/>
                        <a:t>⋕</a:t>
                      </a:r>
                      <a:endParaRPr lang="en-US" sz="1600" baseline="0" dirty="0" smtClean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2 (1)</a:t>
                      </a:r>
                    </a:p>
                    <a:p>
                      <a:pPr algn="ctr"/>
                      <a:r>
                        <a:rPr lang="en-US" sz="1600" dirty="0" smtClean="0"/>
                        <a:t>1</a:t>
                      </a:r>
                      <a:r>
                        <a:rPr lang="en-US" sz="1600" baseline="0" dirty="0" smtClean="0"/>
                        <a:t> (0.5)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1 (0.5)</a:t>
                      </a:r>
                      <a:endParaRPr lang="en-US" sz="1600" dirty="0" smtClean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1 (1)</a:t>
                      </a:r>
                    </a:p>
                    <a:p>
                      <a:pPr algn="ctr"/>
                      <a:r>
                        <a:rPr lang="en-US" sz="1600" dirty="0" smtClean="0"/>
                        <a:t>2 (2)</a:t>
                      </a:r>
                    </a:p>
                    <a:p>
                      <a:pPr algn="ctr"/>
                      <a:r>
                        <a:rPr lang="en-US" sz="1600" dirty="0" smtClean="0"/>
                        <a:t>0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86245">
                <a:tc gridSpan="3">
                  <a:txBody>
                    <a:bodyPr/>
                    <a:lstStyle/>
                    <a:p>
                      <a:pPr marL="2301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AST, aspartate aminotransferase; ALT, alanine aminotransferase; ULN, upper limit normal</a:t>
                      </a:r>
                    </a:p>
                    <a:p>
                      <a:pPr marL="2301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30000" dirty="0" smtClean="0"/>
                        <a:t>§ </a:t>
                      </a:r>
                      <a:r>
                        <a:rPr lang="en-US" sz="1400" baseline="0" dirty="0" smtClean="0">
                          <a:latin typeface="+mn-lt"/>
                          <a:cs typeface="Arial"/>
                        </a:rPr>
                        <a:t>No serious AEs were deemed to be DAA-related; no SAEs led to drug discontinuation.</a:t>
                      </a:r>
                    </a:p>
                    <a:p>
                      <a:pPr marL="2301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latin typeface="+mn-lt"/>
                          <a:cs typeface="Arial"/>
                        </a:rPr>
                        <a:t>Event occurred with grade 3 AST and grade 3 alkaline phosphatase elevation in context of </a:t>
                      </a:r>
                      <a:r>
                        <a:rPr lang="en-US" sz="1400" baseline="0" dirty="0" err="1" smtClean="0">
                          <a:latin typeface="+mn-lt"/>
                          <a:cs typeface="Arial"/>
                        </a:rPr>
                        <a:t>cholelithiasis</a:t>
                      </a:r>
                      <a:r>
                        <a:rPr lang="en-US" sz="1400" baseline="0" dirty="0" smtClean="0">
                          <a:latin typeface="+mn-lt"/>
                          <a:cs typeface="Arial"/>
                        </a:rPr>
                        <a:t>.</a:t>
                      </a:r>
                    </a:p>
                    <a:p>
                      <a:pPr marL="2301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30000" dirty="0" smtClean="0"/>
                        <a:t>⋕</a:t>
                      </a:r>
                      <a:r>
                        <a:rPr lang="en-US" sz="1400" dirty="0" smtClean="0">
                          <a:latin typeface="+mn-lt"/>
                          <a:cs typeface="Arial"/>
                        </a:rPr>
                        <a:t>I</a:t>
                      </a:r>
                      <a:r>
                        <a:rPr lang="en-US" sz="1400" baseline="0" dirty="0" smtClean="0">
                          <a:latin typeface="+mn-lt"/>
                          <a:cs typeface="Arial"/>
                        </a:rPr>
                        <a:t>ndirect hyperbilirubinemia; no associated ALT elevation. Declined with treatment.</a:t>
                      </a:r>
                      <a:endParaRPr lang="en-US" sz="1400" dirty="0" smtClean="0"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95948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Asselah</a:t>
            </a:r>
            <a:r>
              <a:rPr lang="en-US" dirty="0"/>
              <a:t> T, et al.  </a:t>
            </a:r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/>
              <a:t>Gastroenterol</a:t>
            </a:r>
            <a:r>
              <a:rPr lang="en-US" dirty="0"/>
              <a:t> </a:t>
            </a:r>
            <a:r>
              <a:rPr lang="en-US" dirty="0" err="1"/>
              <a:t>Hepatol</a:t>
            </a:r>
            <a:r>
              <a:rPr lang="en-US" dirty="0"/>
              <a:t>. 2018;16:417-26.</a:t>
            </a:r>
            <a:endParaRPr lang="en-US" sz="1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Glecaprevir-Pibrentasvir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Non-Cirrhotic GT 2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>
                <a:solidFill>
                  <a:srgbClr val="FFFFFF"/>
                </a:solidFill>
              </a:rPr>
              <a:t>*ENDURANCE</a:t>
            </a:r>
            <a:r>
              <a:rPr lang="en-US" sz="2400" dirty="0">
                <a:solidFill>
                  <a:srgbClr val="FFFFFF"/>
                </a:solidFill>
              </a:rPr>
              <a:t>-2</a:t>
            </a:r>
            <a:r>
              <a:rPr lang="en-US" sz="2700" dirty="0">
                <a:solidFill>
                  <a:srgbClr val="FFFFFF"/>
                </a:solidFill>
              </a:rPr>
              <a:t>: </a:t>
            </a:r>
            <a:r>
              <a:rPr lang="en-US" sz="2700" dirty="0" smtClean="0">
                <a:solidFill>
                  <a:srgbClr val="FFFFFF"/>
                </a:solidFill>
              </a:rPr>
              <a:t>Conclusions</a:t>
            </a:r>
            <a:endParaRPr lang="en-US" sz="31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652732"/>
              </p:ext>
            </p:extLst>
          </p:nvPr>
        </p:nvGraphicFramePr>
        <p:xfrm>
          <a:off x="0" y="2209800"/>
          <a:ext cx="9144000" cy="20086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“The SVR12 rate in all genotype 2-infected patients treated for 12 weeks (including those with </a:t>
                      </a:r>
                      <a:r>
                        <a:rPr lang="en-US" sz="2000" b="0" i="0" dirty="0" err="1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sofosbuvir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experience) was 99.5%, with no virologic failures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.”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-17280" y="5105473"/>
            <a:ext cx="9180577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 wrap="square" lIns="457200" anchor="ctr">
            <a:spAutoFit/>
          </a:bodyPr>
          <a:lstStyle/>
          <a:p>
            <a:r>
              <a:rPr lang="en-US" sz="1400" b="1" dirty="0" smtClean="0">
                <a:latin typeface="Arial"/>
                <a:cs typeface="Arial"/>
              </a:rPr>
              <a:t>*Note</a:t>
            </a:r>
            <a:r>
              <a:rPr lang="en-US" sz="1400" dirty="0" smtClean="0">
                <a:latin typeface="Arial"/>
                <a:cs typeface="Arial"/>
              </a:rPr>
              <a:t>: ENDURANCE-2 was published in conjunction with ENDURANCE-4 and SURVEYOR-II (Part 4)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697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2705100"/>
            <a:ext cx="8686800" cy="1457706"/>
          </a:xfrm>
        </p:spPr>
        <p:txBody>
          <a:bodyPr>
            <a:normAutofit/>
          </a:bodyPr>
          <a:lstStyle/>
          <a:p>
            <a:pPr>
              <a:lnSpc>
                <a:spcPts val="3500"/>
              </a:lnSpc>
              <a:spcBef>
                <a:spcPts val="600"/>
              </a:spcBef>
            </a:pPr>
            <a:r>
              <a:rPr lang="en-US" sz="2200" dirty="0" err="1" smtClean="0">
                <a:solidFill>
                  <a:srgbClr val="001D48"/>
                </a:solidFill>
              </a:rPr>
              <a:t>Glecaprevir</a:t>
            </a:r>
            <a:r>
              <a:rPr lang="en-US" sz="2200" dirty="0" err="1">
                <a:solidFill>
                  <a:srgbClr val="001D48"/>
                </a:solidFill>
              </a:rPr>
              <a:t>-</a:t>
            </a:r>
            <a:r>
              <a:rPr lang="en-US" sz="2200" dirty="0" err="1" smtClean="0">
                <a:solidFill>
                  <a:srgbClr val="001D48"/>
                </a:solidFill>
              </a:rPr>
              <a:t>Pibrentasvir</a:t>
            </a:r>
            <a:r>
              <a:rPr lang="en-US" sz="2200" dirty="0" smtClean="0">
                <a:solidFill>
                  <a:srgbClr val="001D48"/>
                </a:solidFill>
              </a:rPr>
              <a:t> in Treatment-Naïve, Non-Cirrhotic GT 3</a:t>
            </a:r>
            <a:br>
              <a:rPr lang="en-US" sz="2200" dirty="0" smtClean="0">
                <a:solidFill>
                  <a:srgbClr val="001D48"/>
                </a:solidFill>
              </a:rPr>
            </a:br>
            <a:r>
              <a:rPr lang="en-US" dirty="0" smtClean="0">
                <a:solidFill>
                  <a:srgbClr val="001D48"/>
                </a:solidFill>
              </a:rPr>
              <a:t>ENDURANCE-3</a:t>
            </a:r>
            <a:endParaRPr lang="en-US" sz="2000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3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Treatment-Naïve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/>
              <a:t>Source: </a:t>
            </a:r>
            <a:r>
              <a:rPr lang="en-US" sz="1400" dirty="0" err="1"/>
              <a:t>Zeuzem</a:t>
            </a:r>
            <a:r>
              <a:rPr lang="en-US" sz="1400" dirty="0"/>
              <a:t> S, et al. N </a:t>
            </a:r>
            <a:r>
              <a:rPr lang="en-US" sz="1400" dirty="0" err="1"/>
              <a:t>Engl</a:t>
            </a:r>
            <a:r>
              <a:rPr lang="en-US" sz="1400" dirty="0"/>
              <a:t> J Med. 2018;378:354-69.</a:t>
            </a:r>
          </a:p>
        </p:txBody>
      </p:sp>
    </p:spTree>
    <p:extLst>
      <p:ext uri="{BB962C8B-B14F-4D97-AF65-F5344CB8AC3E}">
        <p14:creationId xmlns:p14="http://schemas.microsoft.com/office/powerpoint/2010/main" val="16987653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N </a:t>
            </a:r>
            <a:r>
              <a:rPr lang="en-US" dirty="0" err="1"/>
              <a:t>Engl</a:t>
            </a:r>
            <a:r>
              <a:rPr lang="en-US" dirty="0"/>
              <a:t> J Med. 2018;378:354-69.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Treatment-Naïve, Non-Cirrhotic GT 3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>
                <a:solidFill>
                  <a:srgbClr val="FFFFFF"/>
                </a:solidFill>
              </a:rPr>
              <a:t>ENDURANCE-3: Study Features</a:t>
            </a:r>
            <a:endParaRPr lang="en-US" sz="2700" dirty="0">
              <a:solidFill>
                <a:srgbClr val="FFFFFF"/>
              </a:solidFill>
            </a:endParaRPr>
          </a:p>
        </p:txBody>
      </p:sp>
      <p:graphicFrame>
        <p:nvGraphicFramePr>
          <p:cNvPr id="5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050730"/>
              </p:ext>
            </p:extLst>
          </p:nvPr>
        </p:nvGraphicFramePr>
        <p:xfrm>
          <a:off x="468990" y="1543500"/>
          <a:ext cx="8229600" cy="45720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430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ENDURANCE-3 Trial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49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7695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andomized, phase 3 trial to evaluate the safety and efficacy of the fixed-dose combination of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glecaprevir-pibrentasvir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for 8 or 12 weeks compared with 12 weeks of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sofosbuvir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and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daclatasvir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in treatment-naïve adults with GT 3 chronic HCV infection without cirrhosis</a:t>
                      </a:r>
                    </a:p>
                    <a:p>
                      <a:pPr marL="190500" marR="0" lvl="0" indent="-190500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>
                          <a:tab pos="279400" algn="l"/>
                        </a:tabLst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Key Eligibility Criteria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GT 3 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 ≥18 years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HCV RNA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≥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1,000 IU/mL at screening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Treatment-naïve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No cirrhosis (METAVIR score ≤3 or equivalent)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HIV or chronic HBV coinfection excluded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8144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>
            <a:endCxn id="27" idx="1"/>
          </p:cNvCxnSpPr>
          <p:nvPr/>
        </p:nvCxnSpPr>
        <p:spPr>
          <a:xfrm>
            <a:off x="4329684" y="2445887"/>
            <a:ext cx="3290316" cy="83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N </a:t>
            </a:r>
            <a:r>
              <a:rPr lang="en-US" dirty="0" err="1"/>
              <a:t>Engl</a:t>
            </a:r>
            <a:r>
              <a:rPr lang="en-US" dirty="0"/>
              <a:t> J Med. 2018;378:354-69.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0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Treatment-Naïve Non-Cirrhotic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GT 3</a:t>
            </a:r>
            <a:b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>
                <a:solidFill>
                  <a:srgbClr val="FFFFFF"/>
                </a:solidFill>
              </a:rPr>
              <a:t>ENDURANCE-3: Study </a:t>
            </a:r>
            <a:r>
              <a:rPr lang="en-US" sz="2400" dirty="0" smtClean="0"/>
              <a:t>Design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2500884" y="2202766"/>
            <a:ext cx="2741676" cy="4490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800" b="1" dirty="0" smtClean="0">
                <a:latin typeface="Arial"/>
                <a:cs typeface="Arial"/>
              </a:rPr>
              <a:t>GLE-PIB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620000" y="2243280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-4543" y="2202767"/>
            <a:ext cx="1452343" cy="1931073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  <a:cs typeface="Arial"/>
              </a:rPr>
              <a:t>GT-3</a:t>
            </a:r>
            <a:endParaRPr lang="en-US" sz="1600" b="1" dirty="0">
              <a:solidFill>
                <a:srgbClr val="FFFFFF"/>
              </a:solidFill>
              <a:cs typeface="Arial"/>
            </a:endParaRPr>
          </a:p>
          <a:p>
            <a:pPr algn="ctr"/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Naïve</a:t>
            </a:r>
          </a:p>
          <a:p>
            <a:pPr algn="ctr"/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Non</a:t>
            </a:r>
            <a:r>
              <a:rPr lang="en-US" sz="1400" b="1" dirty="0">
                <a:solidFill>
                  <a:srgbClr val="FFFFFF"/>
                </a:solidFill>
                <a:cs typeface="Arial"/>
              </a:rPr>
              <a:t>-</a:t>
            </a: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cirrhotic</a:t>
            </a:r>
            <a:endParaRPr lang="en-US" sz="14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447800" y="2223287"/>
            <a:ext cx="10462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n =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233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4343400" y="3909500"/>
            <a:ext cx="27432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ectangle 5"/>
          <p:cNvSpPr>
            <a:spLocks noChangeArrowheads="1"/>
          </p:cNvSpPr>
          <p:nvPr/>
        </p:nvSpPr>
        <p:spPr bwMode="auto">
          <a:xfrm>
            <a:off x="2500883" y="3669559"/>
            <a:ext cx="1844797" cy="449006"/>
          </a:xfrm>
          <a:prstGeom prst="rect">
            <a:avLst/>
          </a:prstGeom>
          <a:solidFill>
            <a:srgbClr val="E2E3CD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800" b="1" dirty="0" smtClean="0">
                <a:latin typeface="Arial"/>
                <a:cs typeface="Arial"/>
              </a:rPr>
              <a:t>GLE-PIB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763461" y="3706893"/>
            <a:ext cx="775716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4" name="Straight Connector 43"/>
          <p:cNvCxnSpPr>
            <a:endCxn id="48" idx="1"/>
          </p:cNvCxnSpPr>
          <p:nvPr/>
        </p:nvCxnSpPr>
        <p:spPr>
          <a:xfrm>
            <a:off x="4345680" y="3017780"/>
            <a:ext cx="3290316" cy="11423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2500884" y="2800519"/>
            <a:ext cx="2741676" cy="4490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800" b="1" dirty="0" smtClean="0">
                <a:latin typeface="Arial"/>
                <a:cs typeface="Arial"/>
              </a:rPr>
              <a:t>SOF + DCV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635996" y="2826513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447800" y="2823833"/>
            <a:ext cx="10462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n =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115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447800" y="3698853"/>
            <a:ext cx="10462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n =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157</a:t>
            </a:r>
            <a:endParaRPr lang="en-US" sz="1600" dirty="0">
              <a:solidFill>
                <a:srgbClr val="000000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38" name="Rectangle 37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3820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24296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71570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04908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  <a:latin typeface="Arial"/>
                  <a:cs typeface="Arial"/>
                </a:rPr>
                <a:t>8</a:t>
              </a:r>
            </a:p>
          </p:txBody>
        </p:sp>
        <p:cxnSp>
          <p:nvCxnSpPr>
            <p:cNvPr id="51" name="Straight Connector 50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251422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433111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798849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/>
            <p:cNvSpPr/>
            <p:nvPr/>
          </p:nvSpPr>
          <p:spPr>
            <a:xfrm>
              <a:off x="498066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 flipV="1">
              <a:off x="5262682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/>
            <p:cNvSpPr/>
            <p:nvPr/>
          </p:nvSpPr>
          <p:spPr>
            <a:xfrm>
              <a:off x="682312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 flipH="1" flipV="1">
              <a:off x="7093355" y="177094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Rectangle 25"/>
          <p:cNvSpPr>
            <a:spLocks noChangeArrowheads="1"/>
          </p:cNvSpPr>
          <p:nvPr/>
        </p:nvSpPr>
        <p:spPr bwMode="auto">
          <a:xfrm>
            <a:off x="-6949" y="5010184"/>
            <a:ext cx="9162288" cy="121396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Abbreviations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: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GLE-PIB =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glecaprevir-pibrentasvir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;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SOF = sofosbuvir;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DCV =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daclatasvir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Glecaprevir-pibrentasvir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: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300/120 mg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once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daily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Sofosbuvir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400 mg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once daily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plus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Daclatasvir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60 mg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once daily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0" y="4378266"/>
            <a:ext cx="9162288" cy="65093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348 patients were randomized in 2:1 ratio to 12 weeks of GLE-PIB vs SOF + DCV.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  <a:p>
            <a:pPr defTabSz="935038">
              <a:spcBef>
                <a:spcPts val="2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157 were not randomized but assigned to 8 weeks of GLE-PIB.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1447805" y="3437640"/>
            <a:ext cx="7708383" cy="0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1710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Treatment-Naïve Non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-Cirrhotic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GT 3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>
                <a:solidFill>
                  <a:srgbClr val="FFFFFF"/>
                </a:solidFill>
              </a:rPr>
              <a:t>ENDURANCE-3: Baseline Characteristics</a:t>
            </a:r>
            <a:endParaRPr lang="en-US" sz="2700" dirty="0">
              <a:solidFill>
                <a:srgbClr val="FFFFFF"/>
              </a:solidFill>
            </a:endParaRPr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152259"/>
              </p:ext>
            </p:extLst>
          </p:nvPr>
        </p:nvGraphicFramePr>
        <p:xfrm>
          <a:off x="291977" y="1382404"/>
          <a:ext cx="8641080" cy="43434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443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2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3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16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Characteristics</a:t>
                      </a:r>
                    </a:p>
                  </a:txBody>
                  <a:tcPr marL="73152" marR="45720" anchor="ctr" horzOverflow="overflow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2:1 randomization</a:t>
                      </a:r>
                    </a:p>
                  </a:txBody>
                  <a:tcPr marL="73152" marR="4572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Non-randomized</a:t>
                      </a:r>
                    </a:p>
                  </a:txBody>
                  <a:tcPr marL="73152" marR="4572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73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GLE-PIB 12 </a:t>
                      </a: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wk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/>
                      </a:r>
                      <a:b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</a:b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n = 233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SOF + DCV 12 </a:t>
                      </a: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wk</a:t>
                      </a:r>
                      <a:endParaRPr lang="en-US" sz="1600" b="1" dirty="0" smtClean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n = 115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GLE-PIB 8 </a:t>
                      </a:r>
                      <a:r>
                        <a:rPr lang="en-US" sz="1600" b="1" dirty="0" err="1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wk</a:t>
                      </a:r>
                      <a:endParaRPr lang="en-US" sz="1600" b="1" dirty="0" smtClean="0">
                        <a:solidFill>
                          <a:srgbClr val="FFFFFF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 = 157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5B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58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Median age, (range)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years</a:t>
                      </a:r>
                      <a:endParaRPr lang="en-US" sz="1600" dirty="0"/>
                    </a:p>
                  </a:txBody>
                  <a:tcPr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48 (22-71)</a:t>
                      </a:r>
                      <a:endParaRPr lang="en-US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49 (20-70)</a:t>
                      </a:r>
                      <a:endParaRPr lang="en-US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47 (20-76)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58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Male sex, n (%)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121 (52)</a:t>
                      </a:r>
                      <a:endParaRPr lang="en-US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52 (45)</a:t>
                      </a:r>
                      <a:endParaRPr lang="en-US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92 (59)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58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Black race, n (%) </a:t>
                      </a:r>
                      <a:endParaRPr lang="en-US" sz="1600" dirty="0"/>
                    </a:p>
                  </a:txBody>
                  <a:tcPr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(2)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(3)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(2)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5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History of injection drug use, n (%)</a:t>
                      </a:r>
                    </a:p>
                  </a:txBody>
                  <a:tcPr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149 (64)</a:t>
                      </a:r>
                      <a:endParaRPr lang="en-US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73 (63)</a:t>
                      </a:r>
                      <a:endParaRPr lang="en-US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104 (66)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582">
                <a:tc>
                  <a:txBody>
                    <a:bodyPr/>
                    <a:lstStyle/>
                    <a:p>
                      <a:pPr marL="182563" marR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BMI, median kg/m</a:t>
                      </a:r>
                      <a:r>
                        <a:rPr lang="en-US" sz="1600" baseline="30000" dirty="0" smtClean="0"/>
                        <a:t>2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(range)</a:t>
                      </a:r>
                      <a:endParaRPr lang="en-US" sz="1600" dirty="0" smtClean="0"/>
                    </a:p>
                  </a:txBody>
                  <a:tcPr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25 (17-49)</a:t>
                      </a:r>
                      <a:endParaRPr lang="en-US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25 (18-42)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 (18-44)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582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Median HCV RNA (range), </a:t>
                      </a:r>
                      <a:r>
                        <a:rPr lang="en-US" sz="1400" baseline="0" dirty="0" smtClean="0"/>
                        <a:t>log</a:t>
                      </a:r>
                      <a:r>
                        <a:rPr lang="en-US" sz="1400" baseline="-25000" dirty="0" smtClean="0"/>
                        <a:t>10</a:t>
                      </a:r>
                      <a:r>
                        <a:rPr lang="en-US" sz="1400" baseline="0" dirty="0" smtClean="0"/>
                        <a:t> IU/ml</a:t>
                      </a:r>
                      <a:endParaRPr lang="en-US" sz="1400" dirty="0"/>
                    </a:p>
                  </a:txBody>
                  <a:tcPr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6.1 (3.5-7.5)</a:t>
                      </a:r>
                      <a:endParaRPr lang="en-US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6.0 (3.8-7.4)</a:t>
                      </a:r>
                      <a:endParaRPr lang="en-US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6.1 (1.2-7.6)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28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Fibrosis</a:t>
                      </a:r>
                      <a:r>
                        <a:rPr lang="en-US" sz="1600" baseline="0" dirty="0" smtClean="0"/>
                        <a:t> stage, n (%)</a:t>
                      </a:r>
                    </a:p>
                    <a:p>
                      <a:r>
                        <a:rPr lang="en-US" sz="1600" baseline="0" dirty="0" smtClean="0"/>
                        <a:t>   F0 or F1</a:t>
                      </a:r>
                    </a:p>
                    <a:p>
                      <a:r>
                        <a:rPr lang="en-US" sz="1600" baseline="0" dirty="0" smtClean="0"/>
                        <a:t>   F2</a:t>
                      </a:r>
                    </a:p>
                    <a:p>
                      <a:r>
                        <a:rPr lang="en-US" sz="1600" baseline="0" dirty="0" smtClean="0"/>
                        <a:t>   F3</a:t>
                      </a:r>
                      <a:endParaRPr lang="en-US" sz="1600" dirty="0"/>
                    </a:p>
                  </a:txBody>
                  <a:tcPr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201/233 (86)</a:t>
                      </a:r>
                    </a:p>
                    <a:p>
                      <a:pPr algn="ctr"/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12/233 (5)</a:t>
                      </a:r>
                    </a:p>
                    <a:p>
                      <a:pPr algn="ctr"/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20/233 (9)</a:t>
                      </a:r>
                      <a:endParaRPr lang="en-US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97/115 (84)</a:t>
                      </a:r>
                    </a:p>
                    <a:p>
                      <a:pPr algn="ctr"/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8/115 (7)</a:t>
                      </a:r>
                    </a:p>
                    <a:p>
                      <a:pPr algn="ctr"/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10/115 (9)</a:t>
                      </a:r>
                      <a:endParaRPr lang="en-US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122/157 (78)</a:t>
                      </a:r>
                    </a:p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8/157 (5)</a:t>
                      </a:r>
                    </a:p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27/157 (17)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28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HCV</a:t>
                      </a:r>
                      <a:r>
                        <a:rPr lang="en-US" sz="1600" baseline="0" dirty="0" smtClean="0"/>
                        <a:t> subtype 3a, n (%)</a:t>
                      </a:r>
                      <a:endParaRPr lang="en-US" sz="1600" dirty="0"/>
                    </a:p>
                  </a:txBody>
                  <a:tcPr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217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(93)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110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(96)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151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(96)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N </a:t>
            </a:r>
            <a:r>
              <a:rPr lang="en-US" dirty="0" err="1"/>
              <a:t>Engl</a:t>
            </a:r>
            <a:r>
              <a:rPr lang="en-US" dirty="0"/>
              <a:t> J Med. 2018;378:354-69.</a:t>
            </a:r>
          </a:p>
        </p:txBody>
      </p:sp>
      <p:sp>
        <p:nvSpPr>
          <p:cNvPr id="5" name="Rectangle 25"/>
          <p:cNvSpPr>
            <a:spLocks noChangeArrowheads="1"/>
          </p:cNvSpPr>
          <p:nvPr/>
        </p:nvSpPr>
        <p:spPr bwMode="auto">
          <a:xfrm>
            <a:off x="-5104" y="6055494"/>
            <a:ext cx="9162288" cy="3017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GLE-PIB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= </a:t>
            </a:r>
            <a:r>
              <a:rPr lang="en-US" sz="1400" dirty="0" err="1">
                <a:solidFill>
                  <a:srgbClr val="000000"/>
                </a:solidFill>
                <a:latin typeface="Arial"/>
                <a:cs typeface="Arial"/>
              </a:rPr>
              <a:t>g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lecaprevir-pibrentasvir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; SOF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= 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ofosbuvir; DCV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= 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aclatasvir; BMI = body mass index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6424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Treatment-Naïve Non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-Cirrhotic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GT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ENDURANCE-3 </a:t>
            </a:r>
            <a:r>
              <a:rPr lang="en-US" sz="2700" dirty="0"/>
              <a:t>Study: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1800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ION-3: SVR 12 by Treatment Duration and Regimen (ITT Analysis)</a:t>
            </a:r>
            <a:endParaRPr lang="en-US" sz="18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N </a:t>
            </a:r>
            <a:r>
              <a:rPr lang="en-US" dirty="0" err="1"/>
              <a:t>Engl</a:t>
            </a:r>
            <a:r>
              <a:rPr lang="en-US" dirty="0"/>
              <a:t> J Med. 2018;378:354-69.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5109840"/>
              </p:ext>
            </p:extLst>
          </p:nvPr>
        </p:nvGraphicFramePr>
        <p:xfrm>
          <a:off x="457074" y="1864074"/>
          <a:ext cx="8226677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286000" y="4561914"/>
            <a:ext cx="9144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222/233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3084804" y="5374926"/>
            <a:ext cx="174408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12-Week Regimens</a:t>
            </a:r>
            <a:endParaRPr lang="en-US" sz="1400" b="1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82027" y="4531074"/>
            <a:ext cx="963168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111/115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930286" y="4531074"/>
            <a:ext cx="94183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149/157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6395621" y="5369274"/>
            <a:ext cx="1981200" cy="0"/>
          </a:xfrm>
          <a:prstGeom prst="line">
            <a:avLst/>
          </a:prstGeom>
          <a:ln w="1270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752601" y="5380614"/>
            <a:ext cx="4251905" cy="0"/>
          </a:xfrm>
          <a:prstGeom prst="line">
            <a:avLst/>
          </a:prstGeom>
          <a:ln w="1270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6561720" y="5374926"/>
            <a:ext cx="174408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8</a:t>
            </a: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-Week Regimen</a:t>
            </a:r>
            <a:endParaRPr lang="en-US" sz="1400" b="1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-5104" y="5839977"/>
            <a:ext cx="9162288" cy="5303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GLE-PIB = </a:t>
            </a:r>
            <a:r>
              <a:rPr lang="en-US" sz="1400" dirty="0" err="1">
                <a:solidFill>
                  <a:srgbClr val="000000"/>
                </a:solidFill>
                <a:latin typeface="Arial"/>
                <a:cs typeface="Arial"/>
              </a:rPr>
              <a:t>g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lecaprevir-pibrentasvir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; SOF = 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ofosbuvir; DCV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= daclatasvir</a:t>
            </a:r>
          </a:p>
          <a:p>
            <a:pPr marL="274320" defTabSz="935038">
              <a:spcBef>
                <a:spcPts val="24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ITT = Intent-to-treat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52753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Treatment-Naïve Non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-Cirrhotic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GT 3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ENDURANCE-3: Treatment Outcomes</a:t>
            </a:r>
            <a:endParaRPr lang="en-US" sz="2700" dirty="0"/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962420"/>
              </p:ext>
            </p:extLst>
          </p:nvPr>
        </p:nvGraphicFramePr>
        <p:xfrm>
          <a:off x="328092" y="1387920"/>
          <a:ext cx="8458200" cy="443601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3709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2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24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22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123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Outcomes, n (%)</a:t>
                      </a:r>
                    </a:p>
                  </a:txBody>
                  <a:tcPr marL="73152" marR="45720"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2:1 randomization</a:t>
                      </a:r>
                    </a:p>
                  </a:txBody>
                  <a:tcPr marL="73152" marR="4572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Non-randomized</a:t>
                      </a:r>
                    </a:p>
                  </a:txBody>
                  <a:tcPr marL="73152" marR="4572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404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GLE-PIB 12 </a:t>
                      </a:r>
                      <a:br>
                        <a:rPr lang="en-US" sz="1600" b="1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</a:b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x 12 weeks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/>
                      </a:r>
                      <a:b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</a:b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n=233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marB="9144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SOF + DCV </a:t>
                      </a:r>
                      <a:br>
                        <a:rPr lang="en-US" sz="1600" b="1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</a:b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x 12 weeks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n=115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" marR="27432" marB="9144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GLE-PIB </a:t>
                      </a:r>
                      <a:br>
                        <a:rPr lang="en-US" sz="1600" b="1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</a:br>
                      <a:r>
                        <a:rPr lang="en-US" sz="1600" b="1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x 8 weeks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n=157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marB="9144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5B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650">
                <a:tc>
                  <a:txBody>
                    <a:bodyPr/>
                    <a:lstStyle/>
                    <a:p>
                      <a:pPr marL="12700" indent="0">
                        <a:lnSpc>
                          <a:spcPts val="2100"/>
                        </a:lnSpc>
                        <a:tabLst/>
                      </a:pPr>
                      <a:r>
                        <a:rPr lang="en-US" sz="1600" baseline="0" dirty="0" smtClean="0"/>
                        <a:t>SVR12</a:t>
                      </a:r>
                      <a:endParaRPr lang="en-US" sz="1600" dirty="0"/>
                    </a:p>
                  </a:txBody>
                  <a:tcPr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222 (95)</a:t>
                      </a:r>
                      <a:endParaRPr lang="en-US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111 (97)</a:t>
                      </a:r>
                      <a:endParaRPr lang="en-US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149 (95)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9970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Virologic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Failure</a:t>
                      </a:r>
                    </a:p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 Breakthrough</a:t>
                      </a:r>
                    </a:p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 Relapse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endParaRPr lang="en-US" sz="1600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1 (&lt;1)</a:t>
                      </a:r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3 (1)</a:t>
                      </a:r>
                      <a:endParaRPr lang="en-US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endParaRPr lang="en-US" sz="1600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1 (1)</a:t>
                      </a:r>
                      <a:endParaRPr lang="en-US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(1)</a:t>
                      </a:r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(3)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4953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Failure</a:t>
                      </a:r>
                      <a:r>
                        <a:rPr lang="en-US" sz="1600" baseline="0" dirty="0" smtClean="0"/>
                        <a:t> due to other reasons</a:t>
                      </a:r>
                    </a:p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baseline="0" dirty="0" smtClean="0"/>
                        <a:t>  Discontinuation due to AE</a:t>
                      </a:r>
                    </a:p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baseline="0" dirty="0" smtClean="0"/>
                        <a:t>  Withdrawal of consent</a:t>
                      </a:r>
                    </a:p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baseline="0" dirty="0" smtClean="0"/>
                        <a:t>  Non-compliance</a:t>
                      </a:r>
                    </a:p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baseline="0" dirty="0" smtClean="0"/>
                        <a:t>  Lost to follow-up / missing SVR12</a:t>
                      </a:r>
                      <a:endParaRPr lang="en-US" sz="1600" dirty="0"/>
                    </a:p>
                  </a:txBody>
                  <a:tcPr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ctr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1 (&lt;1)</a:t>
                      </a:r>
                    </a:p>
                    <a:p>
                      <a:pPr marL="0" marR="0" algn="ctr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1 (&lt;1)</a:t>
                      </a:r>
                    </a:p>
                    <a:p>
                      <a:pPr marL="0" marR="0" algn="ctr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1 (&lt;1)</a:t>
                      </a:r>
                    </a:p>
                    <a:p>
                      <a:pPr marL="0" marR="0" algn="ctr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4 (2)</a:t>
                      </a:r>
                      <a:endParaRPr lang="en-US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endParaRPr lang="en-US" sz="1600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1 (1)</a:t>
                      </a:r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2 (2)</a:t>
                      </a:r>
                      <a:endParaRPr lang="en-US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(1)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N </a:t>
            </a:r>
            <a:r>
              <a:rPr lang="en-US" dirty="0" err="1"/>
              <a:t>Engl</a:t>
            </a:r>
            <a:r>
              <a:rPr lang="en-US" dirty="0"/>
              <a:t> J Med. 2018;378:354-69.</a:t>
            </a:r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-5104" y="5958854"/>
            <a:ext cx="9162288" cy="36574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274320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1600"/>
              </a:lnSpc>
              <a:spcBef>
                <a:spcPts val="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 = Sustained virologic response; GLE-PIB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= </a:t>
            </a:r>
            <a:r>
              <a:rPr lang="en-US" sz="1400" dirty="0" err="1">
                <a:solidFill>
                  <a:srgbClr val="000000"/>
                </a:solidFill>
                <a:latin typeface="Arial"/>
                <a:cs typeface="Arial"/>
              </a:rPr>
              <a:t>g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lecaprevir-pibrentasvir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; SOF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= sofosbuvir; DCV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= 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aclatasvir</a:t>
            </a:r>
          </a:p>
        </p:txBody>
      </p:sp>
    </p:spTree>
    <p:extLst>
      <p:ext uri="{BB962C8B-B14F-4D97-AF65-F5344CB8AC3E}">
        <p14:creationId xmlns:p14="http://schemas.microsoft.com/office/powerpoint/2010/main" val="13922862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Treatment-Naïve Non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-Cirrhotic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GT 3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ENDURANCE-3: Resistance Analysis</a:t>
            </a:r>
            <a:endParaRPr lang="en-US" sz="2700" dirty="0"/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958353"/>
              </p:ext>
            </p:extLst>
          </p:nvPr>
        </p:nvGraphicFramePr>
        <p:xfrm>
          <a:off x="289561" y="1524000"/>
          <a:ext cx="8549639" cy="32004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407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0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01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19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606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SVR12 by Baseline Polymorphism, n (%)</a:t>
                      </a:r>
                    </a:p>
                  </a:txBody>
                  <a:tcPr marL="73152" marR="45720"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2:1 randomization</a:t>
                      </a:r>
                    </a:p>
                  </a:txBody>
                  <a:tcPr marL="73152" marR="4572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Non-randomized</a:t>
                      </a:r>
                    </a:p>
                  </a:txBody>
                  <a:tcPr marL="73152" marR="4572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447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GLE-PIB 12 </a:t>
                      </a: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wk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SOF + DCV 12 </a:t>
                      </a: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wk</a:t>
                      </a:r>
                      <a:endParaRPr lang="en-US" sz="1400" b="1" dirty="0" smtClean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GLE-PIB 8 </a:t>
                      </a:r>
                      <a:r>
                        <a:rPr lang="en-US" sz="1400" b="1" dirty="0" err="1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wk</a:t>
                      </a:r>
                      <a:endParaRPr lang="en-US" sz="1400" b="1" dirty="0" smtClean="0">
                        <a:solidFill>
                          <a:srgbClr val="FFFFFF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5B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964">
                <a:tc>
                  <a:txBody>
                    <a:bodyPr/>
                    <a:lstStyle/>
                    <a:p>
                      <a:pPr marL="12700" indent="0">
                        <a:tabLst/>
                      </a:pPr>
                      <a:r>
                        <a:rPr lang="en-US" sz="1400" dirty="0" smtClean="0"/>
                        <a:t>NS3 only</a:t>
                      </a:r>
                      <a:endParaRPr lang="en-US" sz="1400" dirty="0"/>
                    </a:p>
                  </a:txBody>
                  <a:tcPr marL="18288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26/26 (100)</a:t>
                      </a:r>
                      <a:endParaRPr lang="en-US" sz="14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--</a:t>
                      </a:r>
                      <a:endParaRPr lang="en-US" sz="14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14/15 (93)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96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NS5A only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35/36 (97)</a:t>
                      </a:r>
                      <a:endParaRPr lang="en-US" sz="14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20/21 (95)</a:t>
                      </a:r>
                      <a:endParaRPr lang="en-US" sz="14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34/36 (94)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96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NS3 + NS5A</a:t>
                      </a:r>
                      <a:endParaRPr lang="en-US" sz="1400" dirty="0"/>
                    </a:p>
                  </a:txBody>
                  <a:tcPr marL="18288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6/7 (86)</a:t>
                      </a:r>
                      <a:endParaRPr lang="en-US" sz="14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--</a:t>
                      </a:r>
                      <a:endParaRPr lang="en-US" sz="14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5/7 (71)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96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None</a:t>
                      </a:r>
                      <a:endParaRPr lang="en-US" sz="1400" dirty="0"/>
                    </a:p>
                  </a:txBody>
                  <a:tcPr marL="18288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151/153 (99)</a:t>
                      </a:r>
                      <a:endParaRPr lang="en-US" sz="14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89/89 (100)</a:t>
                      </a:r>
                      <a:endParaRPr lang="en-US" sz="14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94/95 (99)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N </a:t>
            </a:r>
            <a:r>
              <a:rPr lang="en-US" dirty="0" err="1"/>
              <a:t>Engl</a:t>
            </a:r>
            <a:r>
              <a:rPr lang="en-US" dirty="0"/>
              <a:t> J Med. 2018;378:354-69.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3460" y="4823936"/>
            <a:ext cx="8543544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*Detected at 15% threshold by next-generation sequencing in samples that had sequences available</a:t>
            </a:r>
          </a:p>
          <a:p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at a key subset of amino acid positions:</a:t>
            </a:r>
          </a:p>
          <a:p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NS3: </a:t>
            </a:r>
            <a:r>
              <a:rPr lang="cs-CZ" sz="1400" dirty="0">
                <a:latin typeface="Arial" charset="0"/>
                <a:ea typeface="Arial" charset="0"/>
                <a:cs typeface="Arial" charset="0"/>
              </a:rPr>
              <a:t>36, 55, 56, 80, 155, 156, 166, 168; NS5A </a:t>
            </a:r>
            <a:r>
              <a:rPr lang="cs-CZ" sz="1400" dirty="0" err="1">
                <a:latin typeface="Arial" charset="0"/>
                <a:ea typeface="Arial" charset="0"/>
                <a:cs typeface="Arial" charset="0"/>
              </a:rPr>
              <a:t>at</a:t>
            </a:r>
            <a:r>
              <a:rPr lang="cs-CZ" sz="1400" dirty="0">
                <a:latin typeface="Arial" charset="0"/>
                <a:ea typeface="Arial" charset="0"/>
                <a:cs typeface="Arial" charset="0"/>
              </a:rPr>
              <a:t> 24, 28, 29, 30, 31, 32, 58, 92, 93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-5104" y="5882654"/>
            <a:ext cx="9162288" cy="36574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lnSpc>
                <a:spcPts val="1600"/>
              </a:lnSpc>
              <a:spcBef>
                <a:spcPts val="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GLE-PIB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= </a:t>
            </a:r>
            <a:r>
              <a:rPr lang="en-US" sz="1400" dirty="0" err="1">
                <a:solidFill>
                  <a:srgbClr val="000000"/>
                </a:solidFill>
                <a:latin typeface="Arial"/>
                <a:cs typeface="Arial"/>
              </a:rPr>
              <a:t>g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lecaprevir-pibrentasvir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; SOF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= sofosbuvir; DCV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= 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aclatasvir</a:t>
            </a:r>
          </a:p>
        </p:txBody>
      </p:sp>
    </p:spTree>
    <p:extLst>
      <p:ext uri="{BB962C8B-B14F-4D97-AF65-F5344CB8AC3E}">
        <p14:creationId xmlns:p14="http://schemas.microsoft.com/office/powerpoint/2010/main" val="17595239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Treatment-Naïve Non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-Cirrhotic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GT 3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>
                <a:solidFill>
                  <a:srgbClr val="FFFFFF"/>
                </a:solidFill>
              </a:rPr>
              <a:t>ENDURANCE-3: Adverse Events</a:t>
            </a:r>
            <a:endParaRPr lang="en-US" sz="2700" dirty="0">
              <a:solidFill>
                <a:srgbClr val="FFFFFF"/>
              </a:solidFill>
            </a:endParaRPr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067058"/>
              </p:ext>
            </p:extLst>
          </p:nvPr>
        </p:nvGraphicFramePr>
        <p:xfrm>
          <a:off x="282732" y="1439400"/>
          <a:ext cx="8549640" cy="48006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603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2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20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1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527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Adverse Event (AE), n (%)</a:t>
                      </a:r>
                    </a:p>
                  </a:txBody>
                  <a:tcPr marL="73152" marR="45720" anchor="ctr" horzOverflow="overflow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Randomized</a:t>
                      </a:r>
                    </a:p>
                  </a:txBody>
                  <a:tcPr marL="73152" marR="4572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Non-randomized</a:t>
                      </a:r>
                    </a:p>
                  </a:txBody>
                  <a:tcPr marL="73152" marR="4572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733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GLE-PIB 12 </a:t>
                      </a: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wk</a:t>
                      </a: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/>
                      </a:r>
                      <a:br>
                        <a:rPr lang="en-US" sz="14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</a:b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n=233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SOF + DCV 12 </a:t>
                      </a: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wk</a:t>
                      </a:r>
                      <a:endParaRPr lang="en-US" sz="1400" b="1" dirty="0" smtClean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n=115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GLE-PIB 8 </a:t>
                      </a:r>
                      <a:r>
                        <a:rPr lang="en-US" sz="1400" b="1" dirty="0" err="1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wk</a:t>
                      </a:r>
                      <a:endParaRPr lang="en-US" sz="1400" b="1" dirty="0" smtClean="0">
                        <a:solidFill>
                          <a:srgbClr val="FFFFFF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n=157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5B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832">
                <a:tc>
                  <a:txBody>
                    <a:bodyPr/>
                    <a:lstStyle/>
                    <a:p>
                      <a:pPr marL="12700" indent="0">
                        <a:tabLst/>
                      </a:pPr>
                      <a:r>
                        <a:rPr lang="en-US" sz="1500" dirty="0" smtClean="0"/>
                        <a:t>Any adverse</a:t>
                      </a:r>
                      <a:r>
                        <a:rPr lang="en-US" sz="1500" baseline="0" dirty="0" smtClean="0"/>
                        <a:t> event</a:t>
                      </a:r>
                      <a:endParaRPr lang="en-US" sz="1500" dirty="0"/>
                    </a:p>
                  </a:txBody>
                  <a:tcPr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177</a:t>
                      </a:r>
                      <a:r>
                        <a:rPr lang="en-US" sz="1500" kern="1200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(76)</a:t>
                      </a:r>
                      <a:endParaRPr lang="en-US" sz="15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80 (70)</a:t>
                      </a:r>
                      <a:endParaRPr lang="en-US" sz="15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98 (62)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832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AE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</a:rPr>
                        <a:t> possibly drug-related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112</a:t>
                      </a:r>
                      <a:r>
                        <a:rPr lang="en-US" sz="1500" kern="1200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(48)</a:t>
                      </a:r>
                      <a:endParaRPr lang="en-US" sz="15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50 (43)</a:t>
                      </a:r>
                      <a:endParaRPr lang="en-US" sz="15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63 (40)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832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Serious </a:t>
                      </a:r>
                      <a:r>
                        <a:rPr lang="en-US" sz="1500" smtClean="0"/>
                        <a:t>adverse</a:t>
                      </a:r>
                      <a:r>
                        <a:rPr lang="en-US" sz="1500" baseline="0" smtClean="0"/>
                        <a:t> event</a:t>
                      </a:r>
                      <a:endParaRPr lang="en-US" sz="1500" dirty="0"/>
                    </a:p>
                  </a:txBody>
                  <a:tcPr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5 (2)</a:t>
                      </a:r>
                      <a:endParaRPr lang="en-US" sz="15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2 (2)</a:t>
                      </a:r>
                      <a:endParaRPr lang="en-US" sz="15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(2)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832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AE leading to drug discontinuation</a:t>
                      </a:r>
                      <a:endParaRPr lang="en-US" sz="1500" dirty="0"/>
                    </a:p>
                  </a:txBody>
                  <a:tcPr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3 (1)</a:t>
                      </a:r>
                      <a:endParaRPr lang="en-US" sz="15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1 (1)</a:t>
                      </a:r>
                      <a:endParaRPr lang="en-US" sz="15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96332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AE occurring in ≥10% patients</a:t>
                      </a:r>
                    </a:p>
                    <a:p>
                      <a:r>
                        <a:rPr lang="en-US" sz="1500" dirty="0" smtClean="0"/>
                        <a:t>  Headache</a:t>
                      </a:r>
                    </a:p>
                    <a:p>
                      <a:r>
                        <a:rPr lang="en-US" sz="1500" dirty="0" smtClean="0"/>
                        <a:t>  Fatigue</a:t>
                      </a:r>
                    </a:p>
                    <a:p>
                      <a:r>
                        <a:rPr lang="en-US" sz="1500" dirty="0" smtClean="0"/>
                        <a:t>  Nausea</a:t>
                      </a:r>
                      <a:endParaRPr lang="en-US" sz="1500" dirty="0"/>
                    </a:p>
                  </a:txBody>
                  <a:tcPr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60 (26)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44 (19)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32 (14)</a:t>
                      </a:r>
                      <a:endParaRPr lang="en-US" sz="15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5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23 (20)</a:t>
                      </a:r>
                    </a:p>
                    <a:p>
                      <a:pPr algn="ctr"/>
                      <a:r>
                        <a:rPr lang="en-US" sz="15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16 (14)</a:t>
                      </a:r>
                    </a:p>
                    <a:p>
                      <a:pPr algn="ctr"/>
                      <a:r>
                        <a:rPr lang="en-US" sz="15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15 (13)</a:t>
                      </a:r>
                      <a:endParaRPr lang="en-US" sz="15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 (20)</a:t>
                      </a:r>
                    </a:p>
                    <a:p>
                      <a:pPr algn="ctr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 (13)</a:t>
                      </a:r>
                    </a:p>
                    <a:p>
                      <a:pPr algn="ctr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 (12)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96332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Laboratory</a:t>
                      </a:r>
                      <a:r>
                        <a:rPr lang="en-US" sz="1500" baseline="0" dirty="0" smtClean="0"/>
                        <a:t> abnormalities</a:t>
                      </a:r>
                    </a:p>
                    <a:p>
                      <a:r>
                        <a:rPr lang="en-US" sz="1500" baseline="0" dirty="0" smtClean="0"/>
                        <a:t>  Grade </a:t>
                      </a:r>
                      <a:r>
                        <a:rPr lang="en-US" sz="1500" dirty="0" smtClean="0"/>
                        <a:t>≥</a:t>
                      </a:r>
                      <a:r>
                        <a:rPr lang="en-US" sz="1500" baseline="0" dirty="0" smtClean="0"/>
                        <a:t>3 ALT (&gt;5 x ULN)</a:t>
                      </a:r>
                    </a:p>
                    <a:p>
                      <a:r>
                        <a:rPr lang="en-US" sz="1500" baseline="0" dirty="0" smtClean="0"/>
                        <a:t>  Grade </a:t>
                      </a:r>
                      <a:r>
                        <a:rPr lang="en-US" sz="1500" dirty="0" smtClean="0"/>
                        <a:t>≥</a:t>
                      </a:r>
                      <a:r>
                        <a:rPr lang="en-US" sz="1500" baseline="0" dirty="0" smtClean="0"/>
                        <a:t>3 total bilirubin (&gt;3 x ULN)</a:t>
                      </a:r>
                    </a:p>
                    <a:p>
                      <a:r>
                        <a:rPr lang="en-US" sz="1500" baseline="0" dirty="0" smtClean="0"/>
                        <a:t>  Grade </a:t>
                      </a:r>
                      <a:r>
                        <a:rPr lang="en-US" sz="1500" dirty="0" smtClean="0"/>
                        <a:t>≥</a:t>
                      </a:r>
                      <a:r>
                        <a:rPr lang="en-US" sz="1500" baseline="0" dirty="0" smtClean="0"/>
                        <a:t>3 neutrophil count (&lt; 1 x 10</a:t>
                      </a:r>
                      <a:r>
                        <a:rPr lang="en-US" sz="1500" baseline="30000" dirty="0" smtClean="0"/>
                        <a:t>9</a:t>
                      </a:r>
                      <a:r>
                        <a:rPr lang="en-US" sz="1500" baseline="0" dirty="0" smtClean="0"/>
                        <a:t>/L)</a:t>
                      </a:r>
                      <a:endParaRPr lang="en-US" sz="1500" dirty="0"/>
                    </a:p>
                  </a:txBody>
                  <a:tcPr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500" kern="1200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(&lt;1)</a:t>
                      </a:r>
                      <a:endParaRPr lang="en-US" sz="15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5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1 (1)</a:t>
                      </a:r>
                    </a:p>
                    <a:p>
                      <a:pPr algn="ctr"/>
                      <a:r>
                        <a:rPr lang="en-US" sz="15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pPr algn="ctr"/>
                      <a:r>
                        <a:rPr lang="en-US" sz="15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5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pPr algn="ctr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(1)</a:t>
                      </a:r>
                    </a:p>
                    <a:p>
                      <a:pPr algn="ctr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1" y="6400800"/>
            <a:ext cx="7382254" cy="320040"/>
          </a:xfrm>
        </p:spPr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N </a:t>
            </a:r>
            <a:r>
              <a:rPr lang="en-US" dirty="0" err="1"/>
              <a:t>Engl</a:t>
            </a:r>
            <a:r>
              <a:rPr lang="en-US" dirty="0"/>
              <a:t> J Med. 2018;378:354-69.</a:t>
            </a:r>
          </a:p>
        </p:txBody>
      </p:sp>
    </p:spTree>
    <p:extLst>
      <p:ext uri="{BB962C8B-B14F-4D97-AF65-F5344CB8AC3E}">
        <p14:creationId xmlns:p14="http://schemas.microsoft.com/office/powerpoint/2010/main" val="15054480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Source: </a:t>
            </a:r>
            <a:r>
              <a:rPr lang="en-US" i="1" dirty="0" err="1"/>
              <a:t>Mavyret</a:t>
            </a:r>
            <a:r>
              <a:rPr lang="en-US" i="1" dirty="0"/>
              <a:t> </a:t>
            </a:r>
            <a:r>
              <a:rPr lang="en-US" dirty="0" smtClean="0"/>
              <a:t>Prescribing </a:t>
            </a:r>
            <a:r>
              <a:rPr lang="en-US" dirty="0"/>
              <a:t>Information. </a:t>
            </a:r>
            <a:r>
              <a:rPr lang="en-US" dirty="0" err="1" smtClean="0"/>
              <a:t>AbbVie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>
                <a:solidFill>
                  <a:srgbClr val="F0EADC"/>
                </a:solidFill>
              </a:rPr>
              <a:t>Glecaprevir-Pibrentasvir</a:t>
            </a:r>
            <a:r>
              <a:rPr lang="en-US" dirty="0">
                <a:solidFill>
                  <a:srgbClr val="F0EADC"/>
                </a:solidFill>
              </a:rPr>
              <a:t> </a:t>
            </a:r>
            <a:r>
              <a:rPr lang="en-US" dirty="0" smtClean="0">
                <a:solidFill>
                  <a:srgbClr val="F0EADC"/>
                </a:solidFill>
              </a:rPr>
              <a:t>(</a:t>
            </a:r>
            <a:r>
              <a:rPr lang="en-US" i="1" dirty="0" err="1" smtClean="0">
                <a:solidFill>
                  <a:srgbClr val="F0EADC"/>
                </a:solidFill>
              </a:rPr>
              <a:t>Mavyret</a:t>
            </a:r>
            <a:r>
              <a:rPr lang="en-US" dirty="0" smtClean="0">
                <a:solidFill>
                  <a:srgbClr val="F0EADC"/>
                </a:solidFill>
              </a:rPr>
              <a:t>)</a:t>
            </a:r>
            <a:br>
              <a:rPr lang="en-US" dirty="0" smtClean="0">
                <a:solidFill>
                  <a:srgbClr val="F0EADC"/>
                </a:solidFill>
              </a:rPr>
            </a:br>
            <a:r>
              <a:rPr lang="en-US" dirty="0" smtClean="0"/>
              <a:t>Indications: Treatment-Naïve Patients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7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883253"/>
              </p:ext>
            </p:extLst>
          </p:nvPr>
        </p:nvGraphicFramePr>
        <p:xfrm>
          <a:off x="457200" y="1437600"/>
          <a:ext cx="8229600" cy="4800602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454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1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31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424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Glecaprevir-Pibrentasvir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in HCV Treatment-Naïve Patients</a:t>
                      </a:r>
                    </a:p>
                  </a:txBody>
                  <a:tcPr marL="182880" marR="45720" marT="91440" marB="91440" anchor="ctr" horzOverflow="overflow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667">
                <a:tc rowSpan="2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HCV Genotype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182880" marR="45720" anchor="ctr" horzOverflow="overflow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548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Treatment Duration</a:t>
                      </a:r>
                    </a:p>
                  </a:txBody>
                  <a:tcPr marR="45720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548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54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4533">
                <a:tc vMerge="1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R="45720" anchor="ctr" horzOverflow="overflow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54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 Cirrhosis</a:t>
                      </a:r>
                    </a:p>
                  </a:txBody>
                  <a:tcPr marR="45720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6D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Compensated Cirrhosis</a:t>
                      </a:r>
                      <a:b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(Child-Pugh Class A)</a:t>
                      </a:r>
                    </a:p>
                  </a:txBody>
                  <a:tcPr marL="0" marR="0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359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Genotype 1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marL="182880" marR="45720" marT="0" marB="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 weeks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R="4572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 weeks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359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Genotype 2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marL="182880" marR="45720" marT="0" marB="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 weeks</a:t>
                      </a:r>
                      <a:endParaRPr lang="en-US" sz="2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R="4572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 weeks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359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Genotype 3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marL="182880" marR="45720" marT="0" marB="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 weeks</a:t>
                      </a:r>
                      <a:endParaRPr lang="en-US" sz="2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R="4572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 weeks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6359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Genotype 4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marL="182880" marR="45720" marT="0" marB="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 weeks</a:t>
                      </a:r>
                      <a:endParaRPr lang="en-US" sz="2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R="4572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 weeks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6359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Genotype 5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marL="182880" marR="45720" marT="0" marB="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 weeks</a:t>
                      </a:r>
                      <a:endParaRPr lang="en-US" sz="2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R="4572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 weeks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6359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Genotype 6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marL="182880" marR="45720" marT="0" marB="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 weeks</a:t>
                      </a:r>
                      <a:endParaRPr lang="en-US" sz="2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R="4572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 weeks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48610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N </a:t>
            </a:r>
            <a:r>
              <a:rPr lang="en-US" dirty="0" err="1"/>
              <a:t>Engl</a:t>
            </a:r>
            <a:r>
              <a:rPr lang="en-US" dirty="0"/>
              <a:t> J Med. 2018;378:354-69.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Glecaprevir-Pibrentasvir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for 8 or 12 weeks in Non-Cirrhotic GT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>
                <a:solidFill>
                  <a:srgbClr val="FFFFFF"/>
                </a:solidFill>
              </a:rPr>
              <a:t>*ENDURANCE-3</a:t>
            </a:r>
            <a:r>
              <a:rPr lang="en-US" sz="2700" dirty="0" smtClean="0">
                <a:solidFill>
                  <a:srgbClr val="FFFFFF"/>
                </a:solidFill>
              </a:rPr>
              <a:t>: Conclusions</a:t>
            </a:r>
            <a:endParaRPr lang="en-US" sz="31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247363"/>
              </p:ext>
            </p:extLst>
          </p:nvPr>
        </p:nvGraphicFramePr>
        <p:xfrm>
          <a:off x="0" y="2209800"/>
          <a:ext cx="9144000" cy="20086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“Once-daily treatment with </a:t>
                      </a:r>
                      <a:r>
                        <a:rPr lang="en-US" sz="2000" b="0" i="0" dirty="0" err="1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glecaprevir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–</a:t>
                      </a:r>
                      <a:r>
                        <a:rPr lang="en-US" sz="2000" b="0" i="0" dirty="0" err="1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pibrentasvir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for either 8 weeks or 12 weeks achieved high rates of sustained virologic response among patients with HCV genotype 1 or 3 infection who did not have cirrhosis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.”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-17280" y="5105473"/>
            <a:ext cx="9180577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 wrap="square" lIns="457200" anchor="ctr">
            <a:spAutoFit/>
          </a:bodyPr>
          <a:lstStyle/>
          <a:p>
            <a:r>
              <a:rPr lang="en-US" sz="1400" b="1" dirty="0" smtClean="0">
                <a:latin typeface="Arial"/>
                <a:cs typeface="Arial"/>
              </a:rPr>
              <a:t>*Note</a:t>
            </a:r>
            <a:r>
              <a:rPr lang="en-US" sz="1400" dirty="0" smtClean="0">
                <a:latin typeface="Arial"/>
                <a:cs typeface="Arial"/>
              </a:rPr>
              <a:t>: ENDURANCE-3 was published in conjunction with ENDURANCE-1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069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2705100"/>
            <a:ext cx="8686800" cy="1457706"/>
          </a:xfrm>
        </p:spPr>
        <p:txBody>
          <a:bodyPr>
            <a:normAutofit/>
          </a:bodyPr>
          <a:lstStyle/>
          <a:p>
            <a:pPr>
              <a:lnSpc>
                <a:spcPts val="3500"/>
              </a:lnSpc>
              <a:spcBef>
                <a:spcPts val="600"/>
              </a:spcBef>
            </a:pPr>
            <a:r>
              <a:rPr lang="en-US" sz="2400" dirty="0" err="1" smtClean="0">
                <a:solidFill>
                  <a:srgbClr val="001D48"/>
                </a:solidFill>
              </a:rPr>
              <a:t>Glecaprevir</a:t>
            </a:r>
            <a:r>
              <a:rPr lang="en-US" sz="2400" dirty="0" err="1">
                <a:solidFill>
                  <a:srgbClr val="001D48"/>
                </a:solidFill>
              </a:rPr>
              <a:t>-</a:t>
            </a:r>
            <a:r>
              <a:rPr lang="en-US" sz="2400" dirty="0" err="1" smtClean="0">
                <a:solidFill>
                  <a:srgbClr val="001D48"/>
                </a:solidFill>
              </a:rPr>
              <a:t>Pibrentasvir</a:t>
            </a:r>
            <a:r>
              <a:rPr lang="en-US" sz="2400" dirty="0" smtClean="0">
                <a:solidFill>
                  <a:srgbClr val="001D48"/>
                </a:solidFill>
              </a:rPr>
              <a:t> in Non-Cirrhotic Genotype 4, 5, or 6</a:t>
            </a:r>
            <a:r>
              <a:rPr lang="en-US" dirty="0" smtClean="0">
                <a:solidFill>
                  <a:srgbClr val="001D48"/>
                </a:solidFill>
              </a:rPr>
              <a:t/>
            </a:r>
            <a:br>
              <a:rPr lang="en-US" dirty="0" smtClean="0">
                <a:solidFill>
                  <a:srgbClr val="001D48"/>
                </a:solidFill>
              </a:rPr>
            </a:br>
            <a:r>
              <a:rPr lang="en-US" dirty="0" smtClean="0">
                <a:solidFill>
                  <a:srgbClr val="001D48"/>
                </a:solidFill>
              </a:rPr>
              <a:t>ENDURANCE-4</a:t>
            </a:r>
            <a:endParaRPr lang="en-US" sz="2000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3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Treatment-Naïve and Treatment-Experienced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/>
              <a:t>Source: </a:t>
            </a:r>
            <a:r>
              <a:rPr lang="en-US" sz="1400" dirty="0" err="1"/>
              <a:t>Asselah</a:t>
            </a:r>
            <a:r>
              <a:rPr lang="en-US" sz="1400" dirty="0"/>
              <a:t> T, et al.  </a:t>
            </a:r>
            <a:r>
              <a:rPr lang="en-US" sz="1400" dirty="0" err="1"/>
              <a:t>Clin</a:t>
            </a:r>
            <a:r>
              <a:rPr lang="en-US" sz="1400" dirty="0"/>
              <a:t> </a:t>
            </a:r>
            <a:r>
              <a:rPr lang="en-US" sz="1400" dirty="0" err="1"/>
              <a:t>Gastroenterol</a:t>
            </a:r>
            <a:r>
              <a:rPr lang="en-US" sz="1400" dirty="0"/>
              <a:t> </a:t>
            </a:r>
            <a:r>
              <a:rPr lang="en-US" sz="1400" dirty="0" err="1"/>
              <a:t>Hepatol</a:t>
            </a:r>
            <a:r>
              <a:rPr lang="en-US" sz="1400" dirty="0"/>
              <a:t>. 2018;16:417-26.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122375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Asselah</a:t>
            </a:r>
            <a:r>
              <a:rPr lang="en-US" dirty="0"/>
              <a:t> T, et al.  </a:t>
            </a:r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/>
              <a:t>Gastroenterol</a:t>
            </a:r>
            <a:r>
              <a:rPr lang="en-US" dirty="0"/>
              <a:t> </a:t>
            </a:r>
            <a:r>
              <a:rPr lang="en-US" dirty="0" err="1"/>
              <a:t>Hepatol</a:t>
            </a:r>
            <a:r>
              <a:rPr lang="en-US" dirty="0"/>
              <a:t>. 2018;16:417-26.</a:t>
            </a:r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Non-Cirrhotic Genotype 4,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5, or 6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*ENDURANCE-4: Study Features</a:t>
            </a:r>
            <a:endParaRPr lang="en-US" sz="2400" dirty="0"/>
          </a:p>
        </p:txBody>
      </p:sp>
      <p:graphicFrame>
        <p:nvGraphicFramePr>
          <p:cNvPr id="5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257866"/>
              </p:ext>
            </p:extLst>
          </p:nvPr>
        </p:nvGraphicFramePr>
        <p:xfrm>
          <a:off x="367470" y="1380240"/>
          <a:ext cx="8412480" cy="437832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412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3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ENDURANCE-4 Trial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49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907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3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Open-label single-arm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phase 3 trial to evaluate the safety and efficacy of the fixed-dose combination of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glecaprevir-pibrentasvir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for 12 weeks in treatment-naïve and treatment-experienced adults with GT 4, 5 or 6 chronic HCV infection without cirrhosis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3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Setting: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Canada, Europe and South Africa</a:t>
                      </a:r>
                    </a:p>
                    <a:p>
                      <a:pPr marL="190500" marR="0" lvl="0" indent="-190500" algn="l" defTabSz="457200" rtl="0" eaLnBrk="1" fontAlgn="base" latinLnBrk="0" hangingPunct="1">
                        <a:lnSpc>
                          <a:spcPts val="23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>
                          <a:tab pos="279400" algn="l"/>
                        </a:tabLst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Key Eligibility Criteria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GT 4, 5 or 6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HCV RNA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≥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1,000 IU/mL at screening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Naïve or treated with (1) PEG (or IFN) +/- RBV or (2) SOF + RBV +/- PEG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No cirrhosis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HIV or chronic HBV coinfection excluded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3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65281" y="5891760"/>
            <a:ext cx="8409429" cy="3626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chemeClr val="tx1"/>
            </a:solidFill>
          </a:ln>
        </p:spPr>
        <p:txBody>
          <a:bodyPr wrap="square" lIns="182880" anchor="ctr">
            <a:spAutoFit/>
          </a:bodyPr>
          <a:lstStyle/>
          <a:p>
            <a:r>
              <a:rPr lang="en-US" sz="1400" b="1" dirty="0" smtClean="0">
                <a:latin typeface="Arial"/>
                <a:cs typeface="Arial"/>
              </a:rPr>
              <a:t>*Note</a:t>
            </a:r>
            <a:r>
              <a:rPr lang="en-US" sz="1400" dirty="0" smtClean="0">
                <a:latin typeface="Arial"/>
                <a:cs typeface="Arial"/>
              </a:rPr>
              <a:t>: ENDURANCE-4 was published in conjunction with ENDURANCE-2 and SURVEYOR-II (Part 4)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32079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Asselah</a:t>
            </a:r>
            <a:r>
              <a:rPr lang="en-US" dirty="0"/>
              <a:t> T, et al.  </a:t>
            </a:r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/>
              <a:t>Gastroenterol</a:t>
            </a:r>
            <a:r>
              <a:rPr lang="en-US" dirty="0"/>
              <a:t> </a:t>
            </a:r>
            <a:r>
              <a:rPr lang="en-US" dirty="0" err="1"/>
              <a:t>Hepatol</a:t>
            </a:r>
            <a:r>
              <a:rPr lang="en-US" dirty="0"/>
              <a:t>. 2018;16:417-26.</a:t>
            </a:r>
            <a:endParaRPr lang="en-US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2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2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Non-Cirrhotic Genotype 4,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5, or 6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ENDURANCE-4: Study Design</a:t>
            </a:r>
            <a:endParaRPr lang="en-US" sz="27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-12330" y="4876800"/>
            <a:ext cx="9180577" cy="87780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6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6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600" dirty="0" err="1" smtClean="0">
                <a:solidFill>
                  <a:srgbClr val="000000"/>
                </a:solidFill>
                <a:latin typeface="Arial" pitchFamily="22" charset="0"/>
              </a:rPr>
              <a:t>Glecaprevir-pibrentasvir</a:t>
            </a:r>
            <a:r>
              <a:rPr lang="en-US" sz="1600" dirty="0" smtClean="0">
                <a:solidFill>
                  <a:srgbClr val="000000"/>
                </a:solidFill>
                <a:latin typeface="Arial" pitchFamily="22" charset="0"/>
              </a:rPr>
              <a:t> (100/40 </a:t>
            </a:r>
            <a:r>
              <a:rPr lang="en-US" sz="1600" dirty="0">
                <a:solidFill>
                  <a:srgbClr val="000000"/>
                </a:solidFill>
                <a:latin typeface="Arial" pitchFamily="22" charset="0"/>
              </a:rPr>
              <a:t>mg</a:t>
            </a:r>
            <a:r>
              <a:rPr lang="en-US" sz="1600" dirty="0" smtClean="0">
                <a:solidFill>
                  <a:srgbClr val="000000"/>
                </a:solidFill>
                <a:latin typeface="Arial" pitchFamily="22" charset="0"/>
              </a:rPr>
              <a:t>) </a:t>
            </a:r>
            <a:r>
              <a:rPr lang="en-US" sz="1600" dirty="0">
                <a:solidFill>
                  <a:srgbClr val="000000"/>
                </a:solidFill>
                <a:latin typeface="Arial" pitchFamily="22" charset="0"/>
              </a:rPr>
              <a:t>fixed dose combination; </a:t>
            </a:r>
            <a:r>
              <a:rPr lang="en-US" sz="1600" dirty="0" smtClean="0">
                <a:solidFill>
                  <a:srgbClr val="000000"/>
                </a:solidFill>
                <a:latin typeface="Arial" pitchFamily="22" charset="0"/>
              </a:rPr>
              <a:t>three pills </a:t>
            </a:r>
            <a:r>
              <a:rPr lang="en-US" sz="1600" dirty="0">
                <a:solidFill>
                  <a:srgbClr val="000000"/>
                </a:solidFill>
                <a:latin typeface="Arial" pitchFamily="22" charset="0"/>
              </a:rPr>
              <a:t>once daily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4800600" y="3592740"/>
            <a:ext cx="2362200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"/>
          <p:cNvSpPr>
            <a:spLocks noChangeArrowheads="1"/>
          </p:cNvSpPr>
          <p:nvPr/>
        </p:nvSpPr>
        <p:spPr bwMode="auto">
          <a:xfrm>
            <a:off x="1838936" y="3172315"/>
            <a:ext cx="2961663" cy="863100"/>
          </a:xfrm>
          <a:prstGeom prst="rect">
            <a:avLst/>
          </a:prstGeom>
          <a:solidFill>
            <a:srgbClr val="DCEEEF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800" b="1" dirty="0" err="1" smtClean="0">
                <a:solidFill>
                  <a:srgbClr val="000000"/>
                </a:solidFill>
                <a:latin typeface="Arial"/>
                <a:cs typeface="Arial"/>
              </a:rPr>
              <a:t>Glecaprevir-Pibrentasvir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b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n = 121)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66184" y="3173259"/>
            <a:ext cx="1511808" cy="862785"/>
          </a:xfrm>
          <a:prstGeom prst="rect">
            <a:avLst/>
          </a:prstGeom>
          <a:solidFill>
            <a:srgbClr val="454545"/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algn="ctr"/>
            <a:r>
              <a:rPr lang="en-US" sz="1600" b="1" dirty="0" smtClean="0">
                <a:latin typeface="Arial"/>
                <a:cs typeface="Arial"/>
              </a:rPr>
              <a:t>GT 4, 5, 6</a:t>
            </a:r>
          </a:p>
          <a:p>
            <a:pPr algn="ctr"/>
            <a:r>
              <a:rPr lang="en-US" sz="1600" b="1" dirty="0" smtClean="0">
                <a:latin typeface="Arial"/>
                <a:cs typeface="Arial"/>
              </a:rPr>
              <a:t>No cirrhosis </a:t>
            </a:r>
            <a:endParaRPr lang="en-US" sz="1400" b="1" dirty="0">
              <a:latin typeface="Arial"/>
              <a:cs typeface="Arial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-6113" y="1371600"/>
            <a:ext cx="9162291" cy="515104"/>
            <a:chOff x="-6113" y="1371600"/>
            <a:chExt cx="9162291" cy="515104"/>
          </a:xfrm>
        </p:grpSpPr>
        <p:sp>
          <p:nvSpPr>
            <p:cNvPr id="54" name="Rectangle 53"/>
            <p:cNvSpPr/>
            <p:nvPr/>
          </p:nvSpPr>
          <p:spPr>
            <a:xfrm>
              <a:off x="-6113" y="1456980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559198" y="13716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 flipV="1">
              <a:off x="-6113" y="1859296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1830459" y="1780052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/>
            <p:cNvSpPr/>
            <p:nvPr/>
          </p:nvSpPr>
          <p:spPr>
            <a:xfrm>
              <a:off x="7150608" y="13716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 flipV="1">
              <a:off x="7432630" y="1780052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609600" y="1457643"/>
              <a:ext cx="838200" cy="36272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483608" y="13716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>
            <a:xfrm flipV="1">
              <a:off x="4765630" y="1780052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Rectangle 62"/>
          <p:cNvSpPr/>
          <p:nvPr/>
        </p:nvSpPr>
        <p:spPr>
          <a:xfrm>
            <a:off x="7162800" y="3364140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21793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Asselah</a:t>
            </a:r>
            <a:r>
              <a:rPr lang="en-US" dirty="0"/>
              <a:t> T, et al.  </a:t>
            </a:r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/>
              <a:t>Gastroenterol</a:t>
            </a:r>
            <a:r>
              <a:rPr lang="en-US" dirty="0"/>
              <a:t> </a:t>
            </a:r>
            <a:r>
              <a:rPr lang="en-US" dirty="0" err="1"/>
              <a:t>Hepatol</a:t>
            </a:r>
            <a:r>
              <a:rPr lang="en-US" dirty="0"/>
              <a:t>. 2018;16:417-26.</a:t>
            </a:r>
            <a:endParaRPr lang="en-US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2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2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Non-Cirrhotic Genotype 4,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5, or 6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ENDURANCE-4: </a:t>
            </a:r>
            <a:r>
              <a:rPr lang="en-US" dirty="0" smtClean="0"/>
              <a:t>Baseline Characteristics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1171045"/>
              </p:ext>
            </p:extLst>
          </p:nvPr>
        </p:nvGraphicFramePr>
        <p:xfrm>
          <a:off x="457200" y="1362960"/>
          <a:ext cx="8229600" cy="5008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Baseline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Characteristic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 smtClean="0"/>
                        <a:t>Glecaprevir-Pibrentasvir</a:t>
                      </a:r>
                      <a:r>
                        <a:rPr lang="en-US" sz="1600" baseline="0" dirty="0" smtClean="0"/>
                        <a:t> </a:t>
                      </a:r>
                      <a:br>
                        <a:rPr lang="en-US" sz="1600" baseline="0" dirty="0" smtClean="0"/>
                      </a:br>
                      <a:r>
                        <a:rPr lang="en-US" sz="1400" b="0" baseline="0" dirty="0" smtClean="0"/>
                        <a:t>(n=121)</a:t>
                      </a:r>
                      <a:endParaRPr lang="en-US" sz="1400" b="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B3F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5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Age, mean</a:t>
                      </a:r>
                      <a:r>
                        <a:rPr lang="en-US" sz="1600" baseline="0" dirty="0" smtClean="0"/>
                        <a:t> ± SD</a:t>
                      </a:r>
                      <a:r>
                        <a:rPr lang="en-US" sz="1600" dirty="0" smtClean="0"/>
                        <a:t>, years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53 </a:t>
                      </a:r>
                      <a:r>
                        <a:rPr lang="en-US" sz="1600" baseline="0" dirty="0" smtClean="0"/>
                        <a:t>± 11.0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544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Male,</a:t>
                      </a:r>
                      <a:r>
                        <a:rPr lang="en-US" sz="1600" baseline="0" dirty="0" smtClean="0"/>
                        <a:t> n (%)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77 (64)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5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Race, n (%)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  White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  Black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aseline="0" dirty="0" smtClean="0"/>
                        <a:t>  Asian</a:t>
                      </a:r>
                      <a:endParaRPr lang="en-US" sz="1600" dirty="0" smtClean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endParaRPr lang="en-US" sz="1600" dirty="0" smtClean="0"/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84 (71)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10 (8)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24 (20)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5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BMI, mean,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400" baseline="0" dirty="0" smtClean="0"/>
                        <a:t>±</a:t>
                      </a:r>
                      <a:r>
                        <a:rPr lang="en-US" sz="1600" baseline="0" dirty="0" smtClean="0"/>
                        <a:t> SD kg/m</a:t>
                      </a:r>
                      <a:r>
                        <a:rPr lang="en-US" sz="1600" baseline="30000" dirty="0" smtClean="0"/>
                        <a:t>2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25.7 </a:t>
                      </a:r>
                      <a:r>
                        <a:rPr lang="en-US" sz="1600" baseline="0" dirty="0" smtClean="0"/>
                        <a:t>± 4.8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544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IL28B genotype non-CC, n (%)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91 (75)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9564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HCV Genotype,</a:t>
                      </a:r>
                      <a:r>
                        <a:rPr lang="en-US" sz="1600" baseline="0" dirty="0" smtClean="0"/>
                        <a:t> n (%)</a:t>
                      </a: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baseline="0" dirty="0" smtClean="0"/>
                        <a:t>  4</a:t>
                      </a: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baseline="0" dirty="0" smtClean="0"/>
                        <a:t>  5</a:t>
                      </a: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baseline="0" dirty="0" smtClean="0"/>
                        <a:t>  6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76 (63)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26 (21)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19 (16)</a:t>
                      </a:r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75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HCV RNA, median</a:t>
                      </a:r>
                      <a:r>
                        <a:rPr lang="en-US" sz="1600" baseline="0" dirty="0" smtClean="0"/>
                        <a:t> (range), </a:t>
                      </a:r>
                      <a:r>
                        <a:rPr lang="en-US" sz="1600" dirty="0" smtClean="0"/>
                        <a:t>log</a:t>
                      </a:r>
                      <a:r>
                        <a:rPr lang="en-US" sz="1600" baseline="-25000" dirty="0" smtClean="0"/>
                        <a:t>10</a:t>
                      </a:r>
                      <a:r>
                        <a:rPr lang="en-US" sz="1600" dirty="0" smtClean="0"/>
                        <a:t> IU/mL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6.3</a:t>
                      </a:r>
                      <a:r>
                        <a:rPr lang="en-US" sz="1600" baseline="0" dirty="0" smtClean="0"/>
                        <a:t> (3.6-7.3)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75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Former IDU, n (%)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32 (26)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1581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Asselah</a:t>
            </a:r>
            <a:r>
              <a:rPr lang="en-US" dirty="0"/>
              <a:t> T, et al.  </a:t>
            </a:r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/>
              <a:t>Gastroenterol</a:t>
            </a:r>
            <a:r>
              <a:rPr lang="en-US" dirty="0"/>
              <a:t> </a:t>
            </a:r>
            <a:r>
              <a:rPr lang="en-US" dirty="0" err="1"/>
              <a:t>Hepatol</a:t>
            </a:r>
            <a:r>
              <a:rPr lang="en-US" dirty="0"/>
              <a:t>. 2018;16:417-26.</a:t>
            </a:r>
            <a:endParaRPr lang="en-US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2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2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Non-Cirrhotic Genotype 4,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5, or 6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ENDURANCE-4: </a:t>
            </a:r>
            <a:r>
              <a:rPr lang="en-US" dirty="0" smtClean="0"/>
              <a:t>Baseline Characteristics</a:t>
            </a:r>
            <a:endParaRPr lang="en-US" dirty="0"/>
          </a:p>
        </p:txBody>
      </p:sp>
      <p:graphicFrame>
        <p:nvGraphicFramePr>
          <p:cNvPr id="5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1569729"/>
              </p:ext>
            </p:extLst>
          </p:nvPr>
        </p:nvGraphicFramePr>
        <p:xfrm>
          <a:off x="457200" y="1489509"/>
          <a:ext cx="8229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33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 smtClean="0"/>
                        <a:t>Baseline Characteristic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err="1" smtClean="0"/>
                        <a:t>Glecaprevir-Pibrentasvir</a:t>
                      </a:r>
                      <a:r>
                        <a:rPr lang="en-US" sz="1800" baseline="0" dirty="0" smtClean="0"/>
                        <a:t> </a:t>
                      </a:r>
                      <a:br>
                        <a:rPr lang="en-US" sz="1800" baseline="0" dirty="0" smtClean="0"/>
                      </a:br>
                      <a:r>
                        <a:rPr lang="en-US" sz="1600" b="0" baseline="0" dirty="0" smtClean="0"/>
                        <a:t>(n=121)</a:t>
                      </a:r>
                      <a:endParaRPr lang="en-US" sz="1600" b="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5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2975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1800" dirty="0" smtClean="0"/>
                        <a:t>Fibrosis</a:t>
                      </a:r>
                      <a:r>
                        <a:rPr lang="en-US" sz="1800" baseline="0" dirty="0" smtClean="0"/>
                        <a:t> Stage</a:t>
                      </a:r>
                      <a:r>
                        <a:rPr lang="en-US" sz="1800" dirty="0" smtClean="0"/>
                        <a:t>,</a:t>
                      </a:r>
                      <a:r>
                        <a:rPr lang="en-US" sz="1800" baseline="0" dirty="0" smtClean="0"/>
                        <a:t> n (%)</a:t>
                      </a:r>
                    </a:p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1800" baseline="0" dirty="0" smtClean="0"/>
                        <a:t>  F0-1</a:t>
                      </a:r>
                    </a:p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1800" baseline="0" dirty="0" smtClean="0"/>
                        <a:t>  F2</a:t>
                      </a:r>
                    </a:p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1800" baseline="0" dirty="0" smtClean="0"/>
                        <a:t>  F3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1800" dirty="0" smtClean="0"/>
                    </a:p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1800" dirty="0" smtClean="0"/>
                        <a:t>104 (86)</a:t>
                      </a:r>
                    </a:p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1800" dirty="0" smtClean="0"/>
                        <a:t>8</a:t>
                      </a:r>
                      <a:r>
                        <a:rPr lang="en-US" sz="1800" baseline="0" dirty="0" smtClean="0"/>
                        <a:t> (7)</a:t>
                      </a:r>
                    </a:p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1800" baseline="0" dirty="0" smtClean="0"/>
                        <a:t>9 (7)</a:t>
                      </a:r>
                      <a:endParaRPr lang="en-US" sz="18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6239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1800" dirty="0" smtClean="0"/>
                        <a:t>HCV Treatment-Naïve,</a:t>
                      </a:r>
                      <a:r>
                        <a:rPr lang="en-US" sz="1800" baseline="0" dirty="0" smtClean="0"/>
                        <a:t> n (%)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1800" dirty="0" smtClean="0"/>
                        <a:t>82 (68)</a:t>
                      </a:r>
                      <a:endParaRPr lang="en-US" sz="18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3650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1800" dirty="0" smtClean="0"/>
                        <a:t>Treatment-Experienced, n (%)</a:t>
                      </a:r>
                    </a:p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1800" dirty="0" smtClean="0"/>
                        <a:t>   IFN</a:t>
                      </a:r>
                      <a:r>
                        <a:rPr lang="en-US" sz="1800" baseline="0" dirty="0" smtClean="0"/>
                        <a:t> or PEG ± RBV</a:t>
                      </a:r>
                      <a:r>
                        <a:rPr lang="en-US" sz="1800" dirty="0" smtClean="0"/>
                        <a:t>, n (%)</a:t>
                      </a:r>
                    </a:p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1800" dirty="0" smtClean="0"/>
                        <a:t>   SOF</a:t>
                      </a:r>
                      <a:r>
                        <a:rPr lang="en-US" sz="1800" baseline="0" dirty="0" smtClean="0"/>
                        <a:t> + RBV ± PEG,</a:t>
                      </a:r>
                      <a:r>
                        <a:rPr lang="en-US" sz="1800" dirty="0" smtClean="0"/>
                        <a:t> n (%)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1800" dirty="0" smtClean="0"/>
                        <a:t>39 (32)</a:t>
                      </a:r>
                    </a:p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1800" dirty="0" smtClean="0"/>
                        <a:t>39 (32)</a:t>
                      </a:r>
                    </a:p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1800" dirty="0" smtClean="0"/>
                        <a:t>0</a:t>
                      </a:r>
                      <a:r>
                        <a:rPr lang="en-US" sz="1800" baseline="0" dirty="0" smtClean="0"/>
                        <a:t> (0)</a:t>
                      </a:r>
                      <a:endParaRPr lang="en-US" sz="18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750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1800" dirty="0" smtClean="0"/>
                        <a:t>Concomitant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PPI use, n (%)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1800" dirty="0" smtClean="0"/>
                        <a:t>11 (9)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45267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Non-Cirrhotic Genotype 4,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5, or 6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ENDURANCE-4: Results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SVR12 (ITT analysis), Overall and by Genotype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Asselah</a:t>
            </a:r>
            <a:r>
              <a:rPr lang="en-US" dirty="0"/>
              <a:t> T, et al.  </a:t>
            </a:r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/>
              <a:t>Gastroenterol</a:t>
            </a:r>
            <a:r>
              <a:rPr lang="en-US" dirty="0"/>
              <a:t> </a:t>
            </a:r>
            <a:r>
              <a:rPr lang="en-US" dirty="0" err="1"/>
              <a:t>Hepatol</a:t>
            </a:r>
            <a:r>
              <a:rPr lang="en-US" dirty="0"/>
              <a:t>. 2018;16:417-26.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5486400" y="4790104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50/51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59990" y="4790104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50/51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94505" y="4790104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50/51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57600" y="4790104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mtClean="0">
                <a:solidFill>
                  <a:srgbClr val="FFFFFF"/>
                </a:solidFill>
              </a:rPr>
              <a:t>51/</a:t>
            </a:r>
            <a:r>
              <a:rPr lang="en-US" sz="1600" dirty="0" smtClean="0">
                <a:solidFill>
                  <a:srgbClr val="FFFFFF"/>
                </a:solidFill>
              </a:rPr>
              <a:t>51</a:t>
            </a:r>
            <a:endParaRPr lang="en-US" sz="1600" dirty="0">
              <a:solidFill>
                <a:srgbClr val="FFFFFF"/>
              </a:solidFill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5641419"/>
              </p:ext>
            </p:extLst>
          </p:nvPr>
        </p:nvGraphicFramePr>
        <p:xfrm>
          <a:off x="379413" y="1981200"/>
          <a:ext cx="8382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/>
          <p:cNvSpPr/>
          <p:nvPr/>
        </p:nvSpPr>
        <p:spPr>
          <a:xfrm>
            <a:off x="1865537" y="5089080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120/121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81668" y="5089080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75/76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68827" y="5089080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26/26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65281" y="5089080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19/19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7441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Non-Cirrhotic Genotype 4,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5, or 6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ENDURANCE-4: Results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SVR12 (ITT analysis), Overall and by Genotype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Asselah</a:t>
            </a:r>
            <a:r>
              <a:rPr lang="en-US" dirty="0"/>
              <a:t> T, et al.  </a:t>
            </a:r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/>
              <a:t>Gastroenterol</a:t>
            </a:r>
            <a:r>
              <a:rPr lang="en-US" dirty="0"/>
              <a:t> </a:t>
            </a:r>
            <a:r>
              <a:rPr lang="en-US" dirty="0" err="1"/>
              <a:t>Hepatol</a:t>
            </a:r>
            <a:r>
              <a:rPr lang="en-US" dirty="0"/>
              <a:t>. 2018;16:417-26.</a:t>
            </a:r>
            <a:endParaRPr lang="en-US" sz="1200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206303"/>
              </p:ext>
            </p:extLst>
          </p:nvPr>
        </p:nvGraphicFramePr>
        <p:xfrm>
          <a:off x="379413" y="1752600"/>
          <a:ext cx="83820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/>
          <p:cNvSpPr/>
          <p:nvPr/>
        </p:nvSpPr>
        <p:spPr>
          <a:xfrm>
            <a:off x="1865537" y="4870976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120/121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81668" y="4870976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75/76*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68827" y="4870976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26/26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65281" y="4870976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19/19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17280" y="5950680"/>
            <a:ext cx="9180577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457200" anchor="ctr">
            <a:spAutoFit/>
          </a:bodyPr>
          <a:lstStyle/>
          <a:p>
            <a:r>
              <a:rPr lang="en-US" sz="1400" b="1" dirty="0" smtClean="0">
                <a:latin typeface="Arial"/>
                <a:cs typeface="Arial"/>
              </a:rPr>
              <a:t>*</a:t>
            </a:r>
            <a:r>
              <a:rPr lang="en-US" sz="1400" dirty="0">
                <a:latin typeface="Arial"/>
                <a:cs typeface="Arial"/>
              </a:rPr>
              <a:t>1 patient stopped drug on day 12</a:t>
            </a:r>
          </a:p>
        </p:txBody>
      </p:sp>
    </p:spTree>
    <p:extLst>
      <p:ext uri="{BB962C8B-B14F-4D97-AF65-F5344CB8AC3E}">
        <p14:creationId xmlns:p14="http://schemas.microsoft.com/office/powerpoint/2010/main" val="12803851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Asselah</a:t>
            </a:r>
            <a:r>
              <a:rPr lang="en-US" dirty="0"/>
              <a:t> T, et al.  </a:t>
            </a:r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/>
              <a:t>Gastroenterol</a:t>
            </a:r>
            <a:r>
              <a:rPr lang="en-US" dirty="0"/>
              <a:t> </a:t>
            </a:r>
            <a:r>
              <a:rPr lang="en-US" dirty="0" err="1"/>
              <a:t>Hepatol</a:t>
            </a:r>
            <a:r>
              <a:rPr lang="en-US" dirty="0"/>
              <a:t>. 2018;16:417-26.</a:t>
            </a:r>
            <a:endParaRPr lang="en-US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2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2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Non-Cirrhotic Genotype 4,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5, or 6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ENDURANCE-4: </a:t>
            </a:r>
            <a:r>
              <a:rPr lang="en-US" dirty="0" smtClean="0"/>
              <a:t>Adverse Events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2242364"/>
              </p:ext>
            </p:extLst>
          </p:nvPr>
        </p:nvGraphicFramePr>
        <p:xfrm>
          <a:off x="455613" y="1524000"/>
          <a:ext cx="8229600" cy="4571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407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Adverse Events (AEs), n (%)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 smtClean="0"/>
                        <a:t>Glecaprevir-Pibrentasvir</a:t>
                      </a:r>
                      <a:r>
                        <a:rPr lang="en-US" sz="1600" baseline="0" dirty="0" smtClean="0"/>
                        <a:t> (n=121)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B3F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572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AEs</a:t>
                      </a:r>
                      <a:r>
                        <a:rPr lang="en-US" sz="1600" baseline="0" dirty="0" smtClean="0"/>
                        <a:t> leading to drug discontinuation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3 (2.5)*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572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Serious AEs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1 (0.8)</a:t>
                      </a:r>
                      <a:r>
                        <a:rPr lang="en-US" sz="1600" baseline="30000" dirty="0" smtClean="0"/>
                        <a:t>§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7021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AEs occurring</a:t>
                      </a:r>
                      <a:r>
                        <a:rPr lang="en-US" sz="1600" baseline="0" dirty="0" smtClean="0"/>
                        <a:t> in </a:t>
                      </a:r>
                      <a:r>
                        <a:rPr lang="en-US" sz="1600" dirty="0" smtClean="0"/>
                        <a:t>≥</a:t>
                      </a:r>
                      <a:r>
                        <a:rPr lang="en-US" sz="1600" baseline="0" dirty="0" smtClean="0"/>
                        <a:t>10% of patients</a:t>
                      </a:r>
                    </a:p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baseline="0" dirty="0" smtClean="0"/>
                        <a:t>   Fatigue</a:t>
                      </a:r>
                    </a:p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baseline="0" dirty="0" smtClean="0"/>
                        <a:t>   Headache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en-US" sz="1600" dirty="0" smtClean="0"/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21 (17)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25 (21)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8359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Laboratory AEs</a:t>
                      </a:r>
                    </a:p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baseline="0" dirty="0" smtClean="0"/>
                        <a:t>   AST grade </a:t>
                      </a:r>
                      <a:r>
                        <a:rPr lang="en-US" sz="1600" dirty="0" smtClean="0"/>
                        <a:t>≥</a:t>
                      </a:r>
                      <a:r>
                        <a:rPr lang="en-US" sz="1600" baseline="0" dirty="0" smtClean="0"/>
                        <a:t>2 (&gt;3 x ULN)</a:t>
                      </a:r>
                    </a:p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baseline="0" dirty="0" smtClean="0"/>
                        <a:t>   ALT grade </a:t>
                      </a:r>
                      <a:r>
                        <a:rPr lang="en-US" sz="1600" dirty="0" smtClean="0"/>
                        <a:t>≥</a:t>
                      </a:r>
                      <a:r>
                        <a:rPr lang="en-US" sz="1600" baseline="0" dirty="0" smtClean="0"/>
                        <a:t>2 (&gt;3 x ULN)</a:t>
                      </a:r>
                    </a:p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baseline="0" dirty="0" smtClean="0"/>
                        <a:t>   Total bilirubin grade </a:t>
                      </a:r>
                      <a:r>
                        <a:rPr lang="en-US" sz="1600" dirty="0" smtClean="0"/>
                        <a:t>≥</a:t>
                      </a:r>
                      <a:r>
                        <a:rPr lang="en-US" sz="1600" baseline="0" dirty="0" smtClean="0"/>
                        <a:t>3 (&gt;3 x ULN)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en-US" sz="1600" dirty="0" smtClean="0"/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0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0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9403">
                <a:tc gridSpan="2"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400" dirty="0" smtClean="0"/>
                        <a:t>* One patient with anxiety, another with heartburn, third with transient ischemic attack</a:t>
                      </a:r>
                      <a:r>
                        <a:rPr lang="en-US" sz="1400" baseline="0" dirty="0" smtClean="0"/>
                        <a:t> (TIA)</a:t>
                      </a:r>
                      <a:r>
                        <a:rPr lang="en-US" sz="1400" dirty="0" smtClean="0"/>
                        <a:t>.</a:t>
                      </a: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400" baseline="30000" dirty="0" smtClean="0"/>
                        <a:t>§ </a:t>
                      </a:r>
                      <a:r>
                        <a:rPr lang="en-US" sz="1400" dirty="0" smtClean="0"/>
                        <a:t>Patient</a:t>
                      </a:r>
                      <a:r>
                        <a:rPr lang="en-US" sz="1400" baseline="0" dirty="0" smtClean="0"/>
                        <a:t> with baseline risk factors discontinued drug on day 12 due to TIA.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92906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Asselah</a:t>
            </a:r>
            <a:r>
              <a:rPr lang="en-US" dirty="0"/>
              <a:t> T, et al.  </a:t>
            </a:r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/>
              <a:t>Gastroenterol</a:t>
            </a:r>
            <a:r>
              <a:rPr lang="en-US" dirty="0"/>
              <a:t> </a:t>
            </a:r>
            <a:r>
              <a:rPr lang="en-US" dirty="0" err="1"/>
              <a:t>Hepatol</a:t>
            </a:r>
            <a:r>
              <a:rPr lang="en-US" dirty="0"/>
              <a:t>. 2018;16:417-26.</a:t>
            </a:r>
            <a:endParaRPr lang="en-US" sz="1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Glecaprevir-Pibrentasvir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Non-Cirrhotic Genotype 4, 5, or 6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>
                <a:solidFill>
                  <a:srgbClr val="FFFFFF"/>
                </a:solidFill>
              </a:rPr>
              <a:t>*ENDURANCE-4</a:t>
            </a:r>
            <a:r>
              <a:rPr lang="en-US" sz="2700" dirty="0" smtClean="0">
                <a:solidFill>
                  <a:srgbClr val="FFFFFF"/>
                </a:solidFill>
              </a:rPr>
              <a:t>: Conclusions</a:t>
            </a:r>
            <a:endParaRPr lang="en-US" sz="31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403837"/>
              </p:ext>
            </p:extLst>
          </p:nvPr>
        </p:nvGraphicFramePr>
        <p:xfrm>
          <a:off x="0" y="2209800"/>
          <a:ext cx="9144000" cy="2143759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“In 3 Phase 3 studies, 8 weeks' treatment with </a:t>
                      </a:r>
                      <a:r>
                        <a:rPr lang="en-US" sz="2000" b="0" i="0" dirty="0" err="1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glecaprevir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/</a:t>
                      </a:r>
                      <a:r>
                        <a:rPr lang="en-US" sz="2000" b="0" i="0" dirty="0" err="1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pibrentasvir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produced an SVR12 in at least 93% of patients with chronic HCV genotype 2, 4, 5, or 6 infection without cirrhosis, with virologic failure in less than 1%. The drug combination had a safety profile comparable to 12 week's treatment with </a:t>
                      </a:r>
                      <a:r>
                        <a:rPr lang="en-US" sz="2000" b="0" i="0" dirty="0" err="1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glecaprevir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/</a:t>
                      </a:r>
                      <a:r>
                        <a:rPr lang="en-US" sz="2000" b="0" i="0" dirty="0" err="1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pibrentasvir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.”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-17280" y="5105473"/>
            <a:ext cx="9180577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 wrap="square" lIns="457200" anchor="ctr">
            <a:spAutoFit/>
          </a:bodyPr>
          <a:lstStyle/>
          <a:p>
            <a:r>
              <a:rPr lang="en-US" sz="1400" b="1" dirty="0" smtClean="0">
                <a:latin typeface="Arial"/>
                <a:cs typeface="Arial"/>
              </a:rPr>
              <a:t>*Note</a:t>
            </a:r>
            <a:r>
              <a:rPr lang="en-US" sz="1400" dirty="0" smtClean="0">
                <a:latin typeface="Arial"/>
                <a:cs typeface="Arial"/>
              </a:rPr>
              <a:t>: ENDURANCE-4 was published in conjunction with ENDURANCE-2 and SURVEYOR-II (Part 4)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304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Source: </a:t>
            </a:r>
            <a:r>
              <a:rPr lang="en-US" i="1" dirty="0" err="1"/>
              <a:t>Mavyret</a:t>
            </a:r>
            <a:r>
              <a:rPr lang="en-US" i="1" dirty="0"/>
              <a:t> </a:t>
            </a:r>
            <a:r>
              <a:rPr lang="en-US" dirty="0" smtClean="0"/>
              <a:t>Prescribing </a:t>
            </a:r>
            <a:r>
              <a:rPr lang="en-US" dirty="0"/>
              <a:t>Information. </a:t>
            </a:r>
            <a:r>
              <a:rPr lang="en-US" dirty="0" err="1" smtClean="0"/>
              <a:t>AbbVie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>
                <a:solidFill>
                  <a:srgbClr val="F0EADC"/>
                </a:solidFill>
              </a:rPr>
              <a:t>Glecaprevir-Pibrentasvir</a:t>
            </a:r>
            <a:r>
              <a:rPr lang="en-US" dirty="0">
                <a:solidFill>
                  <a:srgbClr val="F0EADC"/>
                </a:solidFill>
              </a:rPr>
              <a:t> </a:t>
            </a:r>
            <a:r>
              <a:rPr lang="en-US" dirty="0" smtClean="0">
                <a:solidFill>
                  <a:srgbClr val="F0EADC"/>
                </a:solidFill>
              </a:rPr>
              <a:t>(</a:t>
            </a:r>
            <a:r>
              <a:rPr lang="en-US" i="1" dirty="0" err="1" smtClean="0">
                <a:solidFill>
                  <a:srgbClr val="F0EADC"/>
                </a:solidFill>
              </a:rPr>
              <a:t>Mavyret</a:t>
            </a:r>
            <a:r>
              <a:rPr lang="en-US" dirty="0" smtClean="0">
                <a:solidFill>
                  <a:srgbClr val="F0EADC"/>
                </a:solidFill>
              </a:rPr>
              <a:t>)</a:t>
            </a:r>
            <a:br>
              <a:rPr lang="en-US" dirty="0" smtClean="0">
                <a:solidFill>
                  <a:srgbClr val="F0EADC"/>
                </a:solidFill>
              </a:rPr>
            </a:br>
            <a:r>
              <a:rPr lang="en-US" dirty="0" smtClean="0"/>
              <a:t>Indications: Treatment Experienced-Patients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7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369861"/>
              </p:ext>
            </p:extLst>
          </p:nvPr>
        </p:nvGraphicFramePr>
        <p:xfrm>
          <a:off x="304800" y="1369440"/>
          <a:ext cx="8549640" cy="502666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1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1432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Glecaprevir-Pibrentasvir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in HCV Treatment-Experienced Patients</a:t>
                      </a:r>
                    </a:p>
                  </a:txBody>
                  <a:tcPr marR="45720" marT="91440" marB="91440" anchor="ctr" horzOverflow="overflow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407">
                <a:tc row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chemeClr val="bg1"/>
                          </a:solidFill>
                        </a:rPr>
                        <a:t>HCV Genotype</a:t>
                      </a:r>
                      <a:endParaRPr lang="en-US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R="45720" anchor="ctr" horzOverflow="overflow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548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chemeClr val="bg1"/>
                          </a:solidFill>
                        </a:rPr>
                        <a:t>Patients Previously Treated With a Regimen</a:t>
                      </a:r>
                      <a:r>
                        <a:rPr lang="en-US" sz="15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500" b="1" dirty="0" smtClean="0">
                          <a:solidFill>
                            <a:schemeClr val="bg1"/>
                          </a:solidFill>
                        </a:rPr>
                        <a:t>Containing:</a:t>
                      </a:r>
                      <a:endParaRPr lang="en-US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R="45720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548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Treatment Duration</a:t>
                      </a:r>
                    </a:p>
                  </a:txBody>
                  <a:tcPr marR="45720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548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54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469">
                <a:tc vMerge="1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R="45720" anchor="ctr" horzOverflow="overflow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548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 </a:t>
                      </a:r>
                      <a:b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Cirrhosis</a:t>
                      </a:r>
                    </a:p>
                  </a:txBody>
                  <a:tcPr marR="45720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6D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Compensated Cirrhosis</a:t>
                      </a:r>
                      <a:b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(Child-Pugh Class A)</a:t>
                      </a:r>
                    </a:p>
                  </a:txBody>
                  <a:tcPr marL="0" marR="0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8216">
                <a:tc rowSpan="2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1500" dirty="0">
                        <a:solidFill>
                          <a:srgbClr val="000000"/>
                        </a:solidFill>
                      </a:endParaRPr>
                    </a:p>
                  </a:txBody>
                  <a:tcPr marR="45720" marT="91440" marB="9144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 NS5A inhibitor</a:t>
                      </a:r>
                      <a:r>
                        <a:rPr lang="en-US" sz="15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without prior treatment with an NS3/4A protease inhibitor </a:t>
                      </a:r>
                      <a:endParaRPr lang="en-US" sz="1500" dirty="0" smtClean="0"/>
                    </a:p>
                  </a:txBody>
                  <a:tcPr marR="45720"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6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 weeks</a:t>
                      </a:r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R="45720"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6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 weeks</a:t>
                      </a:r>
                    </a:p>
                  </a:txBody>
                  <a:tcPr marL="0" marR="0" marT="91440" marB="9144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6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1494">
                <a:tc vMerge="1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marL="182880" marR="45720" marT="0" marB="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</a:rPr>
                        <a:t>An NS3/4A PI</a:t>
                      </a:r>
                      <a:r>
                        <a:rPr lang="en-US" sz="1500" baseline="300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r>
                        <a:rPr lang="en-US" sz="1500" dirty="0" smtClean="0">
                          <a:solidFill>
                            <a:srgbClr val="000000"/>
                          </a:solidFill>
                        </a:rPr>
                        <a:t> without prior treatment with an NS5A inhibitor</a:t>
                      </a:r>
                      <a:endParaRPr lang="en-US" sz="1500" dirty="0">
                        <a:solidFill>
                          <a:srgbClr val="000000"/>
                        </a:solidFill>
                      </a:endParaRPr>
                    </a:p>
                  </a:txBody>
                  <a:tcPr marR="45720"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 weeks</a:t>
                      </a:r>
                      <a:endParaRPr lang="en-US" sz="15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R="45720"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 weeks</a:t>
                      </a:r>
                    </a:p>
                  </a:txBody>
                  <a:tcPr marL="0" marR="0" marT="91440" marB="9144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1494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</a:rPr>
                        <a:t>1, 2, 4, 5,</a:t>
                      </a:r>
                      <a:r>
                        <a:rPr lang="en-US" sz="1500" baseline="0" dirty="0" smtClean="0">
                          <a:solidFill>
                            <a:srgbClr val="000000"/>
                          </a:solidFill>
                        </a:rPr>
                        <a:t> or 6</a:t>
                      </a:r>
                      <a:endParaRPr lang="en-US" sz="1500" dirty="0">
                        <a:solidFill>
                          <a:srgbClr val="000000"/>
                        </a:solidFill>
                      </a:endParaRPr>
                    </a:p>
                  </a:txBody>
                  <a:tcPr marR="45720" marT="91440" marB="9144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500" baseline="0" dirty="0" smtClean="0">
                          <a:solidFill>
                            <a:srgbClr val="000000"/>
                          </a:solidFill>
                        </a:rPr>
                        <a:t>PEG + RIB  +/- sofosbuvir (NS5B inhibitor)</a:t>
                      </a:r>
                      <a:r>
                        <a:rPr lang="en-US" sz="1500" baseline="3000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1500" baseline="30000" dirty="0">
                        <a:solidFill>
                          <a:srgbClr val="000000"/>
                        </a:solidFill>
                      </a:endParaRPr>
                    </a:p>
                  </a:txBody>
                  <a:tcPr marR="45720"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 weeks</a:t>
                      </a:r>
                      <a:endParaRPr lang="en-US" sz="15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R="45720"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 weeks</a:t>
                      </a:r>
                    </a:p>
                  </a:txBody>
                  <a:tcPr marL="0" marR="0" marT="91440" marB="9144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1494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1500" dirty="0">
                        <a:solidFill>
                          <a:srgbClr val="000000"/>
                        </a:solidFill>
                      </a:endParaRPr>
                    </a:p>
                  </a:txBody>
                  <a:tcPr marR="45720" marT="91440" marB="9144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 smtClean="0">
                          <a:solidFill>
                            <a:srgbClr val="000000"/>
                          </a:solidFill>
                        </a:rPr>
                        <a:t>PEG + RIB +/- sofosbuvir (NS5B inhibitor)</a:t>
                      </a:r>
                      <a:r>
                        <a:rPr lang="en-US" sz="1500" baseline="3000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150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R="45720"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 weeks</a:t>
                      </a:r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R="45720"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 weeks</a:t>
                      </a:r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91440" marB="9144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54979">
                <a:tc gridSpan="4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In clinical trials, subjects were treated with prior regimens containing ledipasvir and sofosbuvir or daclatasvir with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</a:rPr>
                        <a:t>pegylated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 interferon and ribavirin.</a:t>
                      </a:r>
                    </a:p>
                    <a:p>
                      <a:pPr>
                        <a:lnSpc>
                          <a:spcPts val="14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In clinical trials, subjects were treated with prior regimens containing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</a:rPr>
                        <a:t>simeprevir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 and sofosbuvir, or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</a:rPr>
                        <a:t>simeprevir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</a:rPr>
                        <a:t>boceprevir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, or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</a:rPr>
                        <a:t>telaprevir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 with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</a:rPr>
                        <a:t>pegylated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 interferon and ribavirin</a:t>
                      </a:r>
                    </a:p>
                    <a:p>
                      <a:pPr>
                        <a:lnSpc>
                          <a:spcPts val="14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Prior treatment experience with regimens containing interferon,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</a:rPr>
                        <a:t>pegylated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 interferon, ribavirin, and/or sofosbuvir, but no prior treatment experience with an HCV NS3/4A PI or NS5A inhibitor.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2880" marR="45720" marT="0" marB="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L="182880" marR="4572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R="4572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52505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2705100"/>
            <a:ext cx="8686800" cy="1457706"/>
          </a:xfrm>
        </p:spPr>
        <p:txBody>
          <a:bodyPr>
            <a:normAutofit/>
          </a:bodyPr>
          <a:lstStyle/>
          <a:p>
            <a:pPr>
              <a:lnSpc>
                <a:spcPts val="3500"/>
              </a:lnSpc>
              <a:spcBef>
                <a:spcPts val="600"/>
              </a:spcBef>
            </a:pPr>
            <a:r>
              <a:rPr lang="en-US" sz="2400" dirty="0" err="1" smtClean="0">
                <a:solidFill>
                  <a:srgbClr val="001D48"/>
                </a:solidFill>
              </a:rPr>
              <a:t>Glecaprevir</a:t>
            </a:r>
            <a:r>
              <a:rPr lang="en-US" sz="2400" dirty="0" err="1">
                <a:solidFill>
                  <a:srgbClr val="001D48"/>
                </a:solidFill>
              </a:rPr>
              <a:t>-</a:t>
            </a:r>
            <a:r>
              <a:rPr lang="en-US" sz="2400" dirty="0" err="1" smtClean="0">
                <a:solidFill>
                  <a:srgbClr val="001D48"/>
                </a:solidFill>
              </a:rPr>
              <a:t>Pibrentasvir</a:t>
            </a:r>
            <a:r>
              <a:rPr lang="en-US" sz="2400" dirty="0" smtClean="0">
                <a:solidFill>
                  <a:srgbClr val="001D48"/>
                </a:solidFill>
              </a:rPr>
              <a:t> in Cirrhotic Genotype 1, 2, 4, 5, and 6</a:t>
            </a:r>
            <a:r>
              <a:rPr lang="en-US" dirty="0" smtClean="0">
                <a:solidFill>
                  <a:srgbClr val="001D48"/>
                </a:solidFill>
              </a:rPr>
              <a:t/>
            </a:r>
            <a:br>
              <a:rPr lang="en-US" dirty="0" smtClean="0">
                <a:solidFill>
                  <a:srgbClr val="001D48"/>
                </a:solidFill>
              </a:rPr>
            </a:br>
            <a:r>
              <a:rPr lang="en-US" dirty="0" smtClean="0">
                <a:solidFill>
                  <a:srgbClr val="001D48"/>
                </a:solidFill>
              </a:rPr>
              <a:t>EXPEDITION-1</a:t>
            </a:r>
            <a:endParaRPr lang="en-US" sz="2000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3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Treatment-Naïve and Treatment-Experienced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>
                <a:cs typeface="Arial"/>
              </a:rPr>
              <a:t>Source: </a:t>
            </a:r>
            <a:r>
              <a:rPr lang="en-US" sz="1400" dirty="0" err="1">
                <a:cs typeface="Arial"/>
              </a:rPr>
              <a:t>Forns</a:t>
            </a:r>
            <a:r>
              <a:rPr lang="en-US" sz="1400" dirty="0"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X, </a:t>
            </a:r>
            <a:r>
              <a:rPr lang="en-US" sz="1400" dirty="0">
                <a:latin typeface="Arial"/>
                <a:cs typeface="Arial"/>
              </a:rPr>
              <a:t>et al</a:t>
            </a:r>
            <a:r>
              <a:rPr lang="en-US" sz="1400" dirty="0" smtClean="0">
                <a:latin typeface="Arial"/>
                <a:cs typeface="Arial"/>
              </a:rPr>
              <a:t>. Lancet Infect Dis. 2017;17:1062-8.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38181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Forns</a:t>
            </a:r>
            <a:r>
              <a:rPr lang="en-US" dirty="0"/>
              <a:t> X, et al. Lancet Infect Dis. </a:t>
            </a:r>
            <a:r>
              <a:rPr lang="en-US" dirty="0" smtClean="0"/>
              <a:t>2017;17</a:t>
            </a:r>
            <a:r>
              <a:rPr lang="en-US" dirty="0"/>
              <a:t>:1062-8.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686800" cy="9906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Cirrhotic Genotype 1, 2, 4,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5,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6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EXPEDITION-1: Study Features</a:t>
            </a:r>
            <a:endParaRPr lang="en-US" sz="2400" dirty="0"/>
          </a:p>
        </p:txBody>
      </p:sp>
      <p:graphicFrame>
        <p:nvGraphicFramePr>
          <p:cNvPr id="5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185681"/>
              </p:ext>
            </p:extLst>
          </p:nvPr>
        </p:nvGraphicFramePr>
        <p:xfrm>
          <a:off x="468990" y="1413780"/>
          <a:ext cx="8229600" cy="492442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5839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EXPEDITION-1 Trial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49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6161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Open-label, single-arm,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phase 3 trial to evaluate the safety and efficacy of the fixed-dose combination of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glecaprevir-pibrentasvir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for 12 weeks in treatment-naïve and treatment-experienced adults with GT 1, 2, 4, 5, or 6 chronic HCV infection and compensated cirrhosis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Setting: </a:t>
                      </a:r>
                      <a:r>
                        <a:rPr lang="en-US" sz="1800" b="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US, Belgium,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Canada, Germany, South Africa, and Spain</a:t>
                      </a:r>
                    </a:p>
                    <a:p>
                      <a:pPr marL="190500" marR="0" lvl="0" indent="-190500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>
                          <a:tab pos="279400" algn="l"/>
                        </a:tabLst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Key Eligibility Criteria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GT 1, 2, 4, 5, or 6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 ≥18 years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HCV RNA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≥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1,000 IU/mL at screening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Naïve or treated with peginterferon +/- ribavirin (PR) or PR +/-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sofosbuvir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Compensated cirrhosis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HIV or chronic HBV coinfection excluded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12091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Forns</a:t>
            </a:r>
            <a:r>
              <a:rPr lang="en-US" dirty="0"/>
              <a:t> X, et al. Lancet Infect Dis. 2017;17:1062-8.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2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2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Cirrhotic 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Genotype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1, 2, 4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,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5, 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6</a:t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EXPEDITION-1: Study Design</a:t>
            </a:r>
            <a:endParaRPr lang="en-US" sz="27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-12330" y="4876800"/>
            <a:ext cx="9180577" cy="87780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A6A6A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Glecaprevir-pibrentasvir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(100/40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)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fixed dose combination;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three pills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once daily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4800600" y="3459840"/>
            <a:ext cx="2526792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"/>
          <p:cNvSpPr>
            <a:spLocks noChangeArrowheads="1"/>
          </p:cNvSpPr>
          <p:nvPr/>
        </p:nvSpPr>
        <p:spPr bwMode="auto">
          <a:xfrm>
            <a:off x="1838936" y="2884260"/>
            <a:ext cx="2961663" cy="1152144"/>
          </a:xfrm>
          <a:prstGeom prst="rect">
            <a:avLst/>
          </a:prstGeom>
          <a:solidFill>
            <a:srgbClr val="B7C4C5">
              <a:alpha val="75000"/>
            </a:srgbClr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800" b="1" dirty="0" err="1" smtClean="0">
                <a:solidFill>
                  <a:srgbClr val="000000"/>
                </a:solidFill>
                <a:latin typeface="Arial"/>
                <a:cs typeface="Arial"/>
              </a:rPr>
              <a:t>Glecaprevir-Pibrentasvir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b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n = 146)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23850" y="2877303"/>
            <a:ext cx="1454142" cy="1161297"/>
          </a:xfrm>
          <a:prstGeom prst="rect">
            <a:avLst/>
          </a:prstGeom>
          <a:solidFill>
            <a:srgbClr val="454545"/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algn="ctr"/>
            <a:r>
              <a:rPr lang="en-US" sz="1600" b="1" dirty="0" smtClean="0">
                <a:latin typeface="Arial"/>
                <a:cs typeface="Arial"/>
              </a:rPr>
              <a:t>Genotypes</a:t>
            </a:r>
            <a:br>
              <a:rPr lang="en-US" sz="1600" b="1" dirty="0" smtClean="0">
                <a:latin typeface="Arial"/>
                <a:cs typeface="Arial"/>
              </a:rPr>
            </a:br>
            <a:r>
              <a:rPr lang="en-US" sz="1600" b="1" dirty="0" smtClean="0">
                <a:latin typeface="Arial"/>
                <a:cs typeface="Arial"/>
              </a:rPr>
              <a:t>1, 2, 4, 5, 6</a:t>
            </a:r>
          </a:p>
          <a:p>
            <a:pPr algn="ctr"/>
            <a:endParaRPr lang="en-US" sz="1400" b="1" dirty="0">
              <a:latin typeface="Arial"/>
              <a:cs typeface="Arial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-6113" y="1371600"/>
            <a:ext cx="9162291" cy="515104"/>
            <a:chOff x="-6113" y="1371600"/>
            <a:chExt cx="9162291" cy="515104"/>
          </a:xfrm>
        </p:grpSpPr>
        <p:sp>
          <p:nvSpPr>
            <p:cNvPr id="54" name="Rectangle 53"/>
            <p:cNvSpPr/>
            <p:nvPr/>
          </p:nvSpPr>
          <p:spPr>
            <a:xfrm>
              <a:off x="-6113" y="1456980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559198" y="13716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 flipV="1">
              <a:off x="-6113" y="1859296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1830459" y="1780052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/>
            <p:cNvSpPr/>
            <p:nvPr/>
          </p:nvSpPr>
          <p:spPr>
            <a:xfrm>
              <a:off x="7400088" y="13716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 flipV="1">
              <a:off x="7682110" y="1780052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609600" y="1457643"/>
              <a:ext cx="838200" cy="36272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483608" y="13716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>
            <a:xfrm flipV="1">
              <a:off x="4765630" y="1780052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Rectangle 62"/>
          <p:cNvSpPr/>
          <p:nvPr/>
        </p:nvSpPr>
        <p:spPr>
          <a:xfrm>
            <a:off x="7277100" y="3265260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10725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Forns</a:t>
            </a:r>
            <a:r>
              <a:rPr lang="en-US" dirty="0"/>
              <a:t> X, et al. Lancet Infect Dis. 2017;17:1062-8.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2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2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Cirrhotic Genotype 1, 2, 4,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5, 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6</a:t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EXPEDITION-1: </a:t>
            </a:r>
            <a:r>
              <a:rPr lang="en-US" dirty="0" smtClean="0"/>
              <a:t>Baseline Characteristics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2345757"/>
              </p:ext>
            </p:extLst>
          </p:nvPr>
        </p:nvGraphicFramePr>
        <p:xfrm>
          <a:off x="457200" y="1447800"/>
          <a:ext cx="8229600" cy="4800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062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Baseline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Characteristic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 smtClean="0"/>
                        <a:t>Glecaprevir-Pibrentasvir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400" baseline="0" dirty="0" smtClean="0"/>
                        <a:t>(n = 146)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B3F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329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Age</a:t>
                      </a:r>
                      <a:r>
                        <a:rPr lang="en-US" sz="1600" baseline="0" dirty="0" smtClean="0"/>
                        <a:t>, median (range)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60 (26-88)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329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Male,</a:t>
                      </a:r>
                      <a:r>
                        <a:rPr lang="en-US" sz="1600" baseline="0" dirty="0" smtClean="0"/>
                        <a:t> n (%)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90 (62)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329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White </a:t>
                      </a:r>
                      <a:r>
                        <a:rPr lang="en-US" sz="1600" baseline="0" dirty="0" smtClean="0"/>
                        <a:t>race</a:t>
                      </a:r>
                      <a:r>
                        <a:rPr lang="en-US" sz="1600" dirty="0" smtClean="0"/>
                        <a:t>, n (%)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120 (82)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329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Body</a:t>
                      </a:r>
                      <a:r>
                        <a:rPr lang="en-US" sz="1600" baseline="0" dirty="0" smtClean="0"/>
                        <a:t> Mass Index (BM</a:t>
                      </a:r>
                      <a:r>
                        <a:rPr lang="en-US" sz="1600" dirty="0" smtClean="0"/>
                        <a:t>I) ≥30 kg/m</a:t>
                      </a:r>
                      <a:r>
                        <a:rPr lang="en-US" sz="1600" baseline="30000" dirty="0" smtClean="0"/>
                        <a:t>2</a:t>
                      </a:r>
                      <a:r>
                        <a:rPr lang="en-US" sz="1600" dirty="0" smtClean="0"/>
                        <a:t>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n (%)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29 (18-55)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37665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HCV Genotypes</a:t>
                      </a:r>
                      <a:endParaRPr lang="en-US" sz="1600" baseline="0" dirty="0" smtClean="0"/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baseline="0" dirty="0" smtClean="0"/>
                        <a:t>  1a</a:t>
                      </a:r>
                      <a:r>
                        <a:rPr lang="en-US" sz="1600" dirty="0" smtClean="0"/>
                        <a:t>,</a:t>
                      </a:r>
                      <a:r>
                        <a:rPr lang="en-US" sz="1600" baseline="0" dirty="0" smtClean="0"/>
                        <a:t> n (%)</a:t>
                      </a: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baseline="0" dirty="0" smtClean="0"/>
                        <a:t>  1b</a:t>
                      </a:r>
                      <a:r>
                        <a:rPr lang="en-US" sz="1600" dirty="0" smtClean="0"/>
                        <a:t>,</a:t>
                      </a:r>
                      <a:r>
                        <a:rPr lang="en-US" sz="1600" baseline="0" dirty="0" smtClean="0"/>
                        <a:t> n (%)</a:t>
                      </a: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baseline="0" dirty="0" smtClean="0"/>
                        <a:t>  2, n (%)</a:t>
                      </a: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baseline="0" dirty="0" smtClean="0"/>
                        <a:t>  4 / 5 / 6</a:t>
                      </a:r>
                      <a:r>
                        <a:rPr lang="en-US" sz="1600" dirty="0" smtClean="0"/>
                        <a:t>,</a:t>
                      </a:r>
                      <a:r>
                        <a:rPr lang="en-US" sz="1600" baseline="0" dirty="0" smtClean="0"/>
                        <a:t> n (%)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endParaRPr lang="en-US" sz="1600" dirty="0" smtClean="0"/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48 (33)</a:t>
                      </a: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39 (27)</a:t>
                      </a: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34 (23)</a:t>
                      </a: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16 (11) / 2 (1) / 7 (5)</a:t>
                      </a:r>
                    </a:p>
                  </a:txBody>
                  <a:tcPr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9929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Treatment</a:t>
                      </a:r>
                      <a:r>
                        <a:rPr lang="en-US" sz="1600" baseline="0" dirty="0" smtClean="0"/>
                        <a:t> experienced, n (%)</a:t>
                      </a: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baseline="0" dirty="0" smtClean="0"/>
                        <a:t>  Interferon-based, n/N (%)</a:t>
                      </a: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baseline="0" dirty="0" smtClean="0"/>
                        <a:t>  Sofosbuvir-based, n/N (%)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36 (25)</a:t>
                      </a: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25/36 (69)</a:t>
                      </a: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11/36 (31)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10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Baseline HCV RNA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  M</a:t>
                      </a:r>
                      <a:r>
                        <a:rPr lang="en-US" sz="1600" dirty="0" smtClean="0"/>
                        <a:t>edian log</a:t>
                      </a:r>
                      <a:r>
                        <a:rPr lang="en-US" sz="1600" baseline="-25000" dirty="0" smtClean="0"/>
                        <a:t>10</a:t>
                      </a:r>
                      <a:r>
                        <a:rPr lang="en-US" sz="1600" dirty="0" smtClean="0"/>
                        <a:t> IU/ml (range)</a:t>
                      </a: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endParaRPr lang="en-US" sz="1600" dirty="0" smtClean="0"/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6.1</a:t>
                      </a:r>
                      <a:r>
                        <a:rPr lang="en-US" sz="1600" baseline="0" dirty="0" smtClean="0"/>
                        <a:t> (3.1-7.4)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67497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Forns</a:t>
            </a:r>
            <a:r>
              <a:rPr lang="en-US" dirty="0"/>
              <a:t> X, et al. Lancet Infect Dis. 2017;17:1062-8.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2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2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Cirrhotic Genotype 1, 2, 4,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5, 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6</a:t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EXPEDITION-1: </a:t>
            </a:r>
            <a:r>
              <a:rPr lang="en-US" dirty="0" smtClean="0"/>
              <a:t>Baseline Characteristics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0400938"/>
              </p:ext>
            </p:extLst>
          </p:nvPr>
        </p:nvGraphicFramePr>
        <p:xfrm>
          <a:off x="457200" y="1399803"/>
          <a:ext cx="8229600" cy="4953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474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Baseline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Characteristic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 smtClean="0"/>
                        <a:t>Glecaprevir-Pibrentasvir</a:t>
                      </a:r>
                      <a:r>
                        <a:rPr lang="en-US" sz="1600" baseline="0" dirty="0" smtClean="0"/>
                        <a:t> (n = 146)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B3F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7796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Child-Pugh</a:t>
                      </a:r>
                      <a:r>
                        <a:rPr lang="en-US" sz="1600" baseline="0" dirty="0" smtClean="0"/>
                        <a:t> score at screening, n (%)</a:t>
                      </a: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baseline="0" dirty="0" smtClean="0"/>
                        <a:t>  5</a:t>
                      </a: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baseline="0" dirty="0" smtClean="0"/>
                        <a:t>  6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en-US" sz="1600" dirty="0" smtClean="0"/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133 (91)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13 (9)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0531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Laboratory values, n (%)</a:t>
                      </a: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  Platelet count &lt; 100,000 x 10</a:t>
                      </a:r>
                      <a:r>
                        <a:rPr lang="en-US" sz="1600" baseline="30000" dirty="0" smtClean="0"/>
                        <a:t>9</a:t>
                      </a:r>
                      <a:r>
                        <a:rPr lang="en-US" sz="1600" dirty="0" smtClean="0"/>
                        <a:t>/L</a:t>
                      </a: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  INR &lt; 1.7</a:t>
                      </a: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  Total bilirubin ≥2 mg/dL</a:t>
                      </a: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  Albumin ≥ lower limit of normal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en-US" sz="1600" dirty="0" smtClean="0"/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29 (20)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144 (99)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5 (3)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145 (99)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0531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Baseline</a:t>
                      </a:r>
                      <a:r>
                        <a:rPr lang="en-US" sz="1600" baseline="0" dirty="0" smtClean="0"/>
                        <a:t> Polymorphisms*, n (%)</a:t>
                      </a: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baseline="0" dirty="0" smtClean="0"/>
                        <a:t>  None</a:t>
                      </a: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baseline="0" dirty="0" smtClean="0"/>
                        <a:t>  NS3 only</a:t>
                      </a: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baseline="0" dirty="0" smtClean="0"/>
                        <a:t>  NS5A only</a:t>
                      </a: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baseline="0" dirty="0" smtClean="0"/>
                        <a:t>  NS3 + NS5A</a:t>
                      </a:r>
                      <a:endParaRPr lang="en-US" sz="1600" dirty="0" smtClean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(n=133)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76</a:t>
                      </a:r>
                      <a:r>
                        <a:rPr lang="en-US" sz="1600" baseline="0" dirty="0" smtClean="0"/>
                        <a:t> (57)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baseline="0" dirty="0" smtClean="0"/>
                        <a:t>2 (2)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baseline="0" dirty="0" smtClean="0"/>
                        <a:t>53 (40)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baseline="0" dirty="0" smtClean="0"/>
                        <a:t>2 (2)</a:t>
                      </a:r>
                      <a:endParaRPr lang="en-US" sz="1600" dirty="0" smtClean="0"/>
                    </a:p>
                  </a:txBody>
                  <a:tcPr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5281">
                <a:tc grid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600" dirty="0" smtClean="0"/>
                        <a:t>*</a:t>
                      </a:r>
                      <a:r>
                        <a:rPr lang="en-US" sz="1400" dirty="0" smtClean="0"/>
                        <a:t>Detected at baseline by next-generation sequencing with 15% detection cutoff in samples with sequences available at the following amino acid positions for both targets: 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 - NS3 positions 155, 156, 168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 -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NS5 positions 24, 28, 30, 31, 58, 92, 93</a:t>
                      </a:r>
                      <a:endParaRPr lang="en-US" sz="1600" dirty="0" smtClean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endParaRPr lang="en-US" sz="1600" dirty="0" smtClean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2893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3156728"/>
              </p:ext>
            </p:extLst>
          </p:nvPr>
        </p:nvGraphicFramePr>
        <p:xfrm>
          <a:off x="379413" y="1371600"/>
          <a:ext cx="8382000" cy="4306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/>
          <p:cNvSpPr/>
          <p:nvPr/>
        </p:nvSpPr>
        <p:spPr>
          <a:xfrm>
            <a:off x="1547518" y="4918980"/>
            <a:ext cx="80423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00" smtClean="0">
                <a:solidFill>
                  <a:schemeClr val="bg1"/>
                </a:solidFill>
              </a:rPr>
              <a:t>145/146</a:t>
            </a: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72364" y="4918980"/>
            <a:ext cx="80423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89/90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62400" y="4918980"/>
            <a:ext cx="80423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31/31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87713" y="4918980"/>
            <a:ext cx="80423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16/16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12559" y="4918980"/>
            <a:ext cx="80423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2/2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02595" y="4918980"/>
            <a:ext cx="80423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7/7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Forns</a:t>
            </a:r>
            <a:r>
              <a:rPr lang="en-US" dirty="0"/>
              <a:t> X, et al. Lancet Infect Dis. 2017;17:1062-8.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2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2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Cirrhotic Genotype 1, 2, 4,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5, 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6</a:t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EXPEDITION-1: </a:t>
            </a: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7" name="Rectangle 25"/>
          <p:cNvSpPr>
            <a:spLocks noChangeArrowheads="1"/>
          </p:cNvSpPr>
          <p:nvPr/>
        </p:nvSpPr>
        <p:spPr bwMode="auto">
          <a:xfrm>
            <a:off x="-5104" y="5832542"/>
            <a:ext cx="9162288" cy="54557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SVR12 by intent-to-treat analysis. One patient with GT1a experienced viral relapse at week 8 post-treatment and the patient had Y93N detected at baseline and at time of viral relapse.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6075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Forns</a:t>
            </a:r>
            <a:r>
              <a:rPr lang="en-US" dirty="0"/>
              <a:t> X, et al. Lancet Infect Dis. 2017;17:1062-8.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2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2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Cirrhotic Genotype 1, 2, 4,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5, 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6</a:t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dirty="0" smtClean="0"/>
              <a:t>EXPEDITION-1: Adverse Events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2835344"/>
              </p:ext>
            </p:extLst>
          </p:nvPr>
        </p:nvGraphicFramePr>
        <p:xfrm>
          <a:off x="457200" y="1397007"/>
          <a:ext cx="8229600" cy="4873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785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Adverse Event</a:t>
                      </a:r>
                      <a:r>
                        <a:rPr lang="en-US" sz="1600" baseline="0" dirty="0" smtClean="0"/>
                        <a:t> (AE), n (%)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 smtClean="0"/>
                        <a:t>Glecaprevir-Pibrentasvir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="0" baseline="0" dirty="0" smtClean="0"/>
                        <a:t>(n = 146)</a:t>
                      </a:r>
                      <a:endParaRPr lang="en-US" sz="1600" b="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B3F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992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Any</a:t>
                      </a:r>
                      <a:r>
                        <a:rPr lang="en-US" sz="1600" baseline="0" dirty="0" smtClean="0"/>
                        <a:t> s</a:t>
                      </a:r>
                      <a:r>
                        <a:rPr lang="en-US" sz="1600" dirty="0" smtClean="0"/>
                        <a:t>erious AE</a:t>
                      </a:r>
                      <a:endParaRPr lang="en-US" sz="1600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11</a:t>
                      </a:r>
                      <a:r>
                        <a:rPr lang="en-US" sz="1600" baseline="0" dirty="0" smtClean="0"/>
                        <a:t> (8)</a:t>
                      </a:r>
                      <a:endParaRPr lang="en-US" sz="1600" dirty="0"/>
                    </a:p>
                  </a:txBody>
                  <a:tcPr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992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AE leading to treatment discontinuation</a:t>
                      </a:r>
                      <a:endParaRPr lang="en-US" sz="1600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992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Death</a:t>
                      </a:r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1 (0.7)*</a:t>
                      </a:r>
                    </a:p>
                  </a:txBody>
                  <a:tcPr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34323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Common AEs</a:t>
                      </a: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  Fatigue</a:t>
                      </a: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baseline="0" dirty="0" smtClean="0"/>
                        <a:t>  Headache</a:t>
                      </a: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baseline="0" dirty="0" smtClean="0"/>
                        <a:t>  Pruritus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  Nausea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  Diarrhea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  Urinary tract infection</a:t>
                      </a:r>
                      <a:endParaRPr lang="en-US" sz="1600" dirty="0" smtClean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endParaRPr lang="en-US" sz="1600" dirty="0" smtClean="0"/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28 (19)</a:t>
                      </a: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20 (14)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14 (10)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13 (9)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12 (8)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9 (6)</a:t>
                      </a:r>
                    </a:p>
                  </a:txBody>
                  <a:tcPr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85601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Laboratory AEs</a:t>
                      </a: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  Grade 3 hemoglobin (&lt; 8 mg/dL)</a:t>
                      </a: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  Grade ≥ 3 ALT or AST (&gt; 5</a:t>
                      </a:r>
                      <a:r>
                        <a:rPr lang="en-US" sz="1600" baseline="0" dirty="0" smtClean="0"/>
                        <a:t> x ULN)</a:t>
                      </a: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baseline="0" dirty="0" smtClean="0"/>
                        <a:t>  Grade 3 platelet count (&lt;50-25 x 10</a:t>
                      </a:r>
                      <a:r>
                        <a:rPr lang="en-US" sz="1600" baseline="30000" dirty="0" smtClean="0"/>
                        <a:t>9</a:t>
                      </a:r>
                      <a:r>
                        <a:rPr lang="en-US" sz="1600" baseline="0" dirty="0" smtClean="0"/>
                        <a:t>/L)</a:t>
                      </a: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baseline="0" dirty="0" smtClean="0"/>
                        <a:t>  Grade </a:t>
                      </a:r>
                      <a:r>
                        <a:rPr lang="en-US" sz="1600" dirty="0" smtClean="0"/>
                        <a:t>≥ 3 total bilirubin (&gt;3 x ULN)</a:t>
                      </a: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  Grade 3 neutrophil</a:t>
                      </a:r>
                      <a:r>
                        <a:rPr lang="en-US" sz="1600" baseline="0" dirty="0" smtClean="0"/>
                        <a:t> count (&lt; 1.0-0.5 x 10</a:t>
                      </a:r>
                      <a:r>
                        <a:rPr lang="en-US" sz="1600" baseline="30000" dirty="0" smtClean="0"/>
                        <a:t>9</a:t>
                      </a:r>
                      <a:r>
                        <a:rPr lang="en-US" sz="1600" baseline="0" dirty="0" smtClean="0"/>
                        <a:t>/L)</a:t>
                      </a:r>
                      <a:endParaRPr lang="en-US" sz="1600" dirty="0" smtClean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endParaRPr lang="en-US" sz="1600" dirty="0" smtClean="0"/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1 (0.7)</a:t>
                      </a: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0</a:t>
                      </a: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2 (1)</a:t>
                      </a: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0</a:t>
                      </a: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0</a:t>
                      </a:r>
                    </a:p>
                  </a:txBody>
                  <a:tcPr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3668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Forns</a:t>
            </a:r>
            <a:r>
              <a:rPr lang="en-US" dirty="0"/>
              <a:t> X, et al. Lancet Infect Dis. 2017;17:1062-8.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Glecaprevir-Pibrentasvir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Cirrhotic Genotype 1, 2, 4, 5, and 6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3100" dirty="0"/>
              <a:t>EXPEDITION-1: </a:t>
            </a:r>
            <a:r>
              <a:rPr lang="en-US" sz="3100" dirty="0" smtClean="0"/>
              <a:t>Conclusions</a:t>
            </a:r>
            <a:endParaRPr lang="en-US" sz="31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296624"/>
              </p:ext>
            </p:extLst>
          </p:nvPr>
        </p:nvGraphicFramePr>
        <p:xfrm>
          <a:off x="0" y="2209800"/>
          <a:ext cx="9144000" cy="28549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Our results show that 99% of patients treated with once-daily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glecaprevir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plus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pibrentasvir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achieved a sustained virological response at 12 weeks. Furthermore, this drug regimen had a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favourable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safety profile in previously treated or untreated patients with chronic HCV genotype 1, 2, 4, 5, or 6 infection and compensated cirrhosis. These findings could help simplify treatment algorithms and reduce treatment burden.”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143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2705100"/>
            <a:ext cx="8686800" cy="1457706"/>
          </a:xfrm>
        </p:spPr>
        <p:txBody>
          <a:bodyPr>
            <a:normAutofit/>
          </a:bodyPr>
          <a:lstStyle/>
          <a:p>
            <a:pPr>
              <a:lnSpc>
                <a:spcPts val="3500"/>
              </a:lnSpc>
              <a:spcBef>
                <a:spcPts val="600"/>
              </a:spcBef>
            </a:pPr>
            <a:r>
              <a:rPr lang="en-US" sz="2400" dirty="0" err="1" smtClean="0">
                <a:solidFill>
                  <a:srgbClr val="001D48"/>
                </a:solidFill>
              </a:rPr>
              <a:t>Glecaprevir</a:t>
            </a:r>
            <a:r>
              <a:rPr lang="en-US" sz="2400" dirty="0" err="1">
                <a:solidFill>
                  <a:srgbClr val="001D48"/>
                </a:solidFill>
              </a:rPr>
              <a:t>-</a:t>
            </a:r>
            <a:r>
              <a:rPr lang="en-US" sz="2400" dirty="0" err="1" smtClean="0">
                <a:solidFill>
                  <a:srgbClr val="001D48"/>
                </a:solidFill>
              </a:rPr>
              <a:t>Pibrentasvir</a:t>
            </a:r>
            <a:r>
              <a:rPr lang="en-US" sz="2400" dirty="0" smtClean="0">
                <a:solidFill>
                  <a:srgbClr val="001D48"/>
                </a:solidFill>
              </a:rPr>
              <a:t> in Patients with HIV-HCV Coinfection</a:t>
            </a:r>
            <a:r>
              <a:rPr lang="en-US" dirty="0" smtClean="0">
                <a:solidFill>
                  <a:srgbClr val="001D48"/>
                </a:solidFill>
              </a:rPr>
              <a:t/>
            </a:r>
            <a:br>
              <a:rPr lang="en-US" dirty="0" smtClean="0">
                <a:solidFill>
                  <a:srgbClr val="001D48"/>
                </a:solidFill>
              </a:rPr>
            </a:br>
            <a:r>
              <a:rPr lang="en-US" dirty="0" smtClean="0">
                <a:solidFill>
                  <a:srgbClr val="001D48"/>
                </a:solidFill>
              </a:rPr>
              <a:t>EXPEDITION-2</a:t>
            </a:r>
            <a:endParaRPr lang="en-US" sz="2000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3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Treatment-Naïve and Treatment-Experienced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>
                <a:cs typeface="Arial"/>
              </a:rPr>
              <a:t>Source: </a:t>
            </a:r>
            <a:r>
              <a:rPr lang="en-US" sz="1400" dirty="0" err="1">
                <a:cs typeface="Arial"/>
              </a:rPr>
              <a:t>Rockstroh</a:t>
            </a:r>
            <a:r>
              <a:rPr lang="en-US" sz="1400" dirty="0"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JK, </a:t>
            </a:r>
            <a:r>
              <a:rPr lang="en-US" sz="1400" dirty="0">
                <a:latin typeface="Arial"/>
                <a:cs typeface="Arial"/>
              </a:rPr>
              <a:t>et al</a:t>
            </a:r>
            <a:r>
              <a:rPr lang="en-US" sz="1400" dirty="0" smtClean="0">
                <a:latin typeface="Arial"/>
                <a:cs typeface="Arial"/>
              </a:rPr>
              <a:t>. </a:t>
            </a:r>
            <a:r>
              <a:rPr lang="en-US" sz="1400" dirty="0" err="1" smtClean="0">
                <a:latin typeface="Arial"/>
                <a:cs typeface="Arial"/>
              </a:rPr>
              <a:t>Clin</a:t>
            </a:r>
            <a:r>
              <a:rPr lang="en-US" sz="1400" dirty="0" smtClean="0">
                <a:latin typeface="Arial"/>
                <a:cs typeface="Arial"/>
              </a:rPr>
              <a:t> Infect Dis. 2018 Mar 16. [</a:t>
            </a:r>
            <a:r>
              <a:rPr lang="en-US" sz="1400" dirty="0" err="1" smtClean="0">
                <a:latin typeface="Arial"/>
                <a:cs typeface="Arial"/>
              </a:rPr>
              <a:t>Epub</a:t>
            </a:r>
            <a:r>
              <a:rPr lang="en-US" sz="1400" dirty="0" smtClean="0">
                <a:latin typeface="Arial"/>
                <a:cs typeface="Arial"/>
              </a:rPr>
              <a:t> ahead of print]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11950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 smtClean="0"/>
              <a:t>Rockstroh</a:t>
            </a:r>
            <a:r>
              <a:rPr lang="en-US" dirty="0" smtClean="0"/>
              <a:t> </a:t>
            </a:r>
            <a:r>
              <a:rPr lang="en-US" dirty="0"/>
              <a:t>JK, et al. </a:t>
            </a:r>
            <a:r>
              <a:rPr lang="en-US" dirty="0" err="1"/>
              <a:t>Clin</a:t>
            </a:r>
            <a:r>
              <a:rPr lang="en-US" dirty="0"/>
              <a:t> Infect Dis. 2018 Mar 16.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686800" cy="9906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HIV-HCV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Coinfected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Patients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EXPEDITION-2: Study Features</a:t>
            </a:r>
            <a:endParaRPr lang="en-US" sz="2400" dirty="0"/>
          </a:p>
        </p:txBody>
      </p:sp>
      <p:graphicFrame>
        <p:nvGraphicFramePr>
          <p:cNvPr id="5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562330"/>
              </p:ext>
            </p:extLst>
          </p:nvPr>
        </p:nvGraphicFramePr>
        <p:xfrm>
          <a:off x="514350" y="1524000"/>
          <a:ext cx="8115300" cy="437388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1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EXPEDITION-2 Trial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49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907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Open-label,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phase 3 trial to evaluate the safety and efficacy of the fixed-dose combination of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glecaprevir-pibrentasvir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for 8 or 12 weeks in persons with HIV-HCV coinfection, without or with compensated cirrhosis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Setting: </a:t>
                      </a:r>
                      <a:r>
                        <a:rPr lang="en-US" sz="1800" b="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Australia, Europe, Russian Federation, UK, US</a:t>
                      </a:r>
                      <a:endParaRPr lang="en-US" sz="1800" baseline="0" dirty="0" smtClean="0">
                        <a:solidFill>
                          <a:srgbClr val="000000"/>
                        </a:solidFill>
                        <a:latin typeface="Arial" pitchFamily="22" charset="0"/>
                      </a:endParaRPr>
                    </a:p>
                    <a:p>
                      <a:pPr marL="190500" marR="0" lvl="0" indent="-190500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>
                          <a:tab pos="279400" algn="l"/>
                        </a:tabLst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Key Eligibility Criteria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Adults with chronic HCV GT 1, 2, 3, 4, 5, or 6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HCV RNA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≥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1,000 IU/mL at screening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Naïve or treated with peginterferon +/- ribavirin (PR) or PR +/- sofosbuvir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Compensated cirrhosis allowed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On ART or ART-naïve with CD4 </a:t>
                      </a:r>
                      <a:r>
                        <a:rPr lang="en-US" dirty="0" smtClean="0"/>
                        <a:t>≥500 cells/mm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dirty="0" smtClean="0"/>
                        <a:t> or CD4 percentage ≥29% </a:t>
                      </a:r>
                      <a:endParaRPr lang="en-US" sz="1800" baseline="0" dirty="0" smtClean="0">
                        <a:solidFill>
                          <a:schemeClr val="tx1"/>
                        </a:solidFill>
                        <a:latin typeface="Arial" pitchFamily="22" charset="0"/>
                      </a:endParaRP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08421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 smtClean="0"/>
              <a:t>Abbvie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400"/>
              </a:lnSpc>
            </a:pPr>
            <a:r>
              <a:rPr lang="en-US" dirty="0" err="1">
                <a:solidFill>
                  <a:srgbClr val="F0EADC"/>
                </a:solidFill>
              </a:rPr>
              <a:t>Glecaprevir-Pibrentasvir</a:t>
            </a:r>
            <a:r>
              <a:rPr lang="en-US" dirty="0">
                <a:solidFill>
                  <a:srgbClr val="F0EADC"/>
                </a:solidFill>
              </a:rPr>
              <a:t> (</a:t>
            </a:r>
            <a:r>
              <a:rPr lang="en-US" i="1" dirty="0" err="1">
                <a:solidFill>
                  <a:srgbClr val="F0EADC"/>
                </a:solidFill>
              </a:rPr>
              <a:t>Mavyret</a:t>
            </a:r>
            <a:r>
              <a:rPr lang="en-US" dirty="0">
                <a:solidFill>
                  <a:srgbClr val="F0EADC"/>
                </a:solidFill>
              </a:rPr>
              <a:t>)</a:t>
            </a:r>
            <a:br>
              <a:rPr lang="en-US" dirty="0">
                <a:solidFill>
                  <a:srgbClr val="F0EADC"/>
                </a:solidFill>
              </a:rPr>
            </a:br>
            <a:r>
              <a:rPr lang="en-US" sz="3200" dirty="0" smtClean="0"/>
              <a:t>Estimated Cost of Therapy</a:t>
            </a:r>
            <a:endParaRPr lang="en-US" sz="3200" dirty="0"/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413366"/>
              </p:ext>
            </p:extLst>
          </p:nvPr>
        </p:nvGraphicFramePr>
        <p:xfrm>
          <a:off x="457200" y="1447800"/>
          <a:ext cx="8229600" cy="464819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991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Estimated Cost of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Glecaprevir-Pibrentasvir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 Treatments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82880" marR="45720" anchor="ctr" horzOverflow="overflow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405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lang="en-US" sz="2000" b="0" baseline="0" dirty="0" smtClean="0">
                        <a:solidFill>
                          <a:schemeClr val="bg1"/>
                        </a:solidFill>
                        <a:cs typeface="Arial" pitchFamily="34" charset="0"/>
                      </a:endParaRP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40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81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Duration of Treatment</a:t>
                      </a:r>
                    </a:p>
                  </a:txBody>
                  <a:tcPr marL="182880" marR="45720" anchor="ctr" horzOverflow="overflow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5B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Estimated Cost*</a:t>
                      </a: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5B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8121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8 Weeks</a:t>
                      </a:r>
                      <a:endParaRPr lang="en-US" sz="2000" dirty="0"/>
                    </a:p>
                  </a:txBody>
                  <a:tcPr marL="182880" marR="45720" marT="228600" marB="22860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$26,400</a:t>
                      </a:r>
                    </a:p>
                  </a:txBody>
                  <a:tcPr marL="73152" marR="45720" marT="228600" marB="2286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81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12 Weeks</a:t>
                      </a:r>
                    </a:p>
                  </a:txBody>
                  <a:tcPr marL="182880" marR="45720" marT="228600" marB="22860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8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$39,600</a:t>
                      </a:r>
                    </a:p>
                  </a:txBody>
                  <a:tcPr marL="73152" marR="45720" marT="228600" marB="2286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8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81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16 Weeks</a:t>
                      </a:r>
                    </a:p>
                  </a:txBody>
                  <a:tcPr marL="182880" marR="45720" marT="228600" marB="22860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$52,800</a:t>
                      </a:r>
                    </a:p>
                  </a:txBody>
                  <a:tcPr marL="73152" marR="45720" marT="228600" marB="2286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60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*Estimated</a:t>
                      </a:r>
                      <a:r>
                        <a:rPr lang="en-US" sz="1600" b="0" baseline="0" dirty="0" smtClean="0"/>
                        <a:t> cost based on </a:t>
                      </a:r>
                      <a:r>
                        <a:rPr lang="en-US" sz="1600" b="0" dirty="0" smtClean="0"/>
                        <a:t>Wholesaler Acquisition Cost in United States</a:t>
                      </a:r>
                    </a:p>
                  </a:txBody>
                  <a:tcPr marL="182880" marR="45720" marT="228600" marB="22860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1D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3152" marR="45720" marT="228600" marB="2286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57743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HIV-HCV Coinfected Patients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EXPEDITION-2: Study Design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38" name="Rectangle 37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3820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24296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71570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04908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  <a:latin typeface="Arial"/>
                  <a:cs typeface="Arial"/>
                </a:rPr>
                <a:t>8</a:t>
              </a:r>
            </a:p>
          </p:txBody>
        </p:sp>
        <p:cxnSp>
          <p:nvCxnSpPr>
            <p:cNvPr id="51" name="Straight Connector 50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251422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433111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798849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/>
            <p:cNvSpPr/>
            <p:nvPr/>
          </p:nvSpPr>
          <p:spPr>
            <a:xfrm>
              <a:off x="498066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 flipV="1">
              <a:off x="5262682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/>
            <p:cNvSpPr/>
            <p:nvPr/>
          </p:nvSpPr>
          <p:spPr>
            <a:xfrm>
              <a:off x="682312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 flipH="1" flipV="1">
              <a:off x="7093355" y="177094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Connector 34"/>
          <p:cNvCxnSpPr/>
          <p:nvPr/>
        </p:nvCxnSpPr>
        <p:spPr>
          <a:xfrm>
            <a:off x="4329684" y="2806360"/>
            <a:ext cx="27432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6"/>
          <p:cNvSpPr>
            <a:spLocks noGrp="1"/>
          </p:cNvSpPr>
          <p:nvPr>
            <p:ph sz="quarter" idx="13"/>
          </p:nvPr>
        </p:nvSpPr>
        <p:spPr>
          <a:xfrm>
            <a:off x="304801" y="6461760"/>
            <a:ext cx="7382254" cy="320040"/>
          </a:xfrm>
        </p:spPr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Rockstroh</a:t>
            </a:r>
            <a:r>
              <a:rPr lang="en-US" dirty="0"/>
              <a:t> JK, et al. </a:t>
            </a:r>
            <a:r>
              <a:rPr lang="en-US" dirty="0" err="1"/>
              <a:t>Clin</a:t>
            </a:r>
            <a:r>
              <a:rPr lang="en-US" dirty="0"/>
              <a:t> Infect Dis. 2018 Mar 16.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2500884" y="2437704"/>
            <a:ext cx="1828800" cy="7264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800" b="1" dirty="0" smtClean="0">
                <a:latin typeface="Arial"/>
                <a:cs typeface="Arial"/>
              </a:rPr>
              <a:t>GLE-PIB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705600" y="2603753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5257800" y="4095267"/>
            <a:ext cx="27432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5"/>
          <p:cNvSpPr>
            <a:spLocks noChangeArrowheads="1"/>
          </p:cNvSpPr>
          <p:nvPr/>
        </p:nvSpPr>
        <p:spPr bwMode="auto">
          <a:xfrm>
            <a:off x="2500883" y="3737545"/>
            <a:ext cx="2741677" cy="7315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800" b="1" dirty="0" smtClean="0">
                <a:latin typeface="Arial"/>
                <a:cs typeface="Arial"/>
              </a:rPr>
              <a:t>GLE-PIB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594944" y="3892660"/>
            <a:ext cx="775716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4" name="Rectangle 25"/>
          <p:cNvSpPr>
            <a:spLocks noChangeArrowheads="1"/>
          </p:cNvSpPr>
          <p:nvPr/>
        </p:nvSpPr>
        <p:spPr bwMode="auto">
          <a:xfrm>
            <a:off x="-6949" y="5029200"/>
            <a:ext cx="9162288" cy="114297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Abbreviations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: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GLE-PIB=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Glecaprevir-pibrentasvir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Glecaprevir-pibrentasvir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(100/40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) fixed-dose combination: three pills (300/120 mg)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once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daily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83426" y="2438400"/>
            <a:ext cx="1410659" cy="72878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GT 1-6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Non-Cirrhotic</a:t>
            </a:r>
            <a:r>
              <a:rPr lang="en-US" sz="1400" dirty="0" smtClean="0">
                <a:solidFill>
                  <a:schemeClr val="bg1"/>
                </a:solidFill>
              </a:rPr>
              <a:t/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n = 137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79140" y="3737545"/>
            <a:ext cx="1410659" cy="72878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GT 1-6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Cirrhotic</a:t>
            </a:r>
            <a:r>
              <a:rPr lang="en-US" sz="1400" dirty="0" smtClean="0">
                <a:solidFill>
                  <a:schemeClr val="bg1"/>
                </a:solidFill>
              </a:rPr>
              <a:t/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n = 16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7187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HIV-HCV Coinfected Patients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>
                <a:solidFill>
                  <a:srgbClr val="FFFFFF"/>
                </a:solidFill>
              </a:rPr>
              <a:t>EXPEDITION-2: Baseline Characteristics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36" name="Content Placeholder 6"/>
          <p:cNvSpPr>
            <a:spLocks noGrp="1"/>
          </p:cNvSpPr>
          <p:nvPr>
            <p:ph sz="quarter" idx="13"/>
          </p:nvPr>
        </p:nvSpPr>
        <p:spPr>
          <a:xfrm>
            <a:off x="304801" y="6461760"/>
            <a:ext cx="7382254" cy="320040"/>
          </a:xfrm>
        </p:spPr>
        <p:txBody>
          <a:bodyPr/>
          <a:lstStyle/>
          <a:p>
            <a:r>
              <a:rPr lang="en-US" dirty="0" smtClean="0"/>
              <a:t>Source</a:t>
            </a:r>
            <a:r>
              <a:rPr lang="en-US" dirty="0"/>
              <a:t>: </a:t>
            </a:r>
            <a:r>
              <a:rPr lang="en-US" dirty="0" err="1"/>
              <a:t>Rockstroh</a:t>
            </a:r>
            <a:r>
              <a:rPr lang="en-US" dirty="0"/>
              <a:t> JK, et al. </a:t>
            </a:r>
            <a:r>
              <a:rPr lang="en-US" dirty="0" err="1"/>
              <a:t>Clin</a:t>
            </a:r>
            <a:r>
              <a:rPr lang="en-US" dirty="0"/>
              <a:t> Infect Dis. 2018 Mar 16.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</a:p>
        </p:txBody>
      </p:sp>
      <p:graphicFrame>
        <p:nvGraphicFramePr>
          <p:cNvPr id="5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9783604"/>
              </p:ext>
            </p:extLst>
          </p:nvPr>
        </p:nvGraphicFramePr>
        <p:xfrm>
          <a:off x="695325" y="1362960"/>
          <a:ext cx="7772400" cy="5018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99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Baseline Characteristic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GLE-PIB</a:t>
                      </a:r>
                      <a:r>
                        <a:rPr lang="en-US" sz="1400" b="0" dirty="0" smtClean="0">
                          <a:solidFill>
                            <a:srgbClr val="FFFFFF"/>
                          </a:solidFill>
                        </a:rPr>
                        <a:t> 8 weeks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dirty="0" smtClean="0">
                          <a:solidFill>
                            <a:srgbClr val="FFFFFF"/>
                          </a:solidFill>
                        </a:rPr>
                        <a:t>(n = 137)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GLE-PIB</a:t>
                      </a:r>
                      <a:r>
                        <a:rPr lang="en-US" sz="1400" b="0" dirty="0" smtClean="0">
                          <a:solidFill>
                            <a:srgbClr val="FFFFFF"/>
                          </a:solidFill>
                        </a:rPr>
                        <a:t> 12 weeks</a:t>
                      </a:r>
                      <a:endParaRPr lang="en-US" sz="1400" b="1" dirty="0" smtClean="0">
                        <a:solidFill>
                          <a:srgbClr val="FFFFFF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dirty="0" smtClean="0">
                          <a:solidFill>
                            <a:srgbClr val="FFFFFF"/>
                          </a:solidFill>
                        </a:rPr>
                        <a:t>(n= 16)</a:t>
                      </a:r>
                      <a:endParaRPr lang="en-US" sz="1200" b="1" dirty="0" smtClean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2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Age, mean (range), years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45 (23-74)</a:t>
                      </a:r>
                      <a:endParaRPr lang="en-US" sz="1400" dirty="0"/>
                    </a:p>
                  </a:txBody>
                  <a:tcPr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50 (35-62)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2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Male, n (%)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113 (82)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15 (94)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1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White, n (%)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Black, n (%)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106 (77)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24 (18)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15 (94)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 (6)</a:t>
                      </a:r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67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Genotype, n (%)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  1a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aseline="0" dirty="0" smtClean="0"/>
                        <a:t>  </a:t>
                      </a:r>
                      <a:r>
                        <a:rPr lang="en-US" sz="1400" dirty="0" smtClean="0"/>
                        <a:t>1b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  2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 3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  4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aseline="0" dirty="0" smtClean="0"/>
                        <a:t>  </a:t>
                      </a:r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66 (48)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21 (15)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9 (7)</a:t>
                      </a:r>
                      <a:r>
                        <a:rPr lang="en-US" sz="1400" baseline="0" dirty="0" smtClean="0"/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aseline="0" dirty="0" smtClean="0"/>
                        <a:t>22 (16)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aseline="0" dirty="0" smtClean="0"/>
                        <a:t>16 (12)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aseline="0" dirty="0" smtClean="0"/>
                        <a:t>3 (2)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5 (31)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5 (31)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 (6)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4 (25)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 (6)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 0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9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Body mass index,</a:t>
                      </a:r>
                      <a:r>
                        <a:rPr lang="en-US" sz="1400" baseline="0" dirty="0" smtClean="0"/>
                        <a:t> median kg/m</a:t>
                      </a:r>
                      <a:r>
                        <a:rPr lang="en-US" sz="1400" baseline="30000" dirty="0" smtClean="0"/>
                        <a:t>2</a:t>
                      </a:r>
                      <a:r>
                        <a:rPr lang="en-US" sz="1400" baseline="0" dirty="0" smtClean="0"/>
                        <a:t> (range)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25 (18-41)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28 (22-38)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9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Median HCV RNA, log</a:t>
                      </a:r>
                      <a:r>
                        <a:rPr lang="en-US" sz="1400" baseline="-25000" dirty="0" smtClean="0"/>
                        <a:t>10</a:t>
                      </a:r>
                      <a:r>
                        <a:rPr lang="en-US" sz="1400" dirty="0" smtClean="0"/>
                        <a:t> IU/mL (range)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6.2 (4.0-7.4)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6.1 (4.4-7.0)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157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Fibrosis</a:t>
                      </a:r>
                      <a:r>
                        <a:rPr lang="en-US" sz="1400" baseline="0" dirty="0" smtClean="0"/>
                        <a:t> Stage</a:t>
                      </a:r>
                      <a:r>
                        <a:rPr lang="en-US" sz="1400" dirty="0" smtClean="0"/>
                        <a:t>,</a:t>
                      </a:r>
                      <a:r>
                        <a:rPr lang="en-US" sz="1400" baseline="0" dirty="0" smtClean="0"/>
                        <a:t> n (%)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aseline="0" dirty="0" smtClean="0"/>
                        <a:t>  F0-F1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aseline="0" dirty="0" smtClean="0"/>
                        <a:t>  F2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aseline="0" dirty="0" smtClean="0"/>
                        <a:t>  F3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aseline="0" dirty="0" smtClean="0"/>
                        <a:t>  F4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122 (88)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2 (1)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15 (11)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0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0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0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16 (100)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83610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HIV-HCV Coinfected Patients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>
                <a:solidFill>
                  <a:srgbClr val="FFFFFF"/>
                </a:solidFill>
              </a:rPr>
              <a:t>EXPEDITION-2: Baseline Characteristics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36" name="Content Placeholder 6"/>
          <p:cNvSpPr>
            <a:spLocks noGrp="1"/>
          </p:cNvSpPr>
          <p:nvPr>
            <p:ph sz="quarter" idx="13"/>
          </p:nvPr>
        </p:nvSpPr>
        <p:spPr>
          <a:xfrm>
            <a:off x="304801" y="6461760"/>
            <a:ext cx="7382254" cy="320040"/>
          </a:xfrm>
        </p:spPr>
        <p:txBody>
          <a:bodyPr/>
          <a:lstStyle/>
          <a:p>
            <a:r>
              <a:rPr lang="en-US" dirty="0" smtClean="0"/>
              <a:t>Source</a:t>
            </a:r>
            <a:r>
              <a:rPr lang="en-US" dirty="0"/>
              <a:t>: </a:t>
            </a:r>
            <a:r>
              <a:rPr lang="en-US" dirty="0" err="1"/>
              <a:t>Rockstroh</a:t>
            </a:r>
            <a:r>
              <a:rPr lang="en-US" dirty="0"/>
              <a:t> JK, et al. </a:t>
            </a:r>
            <a:r>
              <a:rPr lang="en-US" dirty="0" err="1"/>
              <a:t>Clin</a:t>
            </a:r>
            <a:r>
              <a:rPr lang="en-US" dirty="0"/>
              <a:t> Infect Dis. 2018 Mar 16.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</a:p>
        </p:txBody>
      </p:sp>
      <p:graphicFrame>
        <p:nvGraphicFramePr>
          <p:cNvPr id="28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641584"/>
              </p:ext>
            </p:extLst>
          </p:nvPr>
        </p:nvGraphicFramePr>
        <p:xfrm>
          <a:off x="304800" y="1360260"/>
          <a:ext cx="8458200" cy="5001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40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Baseline Characteristic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GLE-PIB</a:t>
                      </a:r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 8 weeks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dirty="0" smtClean="0">
                          <a:solidFill>
                            <a:srgbClr val="FFFFFF"/>
                          </a:solidFill>
                        </a:rPr>
                        <a:t>(n</a:t>
                      </a:r>
                      <a:r>
                        <a:rPr lang="en-US" sz="1200" b="0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200" b="0" dirty="0" smtClean="0">
                          <a:solidFill>
                            <a:srgbClr val="FFFFFF"/>
                          </a:solidFill>
                        </a:rPr>
                        <a:t>= 137)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GLE-PIB</a:t>
                      </a:r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 12 weeks</a:t>
                      </a:r>
                      <a:endParaRPr lang="en-US" sz="1600" b="1" dirty="0" smtClean="0">
                        <a:solidFill>
                          <a:srgbClr val="FFFFFF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dirty="0" smtClean="0">
                          <a:solidFill>
                            <a:srgbClr val="FFFFFF"/>
                          </a:solidFill>
                        </a:rPr>
                        <a:t>(n = 16)</a:t>
                      </a:r>
                      <a:endParaRPr lang="en-US" sz="1200" b="1" dirty="0" smtClean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1274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Treatment-experienced, n (%)</a:t>
                      </a: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   IFN-based, n/N (%)</a:t>
                      </a: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   SOF-based, n/N (%)</a:t>
                      </a:r>
                      <a:endParaRPr lang="en-US" sz="1500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26 (19)</a:t>
                      </a: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23 (17)</a:t>
                      </a: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3 (2)</a:t>
                      </a:r>
                      <a:endParaRPr lang="en-US" sz="1500" dirty="0"/>
                    </a:p>
                  </a:txBody>
                  <a:tcPr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2 (13)</a:t>
                      </a: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2 (13)</a:t>
                      </a: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0</a:t>
                      </a:r>
                      <a:endParaRPr lang="en-US" sz="1500" dirty="0"/>
                    </a:p>
                  </a:txBody>
                  <a:tcPr anchor="ctr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0896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IDU within</a:t>
                      </a:r>
                      <a:r>
                        <a:rPr lang="en-US" sz="1500" baseline="0" dirty="0" smtClean="0"/>
                        <a:t> 12 months, n (%)</a:t>
                      </a: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500" baseline="0" dirty="0" smtClean="0"/>
                        <a:t>On opiate substitution therapy, n (%)</a:t>
                      </a:r>
                      <a:endParaRPr lang="en-US" sz="1500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12 (9)</a:t>
                      </a: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11 (8)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1 (6)</a:t>
                      </a: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2 (13)</a:t>
                      </a:r>
                      <a:endParaRPr lang="en-US" sz="1500" dirty="0"/>
                    </a:p>
                  </a:txBody>
                  <a:tcPr anchor="ctr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1651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N(t)RTI backbone, n (%)</a:t>
                      </a: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   </a:t>
                      </a:r>
                      <a:r>
                        <a:rPr lang="en-US" sz="1500" dirty="0" err="1" smtClean="0"/>
                        <a:t>Tenofovir</a:t>
                      </a:r>
                      <a:r>
                        <a:rPr lang="en-US" sz="1500" dirty="0" smtClean="0"/>
                        <a:t> </a:t>
                      </a:r>
                      <a:r>
                        <a:rPr lang="en-US" sz="1500" dirty="0" err="1" smtClean="0"/>
                        <a:t>disoproxil</a:t>
                      </a:r>
                      <a:r>
                        <a:rPr lang="en-US" sz="1500" dirty="0" smtClean="0"/>
                        <a:t> fumarate</a:t>
                      </a: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   </a:t>
                      </a:r>
                      <a:r>
                        <a:rPr lang="en-US" sz="1500" dirty="0" err="1" smtClean="0"/>
                        <a:t>Tenofovir</a:t>
                      </a:r>
                      <a:r>
                        <a:rPr lang="en-US" sz="1500" dirty="0" smtClean="0"/>
                        <a:t> </a:t>
                      </a:r>
                      <a:r>
                        <a:rPr lang="en-US" sz="1500" dirty="0" err="1" smtClean="0"/>
                        <a:t>alafenamide</a:t>
                      </a:r>
                      <a:endParaRPr lang="en-US" sz="1500" dirty="0" smtClean="0"/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   </a:t>
                      </a:r>
                      <a:r>
                        <a:rPr lang="en-US" sz="1500" dirty="0" err="1" smtClean="0"/>
                        <a:t>Abacavir</a:t>
                      </a:r>
                      <a:endParaRPr lang="en-US" sz="1500" dirty="0" smtClean="0"/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endParaRPr lang="en-US" sz="1500" dirty="0" smtClean="0"/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74 (54)</a:t>
                      </a: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6 (4)</a:t>
                      </a: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49 (36)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endParaRPr lang="en-US" sz="1500" dirty="0" smtClean="0"/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13 (81)</a:t>
                      </a: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0</a:t>
                      </a: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3</a:t>
                      </a:r>
                      <a:r>
                        <a:rPr lang="en-US" sz="1500" baseline="0" dirty="0" smtClean="0"/>
                        <a:t> (19)</a:t>
                      </a:r>
                      <a:endParaRPr lang="en-US" sz="1500" dirty="0" smtClean="0"/>
                    </a:p>
                  </a:txBody>
                  <a:tcPr anchor="ctr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2029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Antiretroviral Anchor Agent, n (%)</a:t>
                      </a: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   </a:t>
                      </a:r>
                      <a:r>
                        <a:rPr lang="en-US" sz="1500" dirty="0" err="1" smtClean="0"/>
                        <a:t>Raltegravir</a:t>
                      </a:r>
                      <a:endParaRPr lang="en-US" sz="1500" baseline="0" dirty="0" smtClean="0"/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500" baseline="0" dirty="0" smtClean="0"/>
                        <a:t>   </a:t>
                      </a:r>
                      <a:r>
                        <a:rPr lang="en-US" sz="1500" baseline="0" dirty="0" err="1" smtClean="0"/>
                        <a:t>Dolutegravir</a:t>
                      </a:r>
                      <a:endParaRPr lang="en-US" sz="1500" baseline="0" dirty="0" smtClean="0"/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500" baseline="0" dirty="0" smtClean="0"/>
                        <a:t>   </a:t>
                      </a:r>
                      <a:r>
                        <a:rPr lang="en-US" sz="1500" baseline="0" dirty="0" err="1" smtClean="0"/>
                        <a:t>Rilpivirine</a:t>
                      </a:r>
                      <a:endParaRPr lang="en-US" sz="1500" baseline="0" dirty="0" smtClean="0"/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500" baseline="0" dirty="0" smtClean="0"/>
                        <a:t>   </a:t>
                      </a:r>
                      <a:r>
                        <a:rPr lang="en-US" sz="1500" baseline="0" dirty="0" err="1" smtClean="0"/>
                        <a:t>Elvitegravir</a:t>
                      </a:r>
                      <a:r>
                        <a:rPr lang="en-US" sz="1500" baseline="0" dirty="0" smtClean="0"/>
                        <a:t>/</a:t>
                      </a:r>
                      <a:r>
                        <a:rPr lang="en-US" sz="1500" baseline="0" dirty="0" err="1" smtClean="0"/>
                        <a:t>cobicistat</a:t>
                      </a:r>
                      <a:endParaRPr lang="en-US" sz="1500" baseline="0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endParaRPr lang="en-US" sz="1500" dirty="0" smtClean="0"/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39 (28)</a:t>
                      </a: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62 (45)</a:t>
                      </a: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27 (20)</a:t>
                      </a: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1 (1)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endParaRPr lang="en-US" sz="1500" dirty="0" smtClean="0"/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6 (38)</a:t>
                      </a: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5 (31)</a:t>
                      </a: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5 (31)</a:t>
                      </a: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0</a:t>
                      </a:r>
                      <a:endParaRPr lang="en-US" sz="1500" dirty="0"/>
                    </a:p>
                  </a:txBody>
                  <a:tcPr anchor="ctr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782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Antiretroviral Therapy Naïve, n (%)</a:t>
                      </a:r>
                      <a:endParaRPr lang="en-US" sz="1500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9 (7)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0</a:t>
                      </a:r>
                      <a:endParaRPr lang="en-US" sz="1500" dirty="0"/>
                    </a:p>
                  </a:txBody>
                  <a:tcPr anchor="ctr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782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CD4 cell count</a:t>
                      </a:r>
                      <a:r>
                        <a:rPr lang="en-US" sz="1500" baseline="0" dirty="0" smtClean="0"/>
                        <a:t> ≥500 cells/mm</a:t>
                      </a:r>
                      <a:r>
                        <a:rPr lang="en-US" sz="1500" baseline="30000" dirty="0" smtClean="0"/>
                        <a:t>3</a:t>
                      </a:r>
                      <a:endParaRPr lang="en-US" sz="1500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92 (67)</a:t>
                      </a:r>
                      <a:endParaRPr lang="en-US" sz="1500" dirty="0"/>
                    </a:p>
                  </a:txBody>
                  <a:tcPr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9 (56)</a:t>
                      </a:r>
                      <a:endParaRPr lang="en-US" sz="1500" dirty="0"/>
                    </a:p>
                  </a:txBody>
                  <a:tcPr anchor="ctr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80350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HIV-HCV Coinfected Patients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>
                <a:solidFill>
                  <a:srgbClr val="FFFFFF"/>
                </a:solidFill>
              </a:rPr>
              <a:t>EXPEDITION-2: Baseline Polymorphisms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36" name="Content Placeholder 6"/>
          <p:cNvSpPr>
            <a:spLocks noGrp="1"/>
          </p:cNvSpPr>
          <p:nvPr>
            <p:ph sz="quarter" idx="13"/>
          </p:nvPr>
        </p:nvSpPr>
        <p:spPr>
          <a:xfrm>
            <a:off x="304801" y="6461760"/>
            <a:ext cx="7382254" cy="320040"/>
          </a:xfrm>
        </p:spPr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Rockstroh</a:t>
            </a:r>
            <a:r>
              <a:rPr lang="en-US" dirty="0"/>
              <a:t> JK, et al. </a:t>
            </a:r>
            <a:r>
              <a:rPr lang="en-US" dirty="0" err="1"/>
              <a:t>Clin</a:t>
            </a:r>
            <a:r>
              <a:rPr lang="en-US" dirty="0"/>
              <a:t> Infect Dis. 2018 Mar 16.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</a:p>
        </p:txBody>
      </p:sp>
      <p:graphicFrame>
        <p:nvGraphicFramePr>
          <p:cNvPr id="6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3427591"/>
              </p:ext>
            </p:extLst>
          </p:nvPr>
        </p:nvGraphicFramePr>
        <p:xfrm>
          <a:off x="533400" y="1483620"/>
          <a:ext cx="8000999" cy="4643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7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5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65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 smtClean="0"/>
                        <a:t>Baseline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Polymorphisms*</a:t>
                      </a:r>
                      <a:r>
                        <a:rPr lang="en-US" sz="1800" baseline="0" dirty="0" smtClean="0"/>
                        <a:t> </a:t>
                      </a:r>
                      <a:endParaRPr lang="en-US" sz="18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GLE-PIB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 8 weeks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(n = 130)</a:t>
                      </a:r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GLE-PIB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 12 weeks</a:t>
                      </a:r>
                      <a:endParaRPr lang="en-US" sz="1800" b="1" dirty="0" smtClean="0">
                        <a:solidFill>
                          <a:srgbClr val="FFFFFF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( n =16)</a:t>
                      </a:r>
                      <a:endParaRPr lang="en-US" sz="1600" b="1" dirty="0" smtClean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4B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6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 smtClean="0"/>
                        <a:t>None, n (%)</a:t>
                      </a:r>
                      <a:endParaRPr lang="en-US" sz="18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/>
                        <a:t>92 (71)</a:t>
                      </a:r>
                      <a:endParaRPr lang="en-US" sz="1800" dirty="0"/>
                    </a:p>
                  </a:txBody>
                  <a:tcPr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/>
                        <a:t>9 (56)</a:t>
                      </a:r>
                      <a:endParaRPr lang="en-US" sz="18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86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NS3 only, n (%)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/>
                        <a:t>1 (1)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/>
                        <a:t>1 (6)</a:t>
                      </a:r>
                      <a:endParaRPr lang="en-US" sz="18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97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NS5A only, n (%)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/>
                        <a:t>36 (28)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/>
                        <a:t>6 (38)</a:t>
                      </a:r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41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NS3 and NS5A</a:t>
                      </a:r>
                      <a:r>
                        <a:rPr lang="en-US" sz="1800" dirty="0" smtClean="0"/>
                        <a:t>, n (%)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/>
                        <a:t>1 (1)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87719">
                <a:tc gridSpan="3"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*Detected at 15% threshold by next-generation sequencing in samples that had</a:t>
                      </a:r>
                      <a:r>
                        <a:rPr lang="en-US" sz="1600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sequences available</a:t>
                      </a:r>
                      <a:r>
                        <a:rPr lang="en-US" sz="1600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at a key subset of amino acid positions:</a:t>
                      </a:r>
                    </a:p>
                    <a:p>
                      <a:r>
                        <a:rPr lang="en-US"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- NS3: 155, 156, 168</a:t>
                      </a:r>
                    </a:p>
                    <a:p>
                      <a:r>
                        <a:rPr lang="en-US"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- NS5A: 24, 28, 30, 31, 58, 92, 93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18859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228600"/>
            <a:ext cx="8667750" cy="9906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HIV-HCV Coinfected Patients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>
                <a:solidFill>
                  <a:srgbClr val="FFFFFF"/>
                </a:solidFill>
              </a:rPr>
              <a:t>EXPEDITION-2</a:t>
            </a:r>
            <a:r>
              <a:rPr lang="en-US" sz="2700" dirty="0" smtClean="0">
                <a:solidFill>
                  <a:srgbClr val="FFFFFF"/>
                </a:solidFill>
              </a:rPr>
              <a:t>: Results</a:t>
            </a:r>
            <a:endParaRPr lang="en-US" sz="2300" dirty="0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EXPEDITION-2: Overall SVR by Analysis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Rockstroh</a:t>
            </a:r>
            <a:r>
              <a:rPr lang="en-US" dirty="0"/>
              <a:t> JK, et al. </a:t>
            </a:r>
            <a:r>
              <a:rPr lang="en-US" dirty="0" err="1"/>
              <a:t>Clin</a:t>
            </a:r>
            <a:r>
              <a:rPr lang="en-US" dirty="0"/>
              <a:t> Infect Dis. 2018 Mar 16.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</a:p>
        </p:txBody>
      </p:sp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4315605"/>
              </p:ext>
            </p:extLst>
          </p:nvPr>
        </p:nvGraphicFramePr>
        <p:xfrm>
          <a:off x="759619" y="1828800"/>
          <a:ext cx="7546181" cy="3746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-5104" y="5794260"/>
            <a:ext cx="9162288" cy="5303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spcBef>
                <a:spcPts val="24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ITT = Intent-to-treat;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mITT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= modified intent-to-treat</a:t>
            </a:r>
          </a:p>
          <a:p>
            <a:pPr marL="274320" defTabSz="935038">
              <a:spcBef>
                <a:spcPts val="24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One GT3 patient with cirrhosis and 85% compliance had on-treatment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virologic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failure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85780" y="4724400"/>
            <a:ext cx="953611" cy="3468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150/151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22580" y="4724400"/>
            <a:ext cx="905391" cy="3468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150/153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7822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228600"/>
            <a:ext cx="8667750" cy="9906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HIV-HCV Coinfected Patients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>
                <a:solidFill>
                  <a:srgbClr val="FFFFFF"/>
                </a:solidFill>
              </a:rPr>
              <a:t>EXPEDITION-2</a:t>
            </a:r>
            <a:r>
              <a:rPr lang="en-US" sz="2700" dirty="0" smtClean="0">
                <a:solidFill>
                  <a:srgbClr val="FFFFFF"/>
                </a:solidFill>
              </a:rPr>
              <a:t>: Results</a:t>
            </a:r>
            <a:endParaRPr lang="en-US" sz="2300" dirty="0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EXPEDITION-2: Overall SVR by </a:t>
            </a:r>
            <a:r>
              <a:rPr lang="en-US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Treatment Regimen 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Rockstroh</a:t>
            </a:r>
            <a:r>
              <a:rPr lang="en-US" dirty="0"/>
              <a:t> JK, et al. </a:t>
            </a:r>
            <a:r>
              <a:rPr lang="en-US" dirty="0" err="1"/>
              <a:t>Clin</a:t>
            </a:r>
            <a:r>
              <a:rPr lang="en-US" dirty="0"/>
              <a:t> Infect Dis. 2018 Mar 16.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</a:p>
        </p:txBody>
      </p:sp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2698962"/>
              </p:ext>
            </p:extLst>
          </p:nvPr>
        </p:nvGraphicFramePr>
        <p:xfrm>
          <a:off x="571775" y="1752600"/>
          <a:ext cx="7997276" cy="4111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-5104" y="5943600"/>
            <a:ext cx="9162288" cy="35660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spcBef>
                <a:spcPts val="24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*Excludes one patient with missing data who achieved SVR24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32989" y="4910952"/>
            <a:ext cx="953611" cy="3468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14/15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96660" y="4910952"/>
            <a:ext cx="905391" cy="3468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136/136*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0182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23850" y="228600"/>
            <a:ext cx="8667750" cy="9906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HIV-HCV Coinfected Patients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>
                <a:solidFill>
                  <a:srgbClr val="FFFFFF"/>
                </a:solidFill>
              </a:rPr>
              <a:t>EXPEDITION-2</a:t>
            </a:r>
            <a:r>
              <a:rPr lang="en-US" sz="2700" dirty="0" smtClean="0">
                <a:solidFill>
                  <a:srgbClr val="FFFFFF"/>
                </a:solidFill>
              </a:rPr>
              <a:t>: Adverse Events</a:t>
            </a:r>
            <a:endParaRPr lang="en-US" sz="2300" dirty="0">
              <a:solidFill>
                <a:srgbClr val="FFFFFF"/>
              </a:solidFill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sz="quarter" idx="13"/>
          </p:nvPr>
        </p:nvSpPr>
        <p:spPr>
          <a:xfrm>
            <a:off x="304801" y="6461760"/>
            <a:ext cx="7382254" cy="320040"/>
          </a:xfrm>
        </p:spPr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Rockstroh</a:t>
            </a:r>
            <a:r>
              <a:rPr lang="en-US" dirty="0"/>
              <a:t> JK, et al. </a:t>
            </a:r>
            <a:r>
              <a:rPr lang="en-US" dirty="0" err="1"/>
              <a:t>Clin</a:t>
            </a:r>
            <a:r>
              <a:rPr lang="en-US" dirty="0"/>
              <a:t> Infect Dis. 2018 Mar 16.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</a:p>
        </p:txBody>
      </p:sp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1977121"/>
              </p:ext>
            </p:extLst>
          </p:nvPr>
        </p:nvGraphicFramePr>
        <p:xfrm>
          <a:off x="344514" y="1461679"/>
          <a:ext cx="8549641" cy="4862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4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565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Adverse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Event (AE), n (%)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GLE-PIB</a:t>
                      </a:r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 8 weeks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dirty="0" smtClean="0">
                          <a:solidFill>
                            <a:srgbClr val="FFFFFF"/>
                          </a:solidFill>
                        </a:rPr>
                        <a:t>(n</a:t>
                      </a:r>
                      <a:r>
                        <a:rPr lang="en-US" sz="1200" b="0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200" b="0" dirty="0" smtClean="0">
                          <a:solidFill>
                            <a:srgbClr val="FFFFFF"/>
                          </a:solidFill>
                        </a:rPr>
                        <a:t>= 137)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GLE-PIB</a:t>
                      </a:r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 12 weeks</a:t>
                      </a:r>
                      <a:endParaRPr lang="en-US" sz="1600" b="1" dirty="0" smtClean="0">
                        <a:solidFill>
                          <a:srgbClr val="FFFFFF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dirty="0" smtClean="0">
                          <a:solidFill>
                            <a:srgbClr val="FFFFFF"/>
                          </a:solidFill>
                        </a:rPr>
                        <a:t>(n = 16)</a:t>
                      </a:r>
                      <a:endParaRPr lang="en-US" sz="1200" b="1" dirty="0" smtClean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4B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899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500" dirty="0" smtClean="0"/>
                        <a:t>Discontinuation</a:t>
                      </a:r>
                      <a:r>
                        <a:rPr lang="en-US" sz="1500" baseline="0" dirty="0" smtClean="0"/>
                        <a:t> due to AE</a:t>
                      </a:r>
                      <a:endParaRPr lang="en-US" sz="15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500" dirty="0" smtClean="0"/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500" dirty="0" smtClean="0"/>
                        <a:t>1 (6)</a:t>
                      </a:r>
                      <a:r>
                        <a:rPr lang="en-US" sz="1500" baseline="30000" dirty="0" smtClean="0"/>
                        <a:t>§</a:t>
                      </a:r>
                      <a:endParaRPr lang="en-US" sz="1500" dirty="0" smtClean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899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500" dirty="0" smtClean="0"/>
                        <a:t>Serious AEs</a:t>
                      </a:r>
                      <a:endParaRPr lang="en-US" sz="15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500" dirty="0" smtClean="0"/>
                        <a:t>3 (2)</a:t>
                      </a:r>
                      <a:r>
                        <a:rPr lang="en-US" sz="1500" baseline="0" dirty="0" smtClean="0">
                          <a:latin typeface="+mn-lt"/>
                          <a:cs typeface="Arial"/>
                        </a:rPr>
                        <a:t>*</a:t>
                      </a:r>
                      <a:endParaRPr lang="en-US" sz="15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500" dirty="0" smtClean="0"/>
                        <a:t>1 (6)</a:t>
                      </a:r>
                      <a:r>
                        <a:rPr lang="en-US" sz="1500" baseline="30000" dirty="0" smtClean="0"/>
                        <a:t>§</a:t>
                      </a:r>
                      <a:endParaRPr lang="en-US" sz="15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8756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500" dirty="0" smtClean="0"/>
                        <a:t>Any </a:t>
                      </a:r>
                      <a:r>
                        <a:rPr lang="en-US" sz="1500" baseline="0" dirty="0" smtClean="0"/>
                        <a:t>AE in </a:t>
                      </a:r>
                      <a:r>
                        <a:rPr lang="en-US" sz="1500" dirty="0" smtClean="0"/>
                        <a:t>≥</a:t>
                      </a:r>
                      <a:r>
                        <a:rPr lang="en-US" sz="1500" baseline="0" dirty="0" smtClean="0"/>
                        <a:t>5% of patients</a:t>
                      </a:r>
                    </a:p>
                    <a:p>
                      <a:pPr marL="230188" indent="0">
                        <a:lnSpc>
                          <a:spcPts val="2000"/>
                        </a:lnSpc>
                        <a:tabLst>
                          <a:tab pos="230188" algn="l"/>
                        </a:tabLst>
                      </a:pPr>
                      <a:r>
                        <a:rPr lang="en-US" sz="1500" dirty="0" smtClean="0"/>
                        <a:t>Fatigue</a:t>
                      </a:r>
                    </a:p>
                    <a:p>
                      <a:pPr marL="230188" indent="0">
                        <a:lnSpc>
                          <a:spcPts val="2000"/>
                        </a:lnSpc>
                        <a:tabLst>
                          <a:tab pos="230188" algn="l"/>
                        </a:tabLst>
                      </a:pPr>
                      <a:r>
                        <a:rPr lang="en-US" sz="1500" dirty="0" smtClean="0"/>
                        <a:t>Nausea</a:t>
                      </a:r>
                    </a:p>
                    <a:p>
                      <a:pPr marL="230188" indent="0">
                        <a:lnSpc>
                          <a:spcPts val="2000"/>
                        </a:lnSpc>
                        <a:tabLst>
                          <a:tab pos="230188" algn="l"/>
                        </a:tabLst>
                      </a:pPr>
                      <a:r>
                        <a:rPr lang="en-US" sz="1500" dirty="0" smtClean="0"/>
                        <a:t>Headache</a:t>
                      </a:r>
                    </a:p>
                    <a:p>
                      <a:pPr marL="230188" indent="0">
                        <a:lnSpc>
                          <a:spcPts val="2000"/>
                        </a:lnSpc>
                        <a:tabLst>
                          <a:tab pos="230188" algn="l"/>
                        </a:tabLst>
                      </a:pPr>
                      <a:r>
                        <a:rPr lang="en-US" sz="1500" dirty="0" err="1" smtClean="0"/>
                        <a:t>Nasopharyngitis</a:t>
                      </a:r>
                      <a:endParaRPr lang="en-US" sz="1500" dirty="0" smtClean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en-US" sz="1500" dirty="0" smtClean="0"/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500" dirty="0" smtClean="0"/>
                        <a:t>18</a:t>
                      </a:r>
                      <a:r>
                        <a:rPr lang="en-US" sz="1500" baseline="0" dirty="0" smtClean="0"/>
                        <a:t> (13)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500" baseline="0" dirty="0" smtClean="0"/>
                        <a:t>12 (9)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500" baseline="0" dirty="0" smtClean="0"/>
                        <a:t>12 (9)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500" baseline="0" dirty="0" smtClean="0"/>
                        <a:t>12 (9)</a:t>
                      </a:r>
                      <a:endParaRPr lang="en-US" sz="1500" dirty="0" smtClean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en-US" sz="1500" baseline="0" dirty="0" smtClean="0"/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500" baseline="0" dirty="0" smtClean="0"/>
                        <a:t>0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500" baseline="0" dirty="0" smtClean="0"/>
                        <a:t>1 (6)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500" baseline="0" dirty="0" smtClean="0"/>
                        <a:t>0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500" baseline="0" dirty="0" smtClean="0"/>
                        <a:t>0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5280">
                <a:tc>
                  <a:txBody>
                    <a:bodyPr/>
                    <a:lstStyle/>
                    <a:p>
                      <a:pPr marL="0" indent="0">
                        <a:lnSpc>
                          <a:spcPts val="2000"/>
                        </a:lnSpc>
                        <a:tabLst/>
                      </a:pPr>
                      <a:r>
                        <a:rPr lang="en-US" sz="1500" dirty="0" smtClean="0"/>
                        <a:t>Laboratory AEs</a:t>
                      </a:r>
                      <a:endParaRPr lang="en-US" sz="1500" baseline="0" dirty="0" smtClean="0"/>
                    </a:p>
                    <a:p>
                      <a:pPr marL="0" indent="0">
                        <a:lnSpc>
                          <a:spcPts val="2000"/>
                        </a:lnSpc>
                        <a:tabLst/>
                      </a:pPr>
                      <a:r>
                        <a:rPr lang="en-US" sz="1500" baseline="0" dirty="0" smtClean="0"/>
                        <a:t>    ALT elevation, grade ≥3 (&gt;5 x ULN)</a:t>
                      </a:r>
                    </a:p>
                    <a:p>
                      <a:pPr marL="0" indent="0">
                        <a:lnSpc>
                          <a:spcPts val="2000"/>
                        </a:lnSpc>
                        <a:tabLst/>
                      </a:pPr>
                      <a:r>
                        <a:rPr lang="en-US" sz="1500" baseline="0" dirty="0" smtClean="0"/>
                        <a:t>    AST elevation, grade ≥3 (&gt;5 x ULN)</a:t>
                      </a:r>
                    </a:p>
                    <a:p>
                      <a:pPr marL="0" indent="0">
                        <a:lnSpc>
                          <a:spcPts val="2000"/>
                        </a:lnSpc>
                        <a:tabLst/>
                      </a:pPr>
                      <a:r>
                        <a:rPr lang="en-US" sz="1500" baseline="0" dirty="0" smtClean="0"/>
                        <a:t>    Total bilirubin, grade ≥3 (3 x ULN)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en-US" sz="1500" dirty="0" smtClean="0"/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500" dirty="0" smtClean="0"/>
                        <a:t>0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500" dirty="0" smtClean="0"/>
                        <a:t>0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500" dirty="0" smtClean="0"/>
                        <a:t>1 (0.7)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en-US" sz="1500" dirty="0" smtClean="0"/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500" dirty="0" smtClean="0"/>
                        <a:t>0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500" dirty="0" smtClean="0"/>
                        <a:t>0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500" dirty="0" smtClean="0"/>
                        <a:t>0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3436">
                <a:tc gridSpan="3">
                  <a:txBody>
                    <a:bodyPr/>
                    <a:lstStyle/>
                    <a:p>
                      <a:pPr marL="123825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Abbreviations: AST, aspartate aminotransferase; ALT, alanine aminotransferase; ULN, upper limit normal</a:t>
                      </a:r>
                    </a:p>
                    <a:p>
                      <a:pPr marL="123825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30000" dirty="0" smtClean="0"/>
                        <a:t>§ </a:t>
                      </a:r>
                      <a:r>
                        <a:rPr lang="en-US" sz="1400" baseline="0" dirty="0" smtClean="0"/>
                        <a:t>One GT2 patient with cirrhosis experienced cerebrovascular accident and cerebral hemorrhage</a:t>
                      </a:r>
                      <a:r>
                        <a:rPr lang="en-US" sz="1400" baseline="0" dirty="0" smtClean="0">
                          <a:latin typeface="+mn-lt"/>
                          <a:cs typeface="Arial"/>
                        </a:rPr>
                        <a:t>.</a:t>
                      </a:r>
                    </a:p>
                    <a:p>
                      <a:pPr marL="123825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latin typeface="+mn-lt"/>
                          <a:cs typeface="Arial"/>
                        </a:rPr>
                        <a:t>* Upper GI bleed, obliterating </a:t>
                      </a:r>
                      <a:r>
                        <a:rPr lang="en-US" sz="1400" baseline="0" dirty="0" err="1" smtClean="0">
                          <a:latin typeface="+mn-lt"/>
                          <a:cs typeface="Arial"/>
                        </a:rPr>
                        <a:t>arteriopathy</a:t>
                      </a:r>
                      <a:r>
                        <a:rPr lang="en-US" sz="1400" baseline="0" dirty="0" smtClean="0">
                          <a:latin typeface="+mn-lt"/>
                          <a:cs typeface="Arial"/>
                        </a:rPr>
                        <a:t> and urolithiasis in one patient each, thought unrelated to G/P.</a:t>
                      </a:r>
                    </a:p>
                  </a:txBody>
                  <a:tcPr marL="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70812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Rockstroh</a:t>
            </a:r>
            <a:r>
              <a:rPr lang="en-US" dirty="0"/>
              <a:t> JK, et al. </a:t>
            </a:r>
            <a:r>
              <a:rPr lang="en-US" dirty="0" err="1"/>
              <a:t>Clin</a:t>
            </a:r>
            <a:r>
              <a:rPr lang="en-US" dirty="0"/>
              <a:t> Infect Dis. 2018 Mar 16.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Glecaprevir-Pibrentasvir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HIV-HCV Coinfected Patients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EXPEDITION-2: </a:t>
            </a:r>
            <a:r>
              <a:rPr lang="en-US" sz="2400" dirty="0" smtClean="0"/>
              <a:t>Conclusions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316943"/>
              </p:ext>
            </p:extLst>
          </p:nvPr>
        </p:nvGraphicFramePr>
        <p:xfrm>
          <a:off x="0" y="2667000"/>
          <a:ext cx="9144000" cy="20086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Glecaprevir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/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pibrentasvir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 for 8 weeks in non-cirrhotic and 12 weeks in cirrhotic patients is a highly efficacious and well-tolerated treatment for HCV/HIV-1 co-infection, regardless of baseline HCV viral load or prior treatment with interferon or sofosbuvir.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86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2705100"/>
            <a:ext cx="8686800" cy="1457706"/>
          </a:xfrm>
        </p:spPr>
        <p:txBody>
          <a:bodyPr>
            <a:normAutofit/>
          </a:bodyPr>
          <a:lstStyle/>
          <a:p>
            <a:pPr>
              <a:lnSpc>
                <a:spcPts val="3500"/>
              </a:lnSpc>
              <a:spcBef>
                <a:spcPts val="600"/>
              </a:spcBef>
            </a:pPr>
            <a:r>
              <a:rPr lang="en-US" sz="2400" dirty="0" err="1" smtClean="0">
                <a:solidFill>
                  <a:srgbClr val="001D48"/>
                </a:solidFill>
              </a:rPr>
              <a:t>Glecaprevir</a:t>
            </a:r>
            <a:r>
              <a:rPr lang="en-US" sz="2400" dirty="0" err="1">
                <a:solidFill>
                  <a:srgbClr val="001D48"/>
                </a:solidFill>
              </a:rPr>
              <a:t>-</a:t>
            </a:r>
            <a:r>
              <a:rPr lang="en-US" sz="2400" dirty="0" err="1" smtClean="0">
                <a:solidFill>
                  <a:srgbClr val="001D48"/>
                </a:solidFill>
              </a:rPr>
              <a:t>Pibrentasvir</a:t>
            </a:r>
            <a:r>
              <a:rPr lang="en-US" sz="2400" dirty="0" smtClean="0">
                <a:solidFill>
                  <a:srgbClr val="001D48"/>
                </a:solidFill>
              </a:rPr>
              <a:t> in </a:t>
            </a:r>
            <a:r>
              <a:rPr lang="en-US" sz="2400" dirty="0">
                <a:solidFill>
                  <a:srgbClr val="001D48"/>
                </a:solidFill>
              </a:rPr>
              <a:t>GT 1-</a:t>
            </a:r>
            <a:r>
              <a:rPr lang="en-US" sz="2400" dirty="0" smtClean="0">
                <a:solidFill>
                  <a:srgbClr val="001D48"/>
                </a:solidFill>
              </a:rPr>
              <a:t>6 with Renal Disease</a:t>
            </a:r>
            <a:r>
              <a:rPr lang="en-US" dirty="0" smtClean="0">
                <a:solidFill>
                  <a:srgbClr val="001D48"/>
                </a:solidFill>
              </a:rPr>
              <a:t/>
            </a:r>
            <a:br>
              <a:rPr lang="en-US" dirty="0" smtClean="0">
                <a:solidFill>
                  <a:srgbClr val="001D48"/>
                </a:solidFill>
              </a:rPr>
            </a:br>
            <a:r>
              <a:rPr lang="en-US" dirty="0" smtClean="0">
                <a:solidFill>
                  <a:srgbClr val="001D48"/>
                </a:solidFill>
              </a:rPr>
              <a:t>EXPEDITION-4</a:t>
            </a:r>
            <a:endParaRPr lang="en-US" sz="2000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3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Treatment-Naïve and Treatment-Experienced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>
                <a:cs typeface="Arial"/>
              </a:rPr>
              <a:t>Source: </a:t>
            </a:r>
            <a:r>
              <a:rPr lang="en-US" sz="1400" dirty="0" err="1">
                <a:cs typeface="Arial"/>
              </a:rPr>
              <a:t>Gane</a:t>
            </a:r>
            <a:r>
              <a:rPr lang="en-US" sz="1400" dirty="0"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E, et </a:t>
            </a:r>
            <a:r>
              <a:rPr lang="en-US" sz="1400" dirty="0">
                <a:latin typeface="Arial"/>
                <a:cs typeface="Arial"/>
              </a:rPr>
              <a:t>al</a:t>
            </a:r>
            <a:r>
              <a:rPr lang="en-US" sz="1400" dirty="0" smtClean="0">
                <a:latin typeface="Arial"/>
                <a:cs typeface="Arial"/>
              </a:rPr>
              <a:t>. N </a:t>
            </a:r>
            <a:r>
              <a:rPr lang="en-US" sz="1400" dirty="0" err="1" smtClean="0">
                <a:latin typeface="Arial"/>
                <a:cs typeface="Arial"/>
              </a:rPr>
              <a:t>Engl</a:t>
            </a:r>
            <a:r>
              <a:rPr lang="en-US" sz="1400" dirty="0" smtClean="0">
                <a:latin typeface="Arial"/>
                <a:cs typeface="Arial"/>
              </a:rPr>
              <a:t> J Med. 2017;377:1448-55.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43800" y="1828800"/>
            <a:ext cx="1615438" cy="3627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Renal Disease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07259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Gane</a:t>
            </a:r>
            <a:r>
              <a:rPr lang="en-US" dirty="0"/>
              <a:t> E, et al. N </a:t>
            </a:r>
            <a:r>
              <a:rPr lang="en-US" dirty="0" err="1"/>
              <a:t>Engl</a:t>
            </a:r>
            <a:r>
              <a:rPr lang="en-US" dirty="0"/>
              <a:t> J Med. 2017;377:1448-55.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686800" cy="9906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Genotype 1-6 with Renal Disease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EXPEDITION-4: Study Features</a:t>
            </a:r>
            <a:endParaRPr lang="en-US" sz="2400" dirty="0"/>
          </a:p>
        </p:txBody>
      </p:sp>
      <p:graphicFrame>
        <p:nvGraphicFramePr>
          <p:cNvPr id="5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571765"/>
              </p:ext>
            </p:extLst>
          </p:nvPr>
        </p:nvGraphicFramePr>
        <p:xfrm>
          <a:off x="446310" y="1387320"/>
          <a:ext cx="8229600" cy="496742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7016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3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EXPEDITION-4 Trial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49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7864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3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Open-label single-arm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phase 3 trial to evaluate the safety and efficacy of the fixed-dose combination of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glecaprevir-pibrentasvir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for 12 weeks in treatment-naïve and treatment-experienced patients with GT 1, 2, 3, 4, 5, or 6 chronic HCV infection with advanced renal insufficiency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3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Setting: </a:t>
                      </a:r>
                      <a:r>
                        <a:rPr lang="en-US" sz="1800" b="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US,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Canada, Europe, Australia and New Zealand</a:t>
                      </a:r>
                    </a:p>
                    <a:p>
                      <a:pPr marL="190500" marR="0" lvl="0" indent="-190500" algn="l" defTabSz="457200" rtl="0" eaLnBrk="1" fontAlgn="base" latinLnBrk="0" hangingPunct="1">
                        <a:lnSpc>
                          <a:spcPts val="23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>
                          <a:tab pos="279400" algn="l"/>
                        </a:tabLst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Key Eligibility Criteria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 ≥18 years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GT 1, 2, 3, 4, 5, or 6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Estimated eGFR &lt;30 ml/min/1.73m</a:t>
                      </a:r>
                      <a:r>
                        <a:rPr lang="en-US" sz="1800" baseline="300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2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(Stage 4 or 5 CKD)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HCV RNA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≥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1,000 IU/mL at screening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Naïve or treated with peginterferon +/- ribavirin (PR) or PR +/- sofosbuvir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Without cirrhosis or with compensated cirrhosis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HIV or chronic HBV coinfection excluded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3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02253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500"/>
              </a:lnSpc>
              <a:spcBef>
                <a:spcPts val="600"/>
              </a:spcBef>
            </a:pPr>
            <a:r>
              <a:rPr lang="en-US" sz="2200" dirty="0" err="1" smtClean="0">
                <a:solidFill>
                  <a:srgbClr val="001D48"/>
                </a:solidFill>
              </a:rPr>
              <a:t>Glecaprevir</a:t>
            </a:r>
            <a:r>
              <a:rPr lang="en-US" sz="2200" dirty="0" err="1">
                <a:solidFill>
                  <a:srgbClr val="001D48"/>
                </a:solidFill>
              </a:rPr>
              <a:t>-</a:t>
            </a:r>
            <a:r>
              <a:rPr lang="en-US" sz="2200" dirty="0" err="1" smtClean="0">
                <a:solidFill>
                  <a:srgbClr val="001D48"/>
                </a:solidFill>
              </a:rPr>
              <a:t>Pibrentasvir</a:t>
            </a:r>
            <a:r>
              <a:rPr lang="en-US" sz="2200" dirty="0" smtClean="0">
                <a:solidFill>
                  <a:srgbClr val="001D48"/>
                </a:solidFill>
              </a:rPr>
              <a:t> x 8 or 12 Weeks in GT1 Non-cirrhotics </a:t>
            </a:r>
            <a:r>
              <a:rPr lang="en-US" dirty="0" smtClean="0">
                <a:solidFill>
                  <a:srgbClr val="001D48"/>
                </a:solidFill>
              </a:rPr>
              <a:t/>
            </a:r>
            <a:br>
              <a:rPr lang="en-US" dirty="0" smtClean="0">
                <a:solidFill>
                  <a:srgbClr val="001D48"/>
                </a:solidFill>
              </a:rPr>
            </a:br>
            <a:r>
              <a:rPr lang="en-US" dirty="0" smtClean="0">
                <a:solidFill>
                  <a:srgbClr val="001D48"/>
                </a:solidFill>
              </a:rPr>
              <a:t>ENDURANCE-1</a:t>
            </a:r>
            <a:endParaRPr lang="en-US" sz="2000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3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 Naïve or 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>
                <a:cs typeface="Arial"/>
              </a:rPr>
              <a:t>Source: </a:t>
            </a:r>
            <a:r>
              <a:rPr lang="en-US" sz="1400" dirty="0" err="1">
                <a:cs typeface="Arial"/>
              </a:rPr>
              <a:t>Zeuzem</a:t>
            </a:r>
            <a:r>
              <a:rPr lang="en-US" sz="1400" dirty="0"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S, </a:t>
            </a:r>
            <a:r>
              <a:rPr lang="en-US" sz="1400" dirty="0">
                <a:latin typeface="Arial"/>
                <a:cs typeface="Arial"/>
              </a:rPr>
              <a:t>et </a:t>
            </a:r>
            <a:r>
              <a:rPr lang="en-US" sz="1400" dirty="0" smtClean="0">
                <a:latin typeface="Arial"/>
                <a:cs typeface="Arial"/>
              </a:rPr>
              <a:t>al. N </a:t>
            </a:r>
            <a:r>
              <a:rPr lang="en-US" sz="1400" dirty="0" err="1" smtClean="0">
                <a:latin typeface="Arial"/>
                <a:cs typeface="Arial"/>
              </a:rPr>
              <a:t>Engl</a:t>
            </a:r>
            <a:r>
              <a:rPr lang="en-US" sz="1400" dirty="0" smtClean="0">
                <a:latin typeface="Arial"/>
                <a:cs typeface="Arial"/>
              </a:rPr>
              <a:t> J Med. 2018;378:354-69.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89331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Gane</a:t>
            </a:r>
            <a:r>
              <a:rPr lang="en-US" dirty="0"/>
              <a:t> E, et al. N </a:t>
            </a:r>
            <a:r>
              <a:rPr lang="en-US" dirty="0" err="1"/>
              <a:t>Engl</a:t>
            </a:r>
            <a:r>
              <a:rPr lang="en-US" dirty="0"/>
              <a:t> J Med. 2017;377:1448-55.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686800" cy="9906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Genotype 1-6 with Renal Disease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EXPEDITION-4: Treatment Regimen</a:t>
            </a:r>
            <a:endParaRPr lang="en-US" sz="2400" dirty="0"/>
          </a:p>
        </p:txBody>
      </p:sp>
      <p:sp>
        <p:nvSpPr>
          <p:cNvPr id="7" name="Rectangle 25"/>
          <p:cNvSpPr>
            <a:spLocks noChangeArrowheads="1"/>
          </p:cNvSpPr>
          <p:nvPr/>
        </p:nvSpPr>
        <p:spPr bwMode="auto">
          <a:xfrm>
            <a:off x="-12330" y="5029218"/>
            <a:ext cx="9180577" cy="68578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Abbreviations: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CKD = chronic kidney disease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: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Glecaprevir-pibrentasvir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(100/40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)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fixed dose combination;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three pills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once daily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800600" y="3581400"/>
            <a:ext cx="2362200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838936" y="3126955"/>
            <a:ext cx="2961663" cy="908820"/>
          </a:xfrm>
          <a:prstGeom prst="rect">
            <a:avLst/>
          </a:prstGeom>
          <a:solidFill>
            <a:srgbClr val="D1EBEF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800" b="1" dirty="0" err="1" smtClean="0">
                <a:solidFill>
                  <a:srgbClr val="000000"/>
                </a:solidFill>
                <a:latin typeface="Arial"/>
                <a:cs typeface="Arial"/>
              </a:rPr>
              <a:t>Glecaprevir-Pibrentasvir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b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(n = 104)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124193"/>
            <a:ext cx="1777992" cy="914407"/>
          </a:xfrm>
          <a:prstGeom prst="rect">
            <a:avLst/>
          </a:prstGeom>
          <a:solidFill>
            <a:srgbClr val="454545"/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algn="ctr"/>
            <a:r>
              <a:rPr lang="en-US" sz="1600" b="1" dirty="0" smtClean="0">
                <a:latin typeface="Arial"/>
                <a:cs typeface="Arial"/>
              </a:rPr>
              <a:t>GT 1-6</a:t>
            </a:r>
          </a:p>
          <a:p>
            <a:pPr algn="ctr"/>
            <a:r>
              <a:rPr lang="en-US" sz="1600" b="1" dirty="0" smtClean="0">
                <a:latin typeface="Arial"/>
                <a:cs typeface="Arial"/>
              </a:rPr>
              <a:t>CKD stage 4-5</a:t>
            </a:r>
            <a:endParaRPr lang="en-US" sz="1400" b="1" dirty="0">
              <a:latin typeface="Arial"/>
              <a:cs typeface="Arial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6113" y="1371600"/>
            <a:ext cx="9162291" cy="515104"/>
            <a:chOff x="-6113" y="1371600"/>
            <a:chExt cx="9162291" cy="515104"/>
          </a:xfrm>
        </p:grpSpPr>
        <p:sp>
          <p:nvSpPr>
            <p:cNvPr id="12" name="Rectangle 11"/>
            <p:cNvSpPr/>
            <p:nvPr/>
          </p:nvSpPr>
          <p:spPr>
            <a:xfrm>
              <a:off x="-6113" y="1456980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559198" y="13716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-6113" y="1859296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1830459" y="1780052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7150608" y="13716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7432630" y="1780052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609600" y="1457643"/>
              <a:ext cx="838200" cy="36272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483608" y="13716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4765630" y="1780052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/>
          <p:cNvSpPr/>
          <p:nvPr/>
        </p:nvSpPr>
        <p:spPr>
          <a:xfrm>
            <a:off x="7049400" y="3352800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1809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Gane</a:t>
            </a:r>
            <a:r>
              <a:rPr lang="en-US" dirty="0"/>
              <a:t> E, et al. N </a:t>
            </a:r>
            <a:r>
              <a:rPr lang="en-US" dirty="0" err="1"/>
              <a:t>Engl</a:t>
            </a:r>
            <a:r>
              <a:rPr lang="en-US" dirty="0"/>
              <a:t> J Med. 2017;377:1448-55.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Genotype 1-6 with Renal Disease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EXPEDITION-4: Baseline Characteristics</a:t>
            </a:r>
            <a:endParaRPr lang="en-US" sz="2400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7560814"/>
              </p:ext>
            </p:extLst>
          </p:nvPr>
        </p:nvGraphicFramePr>
        <p:xfrm>
          <a:off x="457200" y="1559987"/>
          <a:ext cx="8229600" cy="4307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821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Baseline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Characteristic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 smtClean="0"/>
                        <a:t>Glecaprevir-Pibrentasvir</a:t>
                      </a:r>
                      <a:r>
                        <a:rPr lang="en-US" sz="1600" baseline="0" dirty="0" smtClean="0"/>
                        <a:t> </a:t>
                      </a:r>
                      <a:br>
                        <a:rPr lang="en-US" sz="1600" baseline="0" dirty="0" smtClean="0"/>
                      </a:br>
                      <a:r>
                        <a:rPr lang="en-US" sz="1400" b="0" baseline="0" dirty="0" smtClean="0"/>
                        <a:t>(n = 104)</a:t>
                      </a:r>
                      <a:endParaRPr lang="en-US" sz="1400" b="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B3F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35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Mean</a:t>
                      </a:r>
                      <a:r>
                        <a:rPr lang="en-US" sz="1600" baseline="0" dirty="0" smtClean="0"/>
                        <a:t> a</a:t>
                      </a:r>
                      <a:r>
                        <a:rPr lang="en-US" sz="1600" dirty="0" smtClean="0"/>
                        <a:t>ge</a:t>
                      </a:r>
                      <a:r>
                        <a:rPr lang="en-US" sz="1600" baseline="0" dirty="0" smtClean="0"/>
                        <a:t> (range), years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57 (28-83)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335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Male sex,</a:t>
                      </a:r>
                      <a:r>
                        <a:rPr lang="en-US" sz="1600" baseline="0" dirty="0" smtClean="0"/>
                        <a:t> n (%)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79 (76)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5272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Race, n (%)</a:t>
                      </a:r>
                    </a:p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  White</a:t>
                      </a:r>
                    </a:p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  Black</a:t>
                      </a:r>
                    </a:p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  Asian</a:t>
                      </a:r>
                    </a:p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  Other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en-US" sz="1600" dirty="0" smtClean="0"/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64 (62)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25 (24)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9 (9)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6 (6)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529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Median </a:t>
                      </a:r>
                      <a:r>
                        <a:rPr lang="en-US" sz="1600" baseline="0" dirty="0" smtClean="0"/>
                        <a:t>body-mass index (range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26 (18-45)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529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Compensated cirrhosis, n (%)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20 (19)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743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Gane</a:t>
            </a:r>
            <a:r>
              <a:rPr lang="en-US" dirty="0"/>
              <a:t> E, et al. N </a:t>
            </a:r>
            <a:r>
              <a:rPr lang="en-US" dirty="0" err="1"/>
              <a:t>Engl</a:t>
            </a:r>
            <a:r>
              <a:rPr lang="en-US" dirty="0"/>
              <a:t> J Med. 2017;377:1448-55.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Genotype 1-6 with Renal Disease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EXPEDITION-4: Baseline Characteristics</a:t>
            </a:r>
            <a:endParaRPr lang="en-US" sz="2400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2519880"/>
              </p:ext>
            </p:extLst>
          </p:nvPr>
        </p:nvGraphicFramePr>
        <p:xfrm>
          <a:off x="457200" y="1387320"/>
          <a:ext cx="8229600" cy="4906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71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Baseline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Characteristic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 smtClean="0"/>
                        <a:t>Glecaprevir-Pibrentasvir</a:t>
                      </a:r>
                      <a:r>
                        <a:rPr lang="en-US" sz="1600" baseline="0" dirty="0" smtClean="0"/>
                        <a:t> </a:t>
                      </a:r>
                      <a:br>
                        <a:rPr lang="en-US" sz="1600" baseline="0" dirty="0" smtClean="0"/>
                      </a:br>
                      <a:r>
                        <a:rPr lang="en-US" sz="1400" b="0" baseline="0" dirty="0" smtClean="0"/>
                        <a:t>(n = 104)</a:t>
                      </a:r>
                      <a:endParaRPr lang="en-US" sz="1400" b="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B3F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5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Median HCV RNA level,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log</a:t>
                      </a:r>
                      <a:r>
                        <a:rPr lang="en-US" sz="1600" baseline="-25000" dirty="0" smtClean="0"/>
                        <a:t>10</a:t>
                      </a:r>
                      <a:r>
                        <a:rPr lang="en-US" sz="1600" dirty="0" smtClean="0"/>
                        <a:t> IU/mL (range)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5.9</a:t>
                      </a:r>
                      <a:r>
                        <a:rPr lang="en-US" sz="1600" baseline="0" dirty="0" smtClean="0"/>
                        <a:t> (3.4-7.5)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544">
                <a:tc>
                  <a:txBody>
                    <a:bodyPr/>
                    <a:lstStyle/>
                    <a:p>
                      <a:pPr>
                        <a:lnSpc>
                          <a:spcPts val="2300"/>
                        </a:lnSpc>
                      </a:pPr>
                      <a:r>
                        <a:rPr lang="en-US" sz="1600" dirty="0" smtClean="0"/>
                        <a:t>HCV Genotypes, </a:t>
                      </a:r>
                      <a:r>
                        <a:rPr lang="en-US" sz="1600" baseline="0" dirty="0" smtClean="0"/>
                        <a:t>n (%)</a:t>
                      </a:r>
                    </a:p>
                    <a:p>
                      <a:pPr>
                        <a:lnSpc>
                          <a:spcPts val="2300"/>
                        </a:lnSpc>
                      </a:pPr>
                      <a:r>
                        <a:rPr lang="en-US" sz="1600" baseline="0" dirty="0" smtClean="0"/>
                        <a:t>   1a 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   1b 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   1 (other) 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   2</a:t>
                      </a:r>
                    </a:p>
                    <a:p>
                      <a:pPr>
                        <a:lnSpc>
                          <a:spcPts val="2300"/>
                        </a:lnSpc>
                      </a:pPr>
                      <a:r>
                        <a:rPr lang="en-US" sz="1600" baseline="0" dirty="0" smtClean="0"/>
                        <a:t>   3</a:t>
                      </a:r>
                    </a:p>
                    <a:p>
                      <a:pPr>
                        <a:lnSpc>
                          <a:spcPts val="2300"/>
                        </a:lnSpc>
                      </a:pPr>
                      <a:r>
                        <a:rPr lang="en-US" sz="1600" baseline="0" dirty="0" smtClean="0"/>
                        <a:t>   4 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   5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   6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endParaRPr lang="en-US" sz="1600" dirty="0" smtClean="0"/>
                    </a:p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sz="1600" dirty="0" smtClean="0"/>
                        <a:t>23 (22)</a:t>
                      </a:r>
                    </a:p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sz="1600" dirty="0" smtClean="0"/>
                        <a:t>29 (28)</a:t>
                      </a:r>
                    </a:p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sz="1600" dirty="0" smtClean="0"/>
                        <a:t>2 (2)</a:t>
                      </a:r>
                    </a:p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sz="1600" dirty="0" smtClean="0"/>
                        <a:t>17 (16)</a:t>
                      </a:r>
                    </a:p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sz="1600" dirty="0" smtClean="0"/>
                        <a:t>11 (11)</a:t>
                      </a:r>
                    </a:p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sz="1600" dirty="0" smtClean="0"/>
                        <a:t>20 (19)</a:t>
                      </a:r>
                    </a:p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sz="1600" dirty="0" smtClean="0"/>
                        <a:t>1 (1)</a:t>
                      </a:r>
                    </a:p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sz="1600" dirty="0" smtClean="0"/>
                        <a:t>1 (1)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544">
                <a:tc>
                  <a:txBody>
                    <a:bodyPr/>
                    <a:lstStyle/>
                    <a:p>
                      <a:pPr>
                        <a:lnSpc>
                          <a:spcPts val="2300"/>
                        </a:lnSpc>
                      </a:pPr>
                      <a:r>
                        <a:rPr lang="en-US" sz="1600" dirty="0" smtClean="0"/>
                        <a:t>HCV Treatment</a:t>
                      </a:r>
                      <a:r>
                        <a:rPr lang="en-US" sz="1600" baseline="0" dirty="0" smtClean="0"/>
                        <a:t> History, n (%)</a:t>
                      </a:r>
                    </a:p>
                    <a:p>
                      <a:pPr>
                        <a:lnSpc>
                          <a:spcPts val="2300"/>
                        </a:lnSpc>
                      </a:pPr>
                      <a:r>
                        <a:rPr lang="en-US" sz="1600" baseline="0" dirty="0" smtClean="0"/>
                        <a:t>   Treatment-Naïve </a:t>
                      </a:r>
                    </a:p>
                    <a:p>
                      <a:pPr>
                        <a:lnSpc>
                          <a:spcPts val="2300"/>
                        </a:lnSpc>
                      </a:pPr>
                      <a:r>
                        <a:rPr lang="en-US" sz="1600" baseline="0" dirty="0" smtClean="0"/>
                        <a:t>   Interferon (or Peginterferon) ± Ribavirin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   </a:t>
                      </a:r>
                      <a:r>
                        <a:rPr lang="en-US" sz="1600" baseline="0" dirty="0" err="1" smtClean="0"/>
                        <a:t>Sofosbuvir</a:t>
                      </a:r>
                      <a:r>
                        <a:rPr lang="en-US" sz="1600" baseline="0" dirty="0" smtClean="0"/>
                        <a:t> and Ribavirin ±  Peginterferon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endParaRPr lang="en-US" sz="1600" dirty="0" smtClean="0"/>
                    </a:p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sz="1600" dirty="0" smtClean="0"/>
                        <a:t>60 (58)</a:t>
                      </a:r>
                    </a:p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sz="1600" dirty="0" smtClean="0"/>
                        <a:t>42 (40)</a:t>
                      </a:r>
                    </a:p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sz="1600" dirty="0" smtClean="0"/>
                        <a:t>2 (2)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87655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Gane</a:t>
            </a:r>
            <a:r>
              <a:rPr lang="en-US" dirty="0"/>
              <a:t> E, et al. N </a:t>
            </a:r>
            <a:r>
              <a:rPr lang="en-US" dirty="0" err="1"/>
              <a:t>Engl</a:t>
            </a:r>
            <a:r>
              <a:rPr lang="en-US" dirty="0"/>
              <a:t> J Med. 2017;377:1448-55.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Genotype 1-6 with Renal Disease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EXPEDITION-4: Baseline Characteristics (Renal)</a:t>
            </a:r>
            <a:endParaRPr lang="en-US" sz="2400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4213377"/>
              </p:ext>
            </p:extLst>
          </p:nvPr>
        </p:nvGraphicFramePr>
        <p:xfrm>
          <a:off x="457200" y="1689568"/>
          <a:ext cx="8229600" cy="3086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503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Baseline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Characteristics (Renal)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baseline="0" dirty="0" err="1" smtClean="0"/>
                        <a:t>Glecaprevir-Pibrentasvir</a:t>
                      </a:r>
                      <a:r>
                        <a:rPr lang="en-US" sz="1600" baseline="0" dirty="0" smtClean="0"/>
                        <a:t> </a:t>
                      </a:r>
                      <a:br>
                        <a:rPr lang="en-US" sz="1600" baseline="0" dirty="0" smtClean="0"/>
                      </a:br>
                      <a:r>
                        <a:rPr lang="en-US" sz="1400" baseline="0" dirty="0" smtClean="0"/>
                        <a:t>(n = 104)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B3F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54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dirty="0" err="1" smtClean="0"/>
                        <a:t>eGFR</a:t>
                      </a:r>
                      <a:r>
                        <a:rPr lang="en-US" sz="1600" dirty="0" smtClean="0"/>
                        <a:t> in patients not undergoing hemodialysis, mL/min/1.73 m</a:t>
                      </a:r>
                      <a:r>
                        <a:rPr lang="en-US" sz="1600" baseline="30000" dirty="0" smtClean="0"/>
                        <a:t>2</a:t>
                      </a:r>
                      <a:endParaRPr lang="en-US" sz="1600" baseline="300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20.6</a:t>
                      </a:r>
                      <a:r>
                        <a:rPr lang="en-US" sz="1600" baseline="0" dirty="0" smtClean="0"/>
                        <a:t> ± 8.0</a:t>
                      </a:r>
                      <a:endParaRPr lang="en-US" sz="1600" dirty="0" smtClean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9727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CKD stage, n (%)</a:t>
                      </a:r>
                    </a:p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  Stage</a:t>
                      </a:r>
                      <a:r>
                        <a:rPr lang="en-US" sz="1600" baseline="0" dirty="0" smtClean="0"/>
                        <a:t> 4</a:t>
                      </a:r>
                    </a:p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baseline="0" dirty="0" smtClean="0"/>
                        <a:t>  Stage 5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en-US" sz="1600" dirty="0" smtClean="0"/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14 (13)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90 (87)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754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Hemodialysis, n (%)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85 (82)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40774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Genotype 1-6 with Renal Disease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EXPEDITION-4: </a:t>
            </a:r>
            <a:r>
              <a:rPr lang="en-US" sz="2400" dirty="0" smtClean="0"/>
              <a:t>Results</a:t>
            </a:r>
            <a:endParaRPr lang="en-US" sz="24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sz="1800" dirty="0" smtClean="0"/>
              <a:t>Sustained Virologic Response Rates (SVR)</a:t>
            </a:r>
            <a:endParaRPr lang="en-US" sz="18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Gane</a:t>
            </a:r>
            <a:r>
              <a:rPr lang="en-US" dirty="0"/>
              <a:t> E, et al. N </a:t>
            </a:r>
            <a:r>
              <a:rPr lang="en-US" dirty="0" err="1"/>
              <a:t>Engl</a:t>
            </a:r>
            <a:r>
              <a:rPr lang="en-US" dirty="0"/>
              <a:t> J Med. 2017;377:1448-55.</a:t>
            </a:r>
          </a:p>
        </p:txBody>
      </p:sp>
      <p:graphicFrame>
        <p:nvGraphicFramePr>
          <p:cNvPr id="5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5833374"/>
              </p:ext>
            </p:extLst>
          </p:nvPr>
        </p:nvGraphicFramePr>
        <p:xfrm>
          <a:off x="444451" y="1905000"/>
          <a:ext cx="8318549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2133600" y="5271534"/>
            <a:ext cx="101048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103/104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95800" y="5271534"/>
            <a:ext cx="106026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102/104</a:t>
            </a:r>
          </a:p>
        </p:txBody>
      </p:sp>
      <p:sp>
        <p:nvSpPr>
          <p:cNvPr id="10" name="Rectangle 9"/>
          <p:cNvSpPr/>
          <p:nvPr/>
        </p:nvSpPr>
        <p:spPr>
          <a:xfrm>
            <a:off x="6906720" y="5271534"/>
            <a:ext cx="106026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100/104</a:t>
            </a:r>
          </a:p>
        </p:txBody>
      </p:sp>
    </p:spTree>
    <p:extLst>
      <p:ext uri="{BB962C8B-B14F-4D97-AF65-F5344CB8AC3E}">
        <p14:creationId xmlns:p14="http://schemas.microsoft.com/office/powerpoint/2010/main" val="11491124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Genotype 1-6 with Renal Disease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EXPEDITION-4: </a:t>
            </a:r>
            <a:r>
              <a:rPr lang="en-US" sz="2400" dirty="0" smtClean="0"/>
              <a:t>Results</a:t>
            </a:r>
            <a:endParaRPr lang="en-US" sz="24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sz="1800" dirty="0" smtClean="0"/>
              <a:t>Sustained Virologic Response Rates (SVR)</a:t>
            </a:r>
            <a:endParaRPr lang="en-US" sz="18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Gane</a:t>
            </a:r>
            <a:r>
              <a:rPr lang="en-US" dirty="0"/>
              <a:t> E, et al. N </a:t>
            </a:r>
            <a:r>
              <a:rPr lang="en-US" dirty="0" err="1"/>
              <a:t>Engl</a:t>
            </a:r>
            <a:r>
              <a:rPr lang="en-US" dirty="0"/>
              <a:t> J Med. 2017;377:1448-55.</a:t>
            </a:r>
          </a:p>
        </p:txBody>
      </p:sp>
      <p:graphicFrame>
        <p:nvGraphicFramePr>
          <p:cNvPr id="5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8615329"/>
              </p:ext>
            </p:extLst>
          </p:nvPr>
        </p:nvGraphicFramePr>
        <p:xfrm>
          <a:off x="520651" y="1859759"/>
          <a:ext cx="8318549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2209800" y="5226293"/>
            <a:ext cx="101048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103/104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0" y="5226293"/>
            <a:ext cx="106026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102/104</a:t>
            </a:r>
          </a:p>
        </p:txBody>
      </p:sp>
      <p:sp>
        <p:nvSpPr>
          <p:cNvPr id="10" name="Rectangle 9"/>
          <p:cNvSpPr/>
          <p:nvPr/>
        </p:nvSpPr>
        <p:spPr>
          <a:xfrm>
            <a:off x="6982920" y="5226293"/>
            <a:ext cx="106026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100/104</a:t>
            </a:r>
          </a:p>
        </p:txBody>
      </p:sp>
      <p:sp>
        <p:nvSpPr>
          <p:cNvPr id="11" name="Line Callout 1 10"/>
          <p:cNvSpPr/>
          <p:nvPr/>
        </p:nvSpPr>
        <p:spPr>
          <a:xfrm>
            <a:off x="6324600" y="3886200"/>
            <a:ext cx="2362200" cy="754395"/>
          </a:xfrm>
          <a:prstGeom prst="borderCallout1">
            <a:avLst>
              <a:gd name="adj1" fmla="val 193249"/>
              <a:gd name="adj2" fmla="val 49495"/>
              <a:gd name="adj3" fmla="val 100906"/>
              <a:gd name="adj4" fmla="val 50062"/>
            </a:avLst>
          </a:prstGeom>
          <a:solidFill>
            <a:srgbClr val="D9D9D9"/>
          </a:solidFill>
          <a:ln w="12700" cmpd="sng">
            <a:solidFill>
              <a:srgbClr val="FFFF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2 patients lost to follow-up between post-treatment week 12 and 24</a:t>
            </a:r>
            <a:endParaRPr lang="en-US" sz="1400" dirty="0"/>
          </a:p>
        </p:txBody>
      </p:sp>
      <p:sp>
        <p:nvSpPr>
          <p:cNvPr id="12" name="Line Callout 1 11"/>
          <p:cNvSpPr/>
          <p:nvPr/>
        </p:nvSpPr>
        <p:spPr>
          <a:xfrm>
            <a:off x="4038600" y="3886199"/>
            <a:ext cx="2133600" cy="754395"/>
          </a:xfrm>
          <a:prstGeom prst="borderCallout1">
            <a:avLst>
              <a:gd name="adj1" fmla="val 186222"/>
              <a:gd name="adj2" fmla="val 49495"/>
              <a:gd name="adj3" fmla="val 100906"/>
              <a:gd name="adj4" fmla="val 50062"/>
            </a:avLst>
          </a:prstGeom>
          <a:solidFill>
            <a:srgbClr val="D9D9D9"/>
          </a:solidFill>
          <a:ln w="12700" cmpd="sng">
            <a:solidFill>
              <a:srgbClr val="FFFF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1 died (2 </a:t>
            </a:r>
            <a:r>
              <a:rPr lang="en-US" sz="1400" dirty="0" err="1" smtClean="0"/>
              <a:t>wks</a:t>
            </a:r>
            <a:r>
              <a:rPr lang="en-US" sz="1400" dirty="0" smtClean="0"/>
              <a:t> post-</a:t>
            </a:r>
            <a:r>
              <a:rPr lang="en-US" sz="1400" dirty="0" err="1" smtClean="0"/>
              <a:t>tx</a:t>
            </a:r>
            <a:r>
              <a:rPr lang="en-US" sz="1400" dirty="0" smtClean="0"/>
              <a:t>);</a:t>
            </a:r>
          </a:p>
          <a:p>
            <a:pPr algn="ctr"/>
            <a:r>
              <a:rPr lang="en-US" sz="1400" dirty="0" smtClean="0"/>
              <a:t>1 stopped Rx @ week 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772438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Gane</a:t>
            </a:r>
            <a:r>
              <a:rPr lang="en-US" dirty="0"/>
              <a:t> E, et al. N </a:t>
            </a:r>
            <a:r>
              <a:rPr lang="en-US" dirty="0" err="1"/>
              <a:t>Engl</a:t>
            </a:r>
            <a:r>
              <a:rPr lang="en-US" dirty="0"/>
              <a:t> J Med. 2017;377:1448-55.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Genotype 1-6 with Renal Disease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EXPEDITION-4: Adverse Events</a:t>
            </a:r>
            <a:endParaRPr lang="en-US" sz="2400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4756992"/>
              </p:ext>
            </p:extLst>
          </p:nvPr>
        </p:nvGraphicFramePr>
        <p:xfrm>
          <a:off x="457200" y="1382887"/>
          <a:ext cx="8229600" cy="4974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671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Adverse Event</a:t>
                      </a:r>
                      <a:r>
                        <a:rPr lang="en-US" sz="1600" baseline="0" dirty="0" smtClean="0"/>
                        <a:t> (AE), n (%)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 smtClean="0"/>
                        <a:t>Glecaprevir-Pibrentasvir</a:t>
                      </a:r>
                      <a:r>
                        <a:rPr lang="en-US" sz="1600" baseline="0" dirty="0" smtClean="0"/>
                        <a:t> 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(n=104)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B3F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360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Serious AE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25</a:t>
                      </a:r>
                      <a:r>
                        <a:rPr lang="en-US" sz="1600" baseline="0" dirty="0" smtClean="0"/>
                        <a:t> (24)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360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AE leading to treatment discontinuation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4 (4)*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360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Death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1 (1)</a:t>
                      </a:r>
                      <a:r>
                        <a:rPr lang="en-US" sz="1600" baseline="30000" dirty="0" smtClean="0"/>
                        <a:t>⋕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3417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dirty="0" smtClean="0"/>
                        <a:t>AEs occurring in ≥10% of patients</a:t>
                      </a:r>
                    </a:p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baseline="0" dirty="0" smtClean="0"/>
                        <a:t>  </a:t>
                      </a:r>
                      <a:r>
                        <a:rPr lang="en-US" sz="1600" dirty="0" smtClean="0"/>
                        <a:t>Pruritus</a:t>
                      </a:r>
                    </a:p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baseline="0" dirty="0" smtClean="0"/>
                        <a:t>  Fatigue</a:t>
                      </a:r>
                    </a:p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baseline="0" dirty="0" smtClean="0"/>
                        <a:t>  Nausea</a:t>
                      </a:r>
                      <a:endParaRPr lang="en-US" sz="1600" dirty="0" smtClean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endParaRPr lang="en-US" sz="1600" dirty="0" smtClean="0"/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 smtClean="0"/>
                        <a:t>21 (20)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 smtClean="0"/>
                        <a:t>15 (14)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 smtClean="0"/>
                        <a:t>12 (12)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3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Alanine</a:t>
                      </a:r>
                      <a:r>
                        <a:rPr lang="en-US" sz="1600" baseline="0" dirty="0" smtClean="0"/>
                        <a:t> aminotransferase </a:t>
                      </a:r>
                      <a:r>
                        <a:rPr lang="en-US" sz="1600" dirty="0" smtClean="0"/>
                        <a:t>&gt;3</a:t>
                      </a:r>
                      <a:r>
                        <a:rPr lang="en-US" sz="1600" baseline="0" dirty="0" smtClean="0"/>
                        <a:t> x ULN, grade ≥2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0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3360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baseline="0" dirty="0" smtClean="0"/>
                        <a:t>T</a:t>
                      </a:r>
                      <a:r>
                        <a:rPr lang="en-US" sz="1600" dirty="0" smtClean="0"/>
                        <a:t>otal bilirubin &gt;3x ULN,</a:t>
                      </a:r>
                      <a:r>
                        <a:rPr lang="en-US" sz="1600" baseline="0" dirty="0" smtClean="0"/>
                        <a:t> grade ≥3</a:t>
                      </a:r>
                      <a:endParaRPr lang="en-US" sz="1600" dirty="0" smtClean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1 (1)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3360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baseline="0" dirty="0" smtClean="0"/>
                        <a:t>Hemoglobin &lt;8 g/</a:t>
                      </a:r>
                      <a:r>
                        <a:rPr lang="en-US" sz="1600" baseline="0" dirty="0" err="1" smtClean="0"/>
                        <a:t>dL</a:t>
                      </a:r>
                      <a:r>
                        <a:rPr lang="en-US" sz="1600" baseline="0" dirty="0" smtClean="0"/>
                        <a:t>, grade ≥3</a:t>
                      </a:r>
                      <a:endParaRPr lang="en-US" sz="1600" dirty="0" smtClean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5 (5)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305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*AEs not considered related to study drug </a:t>
                      </a: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400" baseline="30000" dirty="0" smtClean="0"/>
                        <a:t>⋕</a:t>
                      </a:r>
                      <a:r>
                        <a:rPr lang="en-US" sz="1400" baseline="0" dirty="0" smtClean="0"/>
                        <a:t>One d</a:t>
                      </a:r>
                      <a:r>
                        <a:rPr lang="en-US" sz="1400" dirty="0" smtClean="0"/>
                        <a:t>eath</a:t>
                      </a:r>
                      <a:r>
                        <a:rPr lang="en-US" sz="1400" baseline="0" dirty="0" smtClean="0"/>
                        <a:t> related to cerebral hemorrhage, post-treatment week 2, deemed not related to study drug.</a:t>
                      </a:r>
                      <a:endParaRPr lang="en-US" sz="1400" dirty="0" smtClean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endParaRPr lang="en-US" sz="1600" dirty="0" smtClean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86670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Gane</a:t>
            </a:r>
            <a:r>
              <a:rPr lang="en-US" dirty="0"/>
              <a:t> E, et al. N </a:t>
            </a:r>
            <a:r>
              <a:rPr lang="en-US" dirty="0" err="1"/>
              <a:t>Engl</a:t>
            </a:r>
            <a:r>
              <a:rPr lang="en-US" dirty="0"/>
              <a:t> J Med. 2017;377:1448-55.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Glecaprevir-Pibrentasvir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Genotype 1-6 with Renal Disease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EXPEDITION-4: Adverse Events</a:t>
            </a:r>
            <a:r>
              <a:rPr lang="en-US" sz="2400" dirty="0" smtClean="0"/>
              <a:t> Conclusions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246853"/>
              </p:ext>
            </p:extLst>
          </p:nvPr>
        </p:nvGraphicFramePr>
        <p:xfrm>
          <a:off x="0" y="2590800"/>
          <a:ext cx="9144000" cy="2092959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4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400" b="0" i="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“Treatment with </a:t>
                      </a:r>
                      <a:r>
                        <a:rPr lang="en-US" sz="2400" b="0" i="0" dirty="0" err="1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glecaprevir</a:t>
                      </a:r>
                      <a:r>
                        <a:rPr lang="en-US" sz="2400" b="0" i="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and </a:t>
                      </a:r>
                      <a:r>
                        <a:rPr lang="en-US" sz="2400" b="0" i="0" dirty="0" err="1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pibrentasvir</a:t>
                      </a:r>
                      <a:r>
                        <a:rPr lang="en-US" sz="2400" b="0" i="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for 12 weeks resulted in a high rate of sustained virologic response in patients with stage 4 or 5 chronic kidney disease and HCV infection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.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617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2705100"/>
            <a:ext cx="8686800" cy="1457706"/>
          </a:xfrm>
        </p:spPr>
        <p:txBody>
          <a:bodyPr>
            <a:normAutofit/>
          </a:bodyPr>
          <a:lstStyle/>
          <a:p>
            <a:pPr>
              <a:lnSpc>
                <a:spcPts val="3500"/>
              </a:lnSpc>
              <a:spcBef>
                <a:spcPts val="600"/>
              </a:spcBef>
            </a:pPr>
            <a:r>
              <a:rPr lang="en-US" sz="2400" dirty="0" err="1" smtClean="0">
                <a:solidFill>
                  <a:srgbClr val="001D48"/>
                </a:solidFill>
              </a:rPr>
              <a:t>Glecaprevir</a:t>
            </a:r>
            <a:r>
              <a:rPr lang="en-US" sz="2400" dirty="0" err="1">
                <a:solidFill>
                  <a:srgbClr val="001D48"/>
                </a:solidFill>
              </a:rPr>
              <a:t>-</a:t>
            </a:r>
            <a:r>
              <a:rPr lang="en-US" sz="2400" dirty="0" err="1" smtClean="0">
                <a:solidFill>
                  <a:srgbClr val="001D48"/>
                </a:solidFill>
              </a:rPr>
              <a:t>Pibrentasvir</a:t>
            </a:r>
            <a:r>
              <a:rPr lang="en-US" sz="2400" dirty="0" smtClean="0">
                <a:solidFill>
                  <a:srgbClr val="001D48"/>
                </a:solidFill>
              </a:rPr>
              <a:t> in HCV GT 1 &amp; Prior DAA Treatment</a:t>
            </a:r>
            <a:r>
              <a:rPr lang="en-US" dirty="0" smtClean="0">
                <a:solidFill>
                  <a:srgbClr val="001D48"/>
                </a:solidFill>
              </a:rPr>
              <a:t/>
            </a:r>
            <a:br>
              <a:rPr lang="en-US" dirty="0" smtClean="0">
                <a:solidFill>
                  <a:srgbClr val="001D48"/>
                </a:solidFill>
              </a:rPr>
            </a:br>
            <a:r>
              <a:rPr lang="en-US" dirty="0" smtClean="0">
                <a:solidFill>
                  <a:srgbClr val="001D48"/>
                </a:solidFill>
              </a:rPr>
              <a:t>MAGELLAN-1 (Part 1)</a:t>
            </a:r>
            <a:endParaRPr lang="en-US" sz="2000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A703B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Treatment-Experienced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A703B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>
                <a:cs typeface="Arial"/>
              </a:rPr>
              <a:t>Source: </a:t>
            </a:r>
            <a:r>
              <a:rPr lang="en-US" sz="1400" dirty="0" err="1">
                <a:cs typeface="Arial"/>
              </a:rPr>
              <a:t>Poordad</a:t>
            </a:r>
            <a:r>
              <a:rPr lang="en-US" sz="1400" dirty="0"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F, et al. Hepatology. 2017;66:389-97.  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22270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Poordad F, et al. Hepatology. 2017;66:389-97.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n-US" sz="27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Glecaprevir-Pibrentasvir</a:t>
            </a:r>
            <a:r>
              <a:rPr lang="en-US" sz="27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GT 1 &amp; Prior DAA Treatment</a:t>
            </a:r>
            <a:r>
              <a:rPr lang="en-US" sz="26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6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3100" dirty="0"/>
              <a:t>MAGELLAN-1 (Part 1)</a:t>
            </a:r>
            <a:r>
              <a:rPr lang="en-US" sz="3100" dirty="0" smtClean="0"/>
              <a:t>: Study Features</a:t>
            </a:r>
            <a:endParaRPr lang="en-US" sz="3100" dirty="0"/>
          </a:p>
        </p:txBody>
      </p:sp>
      <p:graphicFrame>
        <p:nvGraphicFramePr>
          <p:cNvPr id="5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111816"/>
              </p:ext>
            </p:extLst>
          </p:nvPr>
        </p:nvGraphicFramePr>
        <p:xfrm>
          <a:off x="514350" y="1404600"/>
          <a:ext cx="8115300" cy="4946417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1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6807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MAGELLAN-1 (Part 1) Trial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49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9993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Randomized, o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pen-label, multicenter,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phase 2 trial to evaluate the safety and efficacy of the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glecaprevir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plus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pibrentasvir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, with or without ribavirin, for 12 weeks in patients with GT 1 chronic HCV (without cirrhosis) who previously experienced virologic failure with direct-acting antiviral (DAA) therapy.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="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Multiple centers in United States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Key Eligibility Criteria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GT 1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 18-70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Prior treatment failure with DAA regimen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Patients with cirrhosis excluded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Patients with HIV or HBV coinfection excluded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42801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N </a:t>
            </a:r>
            <a:r>
              <a:rPr lang="en-US" dirty="0" err="1"/>
              <a:t>Engl</a:t>
            </a:r>
            <a:r>
              <a:rPr lang="en-US" dirty="0"/>
              <a:t> J Med. 2018;378:354-69.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n-US" sz="26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6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6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for 8 or 12 weeks in Non-Cirrhotic GT 1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800" dirty="0" smtClean="0"/>
              <a:t>ENDURANCE</a:t>
            </a:r>
            <a:r>
              <a:rPr lang="en-US" sz="2700" dirty="0" smtClean="0"/>
              <a:t>-1: Study Features</a:t>
            </a:r>
            <a:endParaRPr lang="en-US" sz="2700" dirty="0"/>
          </a:p>
        </p:txBody>
      </p:sp>
      <p:graphicFrame>
        <p:nvGraphicFramePr>
          <p:cNvPr id="5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460423"/>
              </p:ext>
            </p:extLst>
          </p:nvPr>
        </p:nvGraphicFramePr>
        <p:xfrm>
          <a:off x="426360" y="1524000"/>
          <a:ext cx="8229600" cy="45720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3146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ENDURANCE-1 Trial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49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8854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andomized, open-labeled, phase 3 trial to evaluate the safety and efficacy of the fixed-dose combination of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glecaprevir-pibrentasvir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for 8 versus 12 weeks in treatment-naïve or treatment-experienced adults with GT 1 chronic HCV infection without cirrhosis</a:t>
                      </a:r>
                    </a:p>
                    <a:p>
                      <a:pPr marL="190500" marR="0" lvl="0" indent="-190500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>
                          <a:tab pos="279400" algn="l"/>
                        </a:tabLst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Key Eligibility Criteria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GT 1 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 ≥18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HCV RNA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≥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1,000 IU/mL at screening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Naïve or treated with peginterferon +/- ribavirin (PR) or PR +/-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sofosbuvir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Absence of cirrhosis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HIV co-infection allowed; chronic HBV coinfection excluded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76400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Glecaprevir-Pibrentasvir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GT 1 &amp; Prior DAA Treatment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dirty="0"/>
              <a:t>MAGELLAN-1 (Part 1): </a:t>
            </a:r>
            <a:r>
              <a:rPr lang="en-US" dirty="0" smtClean="0"/>
              <a:t>Treatment </a:t>
            </a:r>
            <a:r>
              <a:rPr lang="en-US" dirty="0" smtClean="0">
                <a:solidFill>
                  <a:srgbClr val="FFFFFF"/>
                </a:solidFill>
              </a:rPr>
              <a:t>Regimens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38" name="Rectangle 37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3820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24296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71570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251422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798849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/>
            <p:cNvSpPr/>
            <p:nvPr/>
          </p:nvSpPr>
          <p:spPr>
            <a:xfrm>
              <a:off x="498066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 flipV="1">
              <a:off x="5262682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Content Placeholder 6"/>
          <p:cNvSpPr>
            <a:spLocks noGrp="1"/>
          </p:cNvSpPr>
          <p:nvPr>
            <p:ph sz="quarter" idx="13"/>
          </p:nvPr>
        </p:nvSpPr>
        <p:spPr>
          <a:xfrm>
            <a:off x="304801" y="6461760"/>
            <a:ext cx="7382254" cy="320040"/>
          </a:xfrm>
        </p:spPr>
        <p:txBody>
          <a:bodyPr/>
          <a:lstStyle/>
          <a:p>
            <a:r>
              <a:rPr lang="en-US" dirty="0"/>
              <a:t>Source: Poordad F, et al. Hepatology. 2017;66:389-97.  </a:t>
            </a: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2500884" y="2443445"/>
            <a:ext cx="2743200" cy="9093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lnSpc>
                <a:spcPts val="2000"/>
              </a:lnSpc>
            </a:pPr>
            <a:r>
              <a:rPr lang="en-US" sz="1600" b="1" dirty="0" err="1" smtClean="0">
                <a:latin typeface="Arial"/>
                <a:cs typeface="Arial"/>
              </a:rPr>
              <a:t>Glecaprevir</a:t>
            </a:r>
            <a:r>
              <a:rPr lang="en-US" sz="1600" dirty="0" smtClean="0">
                <a:latin typeface="Arial"/>
                <a:cs typeface="Arial"/>
              </a:rPr>
              <a:t>: 200 mg</a:t>
            </a:r>
            <a:r>
              <a:rPr lang="en-US" sz="1600" b="1" dirty="0" smtClean="0">
                <a:latin typeface="Arial"/>
                <a:cs typeface="Arial"/>
              </a:rPr>
              <a:t> </a:t>
            </a:r>
            <a:br>
              <a:rPr lang="en-US" sz="1600" b="1" dirty="0" smtClean="0">
                <a:latin typeface="Arial"/>
                <a:cs typeface="Arial"/>
              </a:rPr>
            </a:br>
            <a:r>
              <a:rPr lang="en-US" sz="1600" b="1" dirty="0" err="1" smtClean="0">
                <a:latin typeface="Arial"/>
                <a:cs typeface="Arial"/>
              </a:rPr>
              <a:t>Pibreantasvir</a:t>
            </a:r>
            <a:r>
              <a:rPr lang="en-US" sz="1600" b="1" dirty="0" smtClean="0">
                <a:latin typeface="Arial"/>
                <a:cs typeface="Arial"/>
              </a:rPr>
              <a:t>: </a:t>
            </a:r>
            <a:r>
              <a:rPr lang="en-US" sz="1600" dirty="0" smtClean="0">
                <a:latin typeface="Arial"/>
                <a:cs typeface="Arial"/>
              </a:rPr>
              <a:t>80 mg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600200" y="2743200"/>
            <a:ext cx="8938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n</a:t>
            </a:r>
            <a:r>
              <a:rPr lang="en-US" sz="1600" dirty="0" smtClean="0">
                <a:solidFill>
                  <a:srgbClr val="000000"/>
                </a:solidFill>
              </a:rPr>
              <a:t> = 6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76444" y="2443445"/>
            <a:ext cx="1499956" cy="3172968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>
              <a:lnSpc>
                <a:spcPts val="2000"/>
              </a:lnSpc>
            </a:pPr>
            <a:r>
              <a:rPr lang="en-US" sz="2000" b="1" dirty="0" smtClean="0">
                <a:solidFill>
                  <a:srgbClr val="FFFFFF"/>
                </a:solidFill>
                <a:latin typeface="Arial"/>
                <a:cs typeface="Arial"/>
              </a:rPr>
              <a:t>GT </a:t>
            </a:r>
            <a:r>
              <a:rPr lang="en-US" sz="20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lang="en-US" sz="2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ctr">
              <a:lnSpc>
                <a:spcPts val="2000"/>
              </a:lnSpc>
            </a:pPr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 = 50</a:t>
            </a:r>
            <a:endParaRPr lang="en-US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5257800" y="2909120"/>
            <a:ext cx="27432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594944" y="2706513"/>
            <a:ext cx="775716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2500884" y="3573315"/>
            <a:ext cx="2743200" cy="9093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lnSpc>
                <a:spcPts val="2000"/>
              </a:lnSpc>
            </a:pPr>
            <a:r>
              <a:rPr lang="en-US" sz="1600" b="1" dirty="0" err="1" smtClean="0">
                <a:latin typeface="Arial"/>
                <a:cs typeface="Arial"/>
              </a:rPr>
              <a:t>Glecaprevir</a:t>
            </a:r>
            <a:r>
              <a:rPr lang="en-US" sz="1600" dirty="0" smtClean="0">
                <a:latin typeface="Arial"/>
                <a:cs typeface="Arial"/>
              </a:rPr>
              <a:t>: </a:t>
            </a:r>
            <a:r>
              <a:rPr lang="en-US" sz="1600" dirty="0">
                <a:latin typeface="Arial"/>
                <a:cs typeface="Arial"/>
              </a:rPr>
              <a:t>3</a:t>
            </a:r>
            <a:r>
              <a:rPr lang="en-US" sz="1600" dirty="0" smtClean="0">
                <a:latin typeface="Arial"/>
                <a:cs typeface="Arial"/>
              </a:rPr>
              <a:t>00 mg</a:t>
            </a:r>
            <a:r>
              <a:rPr lang="en-US" sz="1600" b="1" dirty="0" smtClean="0">
                <a:latin typeface="Arial"/>
                <a:cs typeface="Arial"/>
              </a:rPr>
              <a:t> </a:t>
            </a:r>
            <a:br>
              <a:rPr lang="en-US" sz="1600" b="1" dirty="0" smtClean="0">
                <a:latin typeface="Arial"/>
                <a:cs typeface="Arial"/>
              </a:rPr>
            </a:br>
            <a:r>
              <a:rPr lang="en-US" sz="1600" b="1" dirty="0" err="1" smtClean="0">
                <a:latin typeface="Arial"/>
                <a:cs typeface="Arial"/>
              </a:rPr>
              <a:t>Pibreantasvir</a:t>
            </a:r>
            <a:r>
              <a:rPr lang="en-US" sz="1600" b="1" dirty="0" smtClean="0">
                <a:latin typeface="Arial"/>
                <a:cs typeface="Arial"/>
              </a:rPr>
              <a:t>: </a:t>
            </a:r>
            <a:r>
              <a:rPr lang="en-US" sz="1600" dirty="0" smtClean="0">
                <a:latin typeface="Arial"/>
                <a:cs typeface="Arial"/>
              </a:rPr>
              <a:t>120 mg</a:t>
            </a:r>
          </a:p>
          <a:p>
            <a:pPr>
              <a:lnSpc>
                <a:spcPts val="2000"/>
              </a:lnSpc>
            </a:pPr>
            <a:r>
              <a:rPr lang="en-US" sz="1600" b="1" dirty="0" smtClean="0">
                <a:latin typeface="Arial"/>
                <a:cs typeface="Arial"/>
              </a:rPr>
              <a:t>Ribavirin</a:t>
            </a:r>
            <a:r>
              <a:rPr lang="en-US" sz="1600" dirty="0" smtClean="0">
                <a:latin typeface="Arial"/>
                <a:cs typeface="Arial"/>
              </a:rPr>
              <a:t>: 800 mg</a:t>
            </a:r>
            <a:endParaRPr lang="en-US" sz="1600" dirty="0">
              <a:latin typeface="Arial"/>
              <a:cs typeface="Arial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5257800" y="4015474"/>
            <a:ext cx="27432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7594944" y="3812867"/>
            <a:ext cx="775716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2500884" y="4729445"/>
            <a:ext cx="2743200" cy="9093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lnSpc>
                <a:spcPts val="2000"/>
              </a:lnSpc>
            </a:pPr>
            <a:r>
              <a:rPr lang="en-US" sz="1600" b="1" dirty="0" err="1" smtClean="0">
                <a:latin typeface="Arial"/>
                <a:cs typeface="Arial"/>
              </a:rPr>
              <a:t>Glecaprevir</a:t>
            </a:r>
            <a:r>
              <a:rPr lang="en-US" sz="1600" dirty="0" smtClean="0">
                <a:latin typeface="Arial"/>
                <a:cs typeface="Arial"/>
              </a:rPr>
              <a:t>: 200 mg</a:t>
            </a:r>
            <a:r>
              <a:rPr lang="en-US" sz="1600" b="1" dirty="0" smtClean="0">
                <a:latin typeface="Arial"/>
                <a:cs typeface="Arial"/>
              </a:rPr>
              <a:t> </a:t>
            </a:r>
            <a:br>
              <a:rPr lang="en-US" sz="1600" b="1" dirty="0" smtClean="0">
                <a:latin typeface="Arial"/>
                <a:cs typeface="Arial"/>
              </a:rPr>
            </a:br>
            <a:r>
              <a:rPr lang="en-US" sz="1600" b="1" dirty="0" err="1" smtClean="0">
                <a:latin typeface="Arial"/>
                <a:cs typeface="Arial"/>
              </a:rPr>
              <a:t>Pibreantasvir</a:t>
            </a:r>
            <a:r>
              <a:rPr lang="en-US" sz="1600" b="1" dirty="0" smtClean="0">
                <a:latin typeface="Arial"/>
                <a:cs typeface="Arial"/>
              </a:rPr>
              <a:t>: </a:t>
            </a:r>
            <a:r>
              <a:rPr lang="en-US" sz="1600" dirty="0" smtClean="0">
                <a:latin typeface="Arial"/>
                <a:cs typeface="Arial"/>
              </a:rPr>
              <a:t>120 mg</a:t>
            </a:r>
            <a:endParaRPr lang="en-US" sz="1600" b="1" dirty="0">
              <a:latin typeface="Arial"/>
              <a:cs typeface="Arial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5257800" y="5159846"/>
            <a:ext cx="27432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7594944" y="4957239"/>
            <a:ext cx="775716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600200" y="3810000"/>
            <a:ext cx="8938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n</a:t>
            </a:r>
            <a:r>
              <a:rPr lang="en-US" sz="1600" dirty="0" smtClean="0">
                <a:solidFill>
                  <a:srgbClr val="000000"/>
                </a:solidFill>
              </a:rPr>
              <a:t> = 22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600200" y="5029200"/>
            <a:ext cx="8938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n</a:t>
            </a:r>
            <a:r>
              <a:rPr lang="en-US" sz="1600" dirty="0" smtClean="0">
                <a:solidFill>
                  <a:srgbClr val="000000"/>
                </a:solidFill>
              </a:rPr>
              <a:t> = 22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5269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Glecaprevir-Pibrentasvir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GT 1 &amp; Prior DAA Treatment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dirty="0"/>
              <a:t>MAGELLAN-1 (Part 1)</a:t>
            </a:r>
            <a:r>
              <a:rPr lang="en-US" dirty="0" smtClean="0">
                <a:solidFill>
                  <a:srgbClr val="FFFFFF"/>
                </a:solidFill>
              </a:rPr>
              <a:t>: Baseline Characteristics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651290"/>
              </p:ext>
            </p:extLst>
          </p:nvPr>
        </p:nvGraphicFramePr>
        <p:xfrm>
          <a:off x="291977" y="1339204"/>
          <a:ext cx="8641080" cy="4701241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187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7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78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78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1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Characteristics</a:t>
                      </a:r>
                    </a:p>
                  </a:txBody>
                  <a:tcPr marL="73152" marR="45720" anchor="ctr" horzOverflow="overflow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GLE</a:t>
                      </a: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 200 mg + </a:t>
                      </a:r>
                      <a:br>
                        <a:rPr lang="en-US" sz="1600" b="0" baseline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</a:b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PIB 80</a:t>
                      </a: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 mg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/>
                      </a:r>
                      <a:b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</a:b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n = 6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683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GLE 300 + </a:t>
                      </a:r>
                      <a:b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</a:b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PIB 120 mg + </a:t>
                      </a:r>
                      <a:b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</a:b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RBV 800 mg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n = 22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GLE 200 mg + </a:t>
                      </a:r>
                      <a:br>
                        <a:rPr lang="en-US" sz="16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</a:br>
                      <a:r>
                        <a:rPr lang="en-US" sz="16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PIB 120 mg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 = 22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40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95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Age, median years (range)</a:t>
                      </a:r>
                      <a:endParaRPr lang="en-US" sz="1600" dirty="0"/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59 (39-61)</a:t>
                      </a:r>
                      <a:endParaRPr lang="en-US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56 (39-64)</a:t>
                      </a:r>
                      <a:endParaRPr lang="en-US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59 (46-70)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95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Male sex, n (%)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3 (50)</a:t>
                      </a:r>
                      <a:endParaRPr lang="en-US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20 (91)</a:t>
                      </a:r>
                      <a:endParaRPr lang="en-US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 (82)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95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Black race, n (%) </a:t>
                      </a:r>
                      <a:endParaRPr lang="en-US" sz="1600" dirty="0"/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2 (33)</a:t>
                      </a:r>
                      <a:endParaRPr lang="en-US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5 (23)</a:t>
                      </a:r>
                      <a:endParaRPr lang="en-US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(45)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9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BMI, median kg/m</a:t>
                      </a:r>
                      <a:r>
                        <a:rPr lang="en-US" sz="1600" baseline="30000" dirty="0" smtClean="0"/>
                        <a:t>2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(range)</a:t>
                      </a:r>
                      <a:endParaRPr lang="en-US" sz="1600" dirty="0" smtClean="0"/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27 (25-37)</a:t>
                      </a:r>
                      <a:endParaRPr lang="en-US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28 (22-34)</a:t>
                      </a:r>
                      <a:endParaRPr lang="en-US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 (19-37)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951">
                <a:tc>
                  <a:txBody>
                    <a:bodyPr/>
                    <a:lstStyle/>
                    <a:p>
                      <a:pPr marL="182563" marR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IL28</a:t>
                      </a:r>
                      <a:r>
                        <a:rPr lang="en-US" sz="1600" baseline="0" dirty="0" smtClean="0"/>
                        <a:t>B non-CC genotype, n (%)</a:t>
                      </a:r>
                      <a:endParaRPr lang="en-US" sz="1600" dirty="0" smtClean="0"/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4 (67)</a:t>
                      </a:r>
                      <a:endParaRPr lang="en-US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16 (73)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 (86)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0279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HCV RNA level, m</a:t>
                      </a:r>
                      <a:r>
                        <a:rPr lang="en-US" sz="1600" dirty="0" smtClean="0"/>
                        <a:t>edian log</a:t>
                      </a:r>
                      <a:r>
                        <a:rPr lang="en-US" sz="1600" baseline="-25000" dirty="0" smtClean="0"/>
                        <a:t>10</a:t>
                      </a:r>
                      <a:r>
                        <a:rPr lang="en-US" sz="1600" dirty="0" smtClean="0"/>
                        <a:t> IU/ml (range)</a:t>
                      </a:r>
                      <a:endParaRPr lang="en-US" sz="1600" dirty="0"/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6.1 (5.6-6.7)</a:t>
                      </a:r>
                      <a:endParaRPr lang="en-US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6.7 (5.0-7.3)</a:t>
                      </a:r>
                      <a:endParaRPr lang="en-US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6.6 (5.5-7.2)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6893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Fibrosis</a:t>
                      </a:r>
                      <a:r>
                        <a:rPr lang="en-US" sz="1600" baseline="0" dirty="0" smtClean="0"/>
                        <a:t> stage, n (%)</a:t>
                      </a:r>
                    </a:p>
                    <a:p>
                      <a:r>
                        <a:rPr lang="en-US" sz="1600" baseline="0" dirty="0" smtClean="0"/>
                        <a:t>   F0-F1</a:t>
                      </a:r>
                    </a:p>
                    <a:p>
                      <a:r>
                        <a:rPr lang="en-US" sz="1600" baseline="0" dirty="0" smtClean="0"/>
                        <a:t>   F2</a:t>
                      </a:r>
                    </a:p>
                    <a:p>
                      <a:r>
                        <a:rPr lang="en-US" sz="1600" baseline="0" dirty="0" smtClean="0"/>
                        <a:t>   F3</a:t>
                      </a:r>
                      <a:endParaRPr lang="en-US" sz="1600" dirty="0"/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4 (67)</a:t>
                      </a:r>
                    </a:p>
                    <a:p>
                      <a:pPr algn="ctr"/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1 (17)</a:t>
                      </a:r>
                    </a:p>
                    <a:p>
                      <a:pPr algn="ctr"/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1 (17)</a:t>
                      </a:r>
                      <a:endParaRPr lang="en-US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17 (77)</a:t>
                      </a:r>
                    </a:p>
                    <a:p>
                      <a:pPr algn="ctr"/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pPr algn="ctr"/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5 (23)</a:t>
                      </a:r>
                      <a:endParaRPr lang="en-US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 (50)</a:t>
                      </a:r>
                    </a:p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(27)</a:t>
                      </a:r>
                    </a:p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(23)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95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HCV</a:t>
                      </a:r>
                      <a:r>
                        <a:rPr lang="en-US" sz="1600" baseline="0" dirty="0" smtClean="0"/>
                        <a:t> subtype 1a, n/N (%)</a:t>
                      </a:r>
                      <a:endParaRPr lang="en-US" sz="1600" dirty="0"/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(67)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 (91)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 (82)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Poordad</a:t>
            </a:r>
            <a:r>
              <a:rPr lang="en-US" dirty="0"/>
              <a:t> F, et al. </a:t>
            </a:r>
            <a:r>
              <a:rPr lang="en-US" dirty="0" err="1"/>
              <a:t>Hepatology</a:t>
            </a:r>
            <a:r>
              <a:rPr lang="en-US" dirty="0"/>
              <a:t>. 2017;66:389-97.  </a:t>
            </a:r>
          </a:p>
        </p:txBody>
      </p:sp>
      <p:sp>
        <p:nvSpPr>
          <p:cNvPr id="5" name="Rectangle 25"/>
          <p:cNvSpPr>
            <a:spLocks noChangeArrowheads="1"/>
          </p:cNvSpPr>
          <p:nvPr/>
        </p:nvSpPr>
        <p:spPr bwMode="auto">
          <a:xfrm>
            <a:off x="-5104" y="6090054"/>
            <a:ext cx="9162288" cy="3017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GLE-PIB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= </a:t>
            </a:r>
            <a:r>
              <a:rPr lang="en-US" sz="1400" dirty="0" err="1">
                <a:solidFill>
                  <a:srgbClr val="000000"/>
                </a:solidFill>
                <a:latin typeface="Arial"/>
                <a:cs typeface="Arial"/>
              </a:rPr>
              <a:t>g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lecaprevir-pibrentasvir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; RBV = ribavirin; BMI = body mass index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79894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Glecaprevir-Pibrentasvir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GT 1 &amp; Prior DAA Treatment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dirty="0"/>
              <a:t>MAGELLAN-1 (Part 1)</a:t>
            </a:r>
            <a:r>
              <a:rPr lang="en-US" dirty="0" smtClean="0">
                <a:solidFill>
                  <a:srgbClr val="FFFFFF"/>
                </a:solidFill>
              </a:rPr>
              <a:t>: Baseline Characteristics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131008"/>
              </p:ext>
            </p:extLst>
          </p:nvPr>
        </p:nvGraphicFramePr>
        <p:xfrm>
          <a:off x="316563" y="1403040"/>
          <a:ext cx="8480999" cy="447143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552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2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27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27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814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Characteristics</a:t>
                      </a:r>
                    </a:p>
                  </a:txBody>
                  <a:tcPr marL="73152" marR="45720" anchor="ctr" horzOverflow="overflow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GLE</a:t>
                      </a: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 200 + </a:t>
                      </a:r>
                      <a:br>
                        <a:rPr lang="en-US" sz="1600" b="0" baseline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</a:b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PIB 80</a:t>
                      </a: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 mg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/>
                      </a:r>
                      <a:b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</a:b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n = 6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683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GLE 300 + </a:t>
                      </a:r>
                      <a:b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</a:b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PIB 120 mg + RBV 800 mg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n = 22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GLE 200 + </a:t>
                      </a:r>
                      <a:br>
                        <a:rPr lang="en-US" sz="16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</a:br>
                      <a:r>
                        <a:rPr lang="en-US" sz="16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PIB 120 mg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 = 22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40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8365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Prior DAA class, n (%)</a:t>
                      </a:r>
                    </a:p>
                    <a:p>
                      <a:pPr marL="174625" indent="0">
                        <a:lnSpc>
                          <a:spcPts val="2400"/>
                        </a:lnSpc>
                        <a:tabLst/>
                      </a:pPr>
                      <a:r>
                        <a:rPr lang="en-US" sz="1600" dirty="0" smtClean="0"/>
                        <a:t>NS5A-experienced/PI</a:t>
                      </a:r>
                      <a:r>
                        <a:rPr lang="en-US" sz="1600" baseline="0" dirty="0" smtClean="0"/>
                        <a:t>-naïve</a:t>
                      </a:r>
                    </a:p>
                    <a:p>
                      <a:pPr marL="174625" indent="0">
                        <a:lnSpc>
                          <a:spcPts val="2400"/>
                        </a:lnSpc>
                        <a:tabLst/>
                      </a:pPr>
                      <a:r>
                        <a:rPr lang="en-US" sz="1600" baseline="0" dirty="0" smtClean="0"/>
                        <a:t>NS5A-naïve/PI-experienced</a:t>
                      </a:r>
                    </a:p>
                    <a:p>
                      <a:pPr marL="174625" indent="0">
                        <a:lnSpc>
                          <a:spcPts val="2400"/>
                        </a:lnSpc>
                        <a:tabLst/>
                      </a:pPr>
                      <a:r>
                        <a:rPr lang="en-US" sz="1600" baseline="0" dirty="0" smtClean="0"/>
                        <a:t>NS5A-experienced/PI-experienced</a:t>
                      </a:r>
                      <a:endParaRPr lang="en-US" sz="1600" dirty="0"/>
                    </a:p>
                  </a:txBody>
                  <a:tcPr marL="182880" marR="45720" marT="91440" marB="9144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en-US" sz="1600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600" kern="1200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(50)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kern="1200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3 (50)</a:t>
                      </a:r>
                      <a:endParaRPr lang="en-US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91440" marB="9144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en-US" sz="1600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4 (18)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11 (50)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7 (32)</a:t>
                      </a:r>
                      <a:endParaRPr lang="en-US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(18)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 (50)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 (32)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1609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Baseline polymorphisms, n (%)</a:t>
                      </a:r>
                    </a:p>
                    <a:p>
                      <a:pPr marL="184150" indent="0">
                        <a:lnSpc>
                          <a:spcPts val="2400"/>
                        </a:lnSpc>
                        <a:tabLst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Any (NS3 or NS5A)</a:t>
                      </a:r>
                    </a:p>
                    <a:p>
                      <a:pPr marL="184150" indent="0">
                        <a:lnSpc>
                          <a:spcPts val="2400"/>
                        </a:lnSpc>
                        <a:tabLst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NS3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only</a:t>
                      </a:r>
                    </a:p>
                    <a:p>
                      <a:pPr marL="184150" indent="0">
                        <a:lnSpc>
                          <a:spcPts val="2400"/>
                        </a:lnSpc>
                        <a:tabLst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NS5A only</a:t>
                      </a:r>
                    </a:p>
                    <a:p>
                      <a:pPr marL="184150" indent="0">
                        <a:lnSpc>
                          <a:spcPts val="2400"/>
                        </a:lnSpc>
                        <a:tabLst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Both NS3 and NS5A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45720" marT="91440" marB="9144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en-US" sz="1600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5 (83)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2 (33)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3 (50)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91440" marB="9144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en-US" sz="1600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18 (82)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7 (32)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5 (23)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6 (27)</a:t>
                      </a:r>
                      <a:endParaRPr lang="en-US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 (77)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(23)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(14)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 (41)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91440" marB="914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Poordad</a:t>
            </a:r>
            <a:r>
              <a:rPr lang="en-US" dirty="0"/>
              <a:t> F, et al. </a:t>
            </a:r>
            <a:r>
              <a:rPr lang="en-US" dirty="0" err="1"/>
              <a:t>Hepatology</a:t>
            </a:r>
            <a:r>
              <a:rPr lang="en-US" dirty="0"/>
              <a:t>. 2017;66:389-97.  </a:t>
            </a:r>
          </a:p>
        </p:txBody>
      </p:sp>
      <p:sp>
        <p:nvSpPr>
          <p:cNvPr id="5" name="Rectangle 25"/>
          <p:cNvSpPr>
            <a:spLocks noChangeArrowheads="1"/>
          </p:cNvSpPr>
          <p:nvPr/>
        </p:nvSpPr>
        <p:spPr bwMode="auto">
          <a:xfrm>
            <a:off x="-5104" y="5943600"/>
            <a:ext cx="9162288" cy="3017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GLE-PIB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=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glecaprevir-pibrentasvir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85456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Glecaprevir-Pibrentasvir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GT 1 &amp; Prior DAA Treatment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dirty="0"/>
              <a:t>MAGELLAN-1 (Part 1): </a:t>
            </a:r>
            <a:r>
              <a:rPr lang="en-US" dirty="0" smtClean="0">
                <a:solidFill>
                  <a:srgbClr val="FFFFFF"/>
                </a:solidFill>
              </a:rPr>
              <a:t>Study Design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36" name="Content Placeholder 6"/>
          <p:cNvSpPr>
            <a:spLocks noGrp="1"/>
          </p:cNvSpPr>
          <p:nvPr>
            <p:ph sz="quarter" idx="13"/>
          </p:nvPr>
        </p:nvSpPr>
        <p:spPr>
          <a:xfrm>
            <a:off x="304801" y="6461760"/>
            <a:ext cx="7382254" cy="320040"/>
          </a:xfrm>
        </p:spPr>
        <p:txBody>
          <a:bodyPr/>
          <a:lstStyle/>
          <a:p>
            <a:r>
              <a:rPr lang="en-US" dirty="0"/>
              <a:t>Source: Poordad F, et al. Hepatology. 2017;66:389-97.  </a:t>
            </a:r>
          </a:p>
        </p:txBody>
      </p:sp>
      <p:graphicFrame>
        <p:nvGraphicFramePr>
          <p:cNvPr id="29" name="Chart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2251743"/>
              </p:ext>
            </p:extLst>
          </p:nvPr>
        </p:nvGraphicFramePr>
        <p:xfrm>
          <a:off x="458669" y="1524000"/>
          <a:ext cx="8223488" cy="4596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" name="Rectangle 43"/>
          <p:cNvSpPr/>
          <p:nvPr/>
        </p:nvSpPr>
        <p:spPr>
          <a:xfrm>
            <a:off x="2168877" y="4894080"/>
            <a:ext cx="914438" cy="3809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6</a:t>
            </a:r>
            <a:r>
              <a:rPr lang="en-US" sz="1400" dirty="0" smtClean="0">
                <a:solidFill>
                  <a:schemeClr val="bg1"/>
                </a:solidFill>
              </a:rPr>
              <a:t>/6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555923" y="4894080"/>
            <a:ext cx="914438" cy="3809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21/22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905036" y="4894080"/>
            <a:ext cx="914438" cy="3809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19/22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6388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Poordad F, et al. Hepatology. 2017;66:389-97. 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Glecaprevir-Pibrentasvir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GT 1 &amp; Prior DAA Treatment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800" dirty="0"/>
              <a:t>MAGELLAN-1 (Part 1): </a:t>
            </a:r>
            <a:r>
              <a:rPr lang="en-US" sz="2800" dirty="0" smtClean="0"/>
              <a:t>Conclusions</a:t>
            </a:r>
            <a:endParaRPr lang="en-US" sz="28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442555"/>
              </p:ext>
            </p:extLst>
          </p:nvPr>
        </p:nvGraphicFramePr>
        <p:xfrm>
          <a:off x="0" y="2286000"/>
          <a:ext cx="9144000" cy="2651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4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The combination of 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glecaprevir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and 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pibrentasvir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 was highly efficacious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and well tolerated in patients with HCV genotype 1 infection and prior failure of DAA-containing therapy; ribavirin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coadministration did not improve efficacy.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182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2705100"/>
            <a:ext cx="8686800" cy="1457706"/>
          </a:xfrm>
        </p:spPr>
        <p:txBody>
          <a:bodyPr>
            <a:normAutofit/>
          </a:bodyPr>
          <a:lstStyle/>
          <a:p>
            <a:pPr>
              <a:lnSpc>
                <a:spcPts val="3500"/>
              </a:lnSpc>
              <a:spcBef>
                <a:spcPts val="600"/>
              </a:spcBef>
            </a:pPr>
            <a:r>
              <a:rPr lang="en-US" sz="2200" dirty="0" err="1" smtClean="0">
                <a:solidFill>
                  <a:srgbClr val="001D48"/>
                </a:solidFill>
              </a:rPr>
              <a:t>Glecaprevir</a:t>
            </a:r>
            <a:r>
              <a:rPr lang="en-US" sz="2200" dirty="0" err="1">
                <a:solidFill>
                  <a:srgbClr val="001D48"/>
                </a:solidFill>
              </a:rPr>
              <a:t>-</a:t>
            </a:r>
            <a:r>
              <a:rPr lang="en-US" sz="2200" dirty="0" err="1" smtClean="0">
                <a:solidFill>
                  <a:srgbClr val="001D48"/>
                </a:solidFill>
              </a:rPr>
              <a:t>Pibrentasvir</a:t>
            </a:r>
            <a:r>
              <a:rPr lang="en-US" sz="2200" dirty="0" smtClean="0">
                <a:solidFill>
                  <a:srgbClr val="001D48"/>
                </a:solidFill>
              </a:rPr>
              <a:t> in HCV GT 1 or 4 &amp; Prior DAA Treatment</a:t>
            </a:r>
            <a:br>
              <a:rPr lang="en-US" sz="2200" dirty="0" smtClean="0">
                <a:solidFill>
                  <a:srgbClr val="001D48"/>
                </a:solidFill>
              </a:rPr>
            </a:br>
            <a:r>
              <a:rPr lang="en-US" dirty="0" smtClean="0">
                <a:solidFill>
                  <a:srgbClr val="001D48"/>
                </a:solidFill>
              </a:rPr>
              <a:t>MAGELLAN-1 (Part 2)</a:t>
            </a:r>
            <a:endParaRPr lang="en-US" sz="2000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A703B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Treatment-Experienced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A703B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>
                <a:cs typeface="Arial"/>
              </a:rPr>
              <a:t>Source: </a:t>
            </a:r>
            <a:r>
              <a:rPr lang="en-US" sz="1400" dirty="0" err="1">
                <a:cs typeface="Arial"/>
              </a:rPr>
              <a:t>Poordad</a:t>
            </a:r>
            <a:r>
              <a:rPr lang="en-US" sz="1400" dirty="0"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F, et al. Hepatology. 2018;67:1253-60.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1265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Poordad</a:t>
            </a:r>
            <a:r>
              <a:rPr lang="en-US" dirty="0"/>
              <a:t> F, et al. </a:t>
            </a:r>
            <a:r>
              <a:rPr lang="en-US" dirty="0" err="1"/>
              <a:t>Hepatology</a:t>
            </a:r>
            <a:r>
              <a:rPr lang="en-US" dirty="0"/>
              <a:t>. 2018;67:1253-60.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Glecaprevir-Pibrentasvir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GT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1 or 4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&amp; Prior DAA Treatment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3100" dirty="0"/>
              <a:t>MAGELLAN-1 (Part </a:t>
            </a:r>
            <a:r>
              <a:rPr lang="en-US" sz="3100" dirty="0" smtClean="0"/>
              <a:t>2): Study Features</a:t>
            </a:r>
            <a:endParaRPr lang="en-US" sz="3100" dirty="0"/>
          </a:p>
        </p:txBody>
      </p:sp>
      <p:graphicFrame>
        <p:nvGraphicFramePr>
          <p:cNvPr id="5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211739"/>
              </p:ext>
            </p:extLst>
          </p:nvPr>
        </p:nvGraphicFramePr>
        <p:xfrm>
          <a:off x="514350" y="1404600"/>
          <a:ext cx="8324850" cy="4946417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324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6807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MAGELLAN-1 (Part 2) Trial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49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9993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Randomized, o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pen-label, multicenter,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phase 3 trial to evaluate the safety and efficacy of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glecaprevir-pibrentasvir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for 12 or 16 weeks in patients with genotype 1 or 4 chronic HCV (with or without cirrhosis) who previously experienced virologic failure with direct-acting antiviral (DAA) therapy.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="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31 sites in Australia, France, Spain, UK and US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Key Eligibility Criteria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GT 1, 4, 5, or 6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HCV RNA &gt;1,000 IU/mL at screening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At least 18 years old (no upper limit)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Prior failure with ≥1 NS3/4A protease and/or NS5A inhibitor-based regimen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Patients without cirrhosis or with compensated cirrhosis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Patients with HIV or HBV coinfection excluded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4043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Glecaprevir-Pibrentasvir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GT 1 or 4 &amp; Prior DAA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Treatment</a:t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3100" dirty="0" smtClean="0"/>
              <a:t>MAGELLAN</a:t>
            </a:r>
            <a:r>
              <a:rPr lang="en-US" sz="3100" dirty="0"/>
              <a:t>-1 (Part </a:t>
            </a:r>
            <a:r>
              <a:rPr lang="en-US" sz="3100" dirty="0" smtClean="0"/>
              <a:t>2)</a:t>
            </a:r>
            <a:r>
              <a:rPr lang="en-US" sz="3100" dirty="0"/>
              <a:t>: </a:t>
            </a:r>
            <a:r>
              <a:rPr lang="en-US" sz="3100" dirty="0" smtClean="0">
                <a:solidFill>
                  <a:srgbClr val="FFFFFF"/>
                </a:solidFill>
              </a:rPr>
              <a:t>Regimens</a:t>
            </a:r>
            <a:endParaRPr lang="en-US" sz="3100" dirty="0">
              <a:solidFill>
                <a:srgbClr val="FFFFFF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-6113" y="1362488"/>
            <a:ext cx="9162291" cy="523744"/>
            <a:chOff x="-6113" y="1362488"/>
            <a:chExt cx="9162291" cy="523744"/>
          </a:xfrm>
        </p:grpSpPr>
        <p:sp>
          <p:nvSpPr>
            <p:cNvPr id="38" name="Rectangle 37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3820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24296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15340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28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251422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842619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/>
            <p:cNvSpPr/>
            <p:nvPr/>
          </p:nvSpPr>
          <p:spPr>
            <a:xfrm>
              <a:off x="476248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 flipV="1">
              <a:off x="5051568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719028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746307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/>
            <p:nvPr/>
          </p:nvSpPr>
          <p:spPr>
            <a:xfrm>
              <a:off x="5640360" y="137112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16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 flipV="1">
              <a:off x="5929440" y="177958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Content Placeholder 6"/>
          <p:cNvSpPr>
            <a:spLocks noGrp="1"/>
          </p:cNvSpPr>
          <p:nvPr>
            <p:ph sz="quarter" idx="13"/>
          </p:nvPr>
        </p:nvSpPr>
        <p:spPr>
          <a:xfrm>
            <a:off x="304801" y="6461760"/>
            <a:ext cx="7382254" cy="320040"/>
          </a:xfrm>
        </p:spPr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Poordad</a:t>
            </a:r>
            <a:r>
              <a:rPr lang="en-US" dirty="0"/>
              <a:t> F, et al. </a:t>
            </a:r>
            <a:r>
              <a:rPr lang="en-US" dirty="0" err="1"/>
              <a:t>Hepatology</a:t>
            </a:r>
            <a:r>
              <a:rPr lang="en-US" dirty="0"/>
              <a:t>. 2018;67:1253-60.</a:t>
            </a: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2500884" y="2519645"/>
            <a:ext cx="2560320" cy="909355"/>
          </a:xfrm>
          <a:prstGeom prst="rect">
            <a:avLst/>
          </a:prstGeom>
          <a:solidFill>
            <a:srgbClr val="DEDCC0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500" b="1" dirty="0" err="1" smtClean="0">
                <a:latin typeface="Arial"/>
                <a:cs typeface="Arial"/>
              </a:rPr>
              <a:t>Glecaprevir</a:t>
            </a:r>
            <a:r>
              <a:rPr lang="en-US" sz="1500" b="1" dirty="0" err="1">
                <a:latin typeface="Arial"/>
                <a:cs typeface="Arial"/>
              </a:rPr>
              <a:t>-</a:t>
            </a:r>
            <a:r>
              <a:rPr lang="en-US" sz="1500" b="1" dirty="0" err="1" smtClean="0">
                <a:latin typeface="Arial"/>
                <a:cs typeface="Arial"/>
              </a:rPr>
              <a:t>Pibrentasvir</a:t>
            </a:r>
            <a:r>
              <a:rPr lang="en-US" sz="1600" b="1" dirty="0" smtClean="0">
                <a:latin typeface="Arial"/>
                <a:cs typeface="Arial"/>
              </a:rPr>
              <a:t/>
            </a:r>
            <a:br>
              <a:rPr lang="en-US" sz="1600" b="1" dirty="0" smtClean="0">
                <a:latin typeface="Arial"/>
                <a:cs typeface="Arial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(300/120 mg) once daily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600200" y="2802120"/>
            <a:ext cx="8938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n</a:t>
            </a:r>
            <a:r>
              <a:rPr lang="en-US" sz="1600" dirty="0" smtClean="0">
                <a:solidFill>
                  <a:srgbClr val="000000"/>
                </a:solidFill>
              </a:rPr>
              <a:t> = 44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76444" y="2514599"/>
            <a:ext cx="1499956" cy="2667001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>
              <a:lnSpc>
                <a:spcPts val="2200"/>
              </a:lnSpc>
              <a:spcBef>
                <a:spcPts val="1200"/>
              </a:spcBef>
            </a:pP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GT 1 </a:t>
            </a:r>
            <a:b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(n = 87)</a:t>
            </a:r>
          </a:p>
          <a:p>
            <a:pPr algn="ctr">
              <a:lnSpc>
                <a:spcPts val="2200"/>
              </a:lnSpc>
              <a:spcBef>
                <a:spcPts val="1200"/>
              </a:spcBef>
            </a:pPr>
            <a:r>
              <a:rPr lang="en-US" sz="1600" i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en-US" sz="1600" i="1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</a:p>
          <a:p>
            <a:pPr algn="ctr">
              <a:lnSpc>
                <a:spcPts val="2200"/>
              </a:lnSpc>
              <a:spcBef>
                <a:spcPts val="1200"/>
              </a:spcBef>
            </a:pP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GT 4 </a:t>
            </a:r>
            <a:b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(n = 4)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5057820" y="2985320"/>
            <a:ext cx="256032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086600" y="2782713"/>
            <a:ext cx="775716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5897880" y="4681881"/>
            <a:ext cx="256032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8063484" y="4479274"/>
            <a:ext cx="775716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600200" y="4497360"/>
            <a:ext cx="8938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n</a:t>
            </a:r>
            <a:r>
              <a:rPr lang="en-US" sz="1600" dirty="0" smtClean="0">
                <a:solidFill>
                  <a:srgbClr val="000000"/>
                </a:solidFill>
              </a:rPr>
              <a:t> = </a:t>
            </a:r>
            <a:r>
              <a:rPr lang="en-US" sz="1600" dirty="0">
                <a:solidFill>
                  <a:srgbClr val="000000"/>
                </a:solidFill>
              </a:rPr>
              <a:t>4</a:t>
            </a:r>
            <a:r>
              <a:rPr lang="en-US" sz="1600" dirty="0" smtClean="0">
                <a:solidFill>
                  <a:srgbClr val="000000"/>
                </a:solidFill>
              </a:rPr>
              <a:t>7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2500884" y="4251480"/>
            <a:ext cx="3409188" cy="9093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500" b="1" dirty="0" err="1">
                <a:latin typeface="Arial"/>
                <a:cs typeface="Arial"/>
              </a:rPr>
              <a:t>Glecaprevir-</a:t>
            </a:r>
            <a:r>
              <a:rPr lang="en-US" sz="1500" b="1" dirty="0" err="1" smtClean="0">
                <a:latin typeface="Arial"/>
                <a:cs typeface="Arial"/>
              </a:rPr>
              <a:t>Pibrentasvir</a:t>
            </a:r>
            <a:r>
              <a:rPr lang="en-US" sz="1600" b="1" dirty="0">
                <a:latin typeface="Arial"/>
                <a:cs typeface="Arial"/>
              </a:rPr>
              <a:t/>
            </a:r>
            <a:br>
              <a:rPr lang="en-US" sz="1600" b="1" dirty="0">
                <a:latin typeface="Arial"/>
                <a:cs typeface="Arial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(300/120 mg) once daily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-12330" y="5638801"/>
            <a:ext cx="9180577" cy="45718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Randomized 1:1 ratio to 12 or 16 weeks; stratified by genotype and past NS5A experience</a:t>
            </a:r>
          </a:p>
        </p:txBody>
      </p:sp>
    </p:spTree>
    <p:extLst>
      <p:ext uri="{BB962C8B-B14F-4D97-AF65-F5344CB8AC3E}">
        <p14:creationId xmlns:p14="http://schemas.microsoft.com/office/powerpoint/2010/main" val="26837723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Glecaprevir-Pibrentasvir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GT 1 or 4 &amp; Prior DAA Treatment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3100" dirty="0"/>
              <a:t>MAGELLAN-1 (Part </a:t>
            </a:r>
            <a:r>
              <a:rPr lang="en-US" sz="3100" dirty="0" smtClean="0"/>
              <a:t>2)</a:t>
            </a:r>
            <a:r>
              <a:rPr lang="en-US" sz="3100" dirty="0" smtClean="0">
                <a:solidFill>
                  <a:srgbClr val="FFFFFF"/>
                </a:solidFill>
              </a:rPr>
              <a:t>: Baseline Characteristics</a:t>
            </a:r>
            <a:endParaRPr lang="en-US" sz="3100" dirty="0">
              <a:solidFill>
                <a:srgbClr val="FFFFFF"/>
              </a:solidFill>
            </a:endParaRPr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080651"/>
              </p:ext>
            </p:extLst>
          </p:nvPr>
        </p:nvGraphicFramePr>
        <p:xfrm>
          <a:off x="341312" y="1371600"/>
          <a:ext cx="8458202" cy="473658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697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0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04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4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Characteristics</a:t>
                      </a:r>
                    </a:p>
                  </a:txBody>
                  <a:tcPr marL="73152" marR="45720" anchor="ctr" horzOverflow="overflow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Glecaprevir-Pibrentasvir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/>
                      </a:r>
                      <a:b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</a:b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12</a:t>
                      </a: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 weeks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/>
                      </a:r>
                      <a:b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</a:b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(</a:t>
                      </a: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n = 44)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5B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Glecaprevir-Pibrentasvir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/>
                      </a:r>
                      <a:b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</a:br>
                      <a:r>
                        <a:rPr lang="en-US" sz="16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16 weeks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(n = 47)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40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73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Age, median years (range)</a:t>
                      </a:r>
                      <a:endParaRPr lang="en-US" sz="1600" dirty="0"/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57 (22-67)</a:t>
                      </a:r>
                      <a:endParaRPr lang="en-US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 (36-70)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73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Male sex, n (%)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31 (70)</a:t>
                      </a:r>
                      <a:endParaRPr lang="en-US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 (70)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73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Black race, n (%) </a:t>
                      </a:r>
                      <a:endParaRPr lang="en-US" sz="1600" dirty="0"/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9 (20)</a:t>
                      </a:r>
                      <a:endParaRPr lang="en-US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 (23)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7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BMI, median kg/m</a:t>
                      </a:r>
                      <a:r>
                        <a:rPr lang="en-US" sz="1600" baseline="30000" dirty="0" smtClean="0"/>
                        <a:t>2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(range)</a:t>
                      </a:r>
                      <a:endParaRPr lang="en-US" sz="1600" dirty="0" smtClean="0"/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28 (21-41)</a:t>
                      </a:r>
                      <a:endParaRPr lang="en-US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 (20-52)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734">
                <a:tc>
                  <a:txBody>
                    <a:bodyPr/>
                    <a:lstStyle/>
                    <a:p>
                      <a:pPr marL="182563" marR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IL28</a:t>
                      </a:r>
                      <a:r>
                        <a:rPr lang="en-US" sz="1600" baseline="0" dirty="0" smtClean="0"/>
                        <a:t>B non-CC genotype, n (%)</a:t>
                      </a:r>
                      <a:endParaRPr lang="en-US" sz="1600" dirty="0" smtClean="0"/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38 (86)</a:t>
                      </a:r>
                      <a:endParaRPr lang="en-US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 (89)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734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HCV RNA, m</a:t>
                      </a:r>
                      <a:r>
                        <a:rPr lang="en-US" sz="1600" dirty="0" smtClean="0"/>
                        <a:t>edian log</a:t>
                      </a:r>
                      <a:r>
                        <a:rPr lang="en-US" sz="1600" baseline="-25000" dirty="0" smtClean="0"/>
                        <a:t>10</a:t>
                      </a:r>
                      <a:r>
                        <a:rPr lang="en-US" sz="1600" dirty="0" smtClean="0"/>
                        <a:t> IU/ml (range)</a:t>
                      </a:r>
                      <a:endParaRPr lang="en-US" sz="1600" dirty="0"/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6.1 (4.7-7.2)</a:t>
                      </a:r>
                      <a:endParaRPr lang="en-US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6.3 (4.7-7.1)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490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HCV Subtype, n (%)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600" baseline="0" dirty="0" smtClean="0"/>
                        <a:t>  1a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  1b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  1c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  4</a:t>
                      </a:r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35 (80)</a:t>
                      </a:r>
                      <a:b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8 (18)</a:t>
                      </a:r>
                      <a:b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b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1 (2)</a:t>
                      </a:r>
                      <a:endParaRPr lang="en-US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32 (71)</a:t>
                      </a:r>
                      <a:b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11 (23)</a:t>
                      </a:r>
                      <a:b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600" kern="1200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(2)</a:t>
                      </a: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3 (6)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509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Compensated</a:t>
                      </a:r>
                      <a:r>
                        <a:rPr lang="en-US" sz="1600" baseline="0" dirty="0" smtClean="0"/>
                        <a:t> cirrhosis, n (%)</a:t>
                      </a:r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 (34)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 (26)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Poordad</a:t>
            </a:r>
            <a:r>
              <a:rPr lang="en-US" dirty="0"/>
              <a:t> F, et al. </a:t>
            </a:r>
            <a:r>
              <a:rPr lang="en-US" dirty="0" err="1"/>
              <a:t>Hepatology</a:t>
            </a:r>
            <a:r>
              <a:rPr lang="en-US" dirty="0"/>
              <a:t>. 2018;67:1253-60.</a:t>
            </a:r>
          </a:p>
        </p:txBody>
      </p:sp>
    </p:spTree>
    <p:extLst>
      <p:ext uri="{BB962C8B-B14F-4D97-AF65-F5344CB8AC3E}">
        <p14:creationId xmlns:p14="http://schemas.microsoft.com/office/powerpoint/2010/main" val="30175871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Glecaprevir-Pibrentasvir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GT 1 or 4 &amp; Prior DAA Treatment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3100" dirty="0"/>
              <a:t>MAGELLAN-1 (Part </a:t>
            </a:r>
            <a:r>
              <a:rPr lang="en-US" sz="3100" dirty="0" smtClean="0"/>
              <a:t>2)</a:t>
            </a:r>
            <a:r>
              <a:rPr lang="en-US" sz="3100" dirty="0" smtClean="0">
                <a:solidFill>
                  <a:srgbClr val="FFFFFF"/>
                </a:solidFill>
              </a:rPr>
              <a:t>: Baseline Characteristics</a:t>
            </a:r>
            <a:endParaRPr lang="en-US" sz="3100" dirty="0">
              <a:solidFill>
                <a:srgbClr val="FFFFFF"/>
              </a:solidFill>
            </a:endParaRPr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262098"/>
              </p:ext>
            </p:extLst>
          </p:nvPr>
        </p:nvGraphicFramePr>
        <p:xfrm>
          <a:off x="304800" y="1371600"/>
          <a:ext cx="8549640" cy="4893183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740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4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46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Characteristics</a:t>
                      </a:r>
                    </a:p>
                  </a:txBody>
                  <a:tcPr marL="73152" marR="45720" anchor="ctr" horzOverflow="overflow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Glecaprevir-Pibrentasvir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/>
                      </a:r>
                      <a:b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</a:b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12</a:t>
                      </a: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 weeks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/>
                      </a:r>
                      <a:b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</a:b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(</a:t>
                      </a: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n = 44)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5B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Glecaprevir-Pibrentasvir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/>
                      </a:r>
                      <a:b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</a:br>
                      <a:r>
                        <a:rPr lang="en-US" sz="16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16 weeks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(n = 47)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40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6351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dirty="0" smtClean="0"/>
                        <a:t>Prior DAA class, n (%)</a:t>
                      </a:r>
                      <a:br>
                        <a:rPr lang="en-US" sz="1600" dirty="0" smtClean="0"/>
                      </a:br>
                      <a:r>
                        <a:rPr lang="en-US" sz="1600" baseline="0" dirty="0" smtClean="0"/>
                        <a:t>  </a:t>
                      </a:r>
                      <a:r>
                        <a:rPr lang="en-US" sz="1600" dirty="0" smtClean="0"/>
                        <a:t>NS3/4A PI only (NS5A inhibitor naïve)</a:t>
                      </a:r>
                      <a:br>
                        <a:rPr lang="en-US" sz="1600" dirty="0" smtClean="0"/>
                      </a:br>
                      <a:r>
                        <a:rPr lang="en-US" sz="1600" baseline="0" dirty="0" smtClean="0"/>
                        <a:t>  NS5A inhibitor only (PI-naïve)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  N3/4A PI + NS5A inhibitor</a:t>
                      </a:r>
                      <a:endParaRPr lang="en-US" sz="1600" dirty="0"/>
                    </a:p>
                  </a:txBody>
                  <a:tcPr marR="45720" marT="91440" marB="9144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endParaRPr lang="en-US" sz="1600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14 (32)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kern="1200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16 (36)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kern="1200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14 (32)</a:t>
                      </a:r>
                      <a:endParaRPr lang="en-US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91440" marB="9144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 (28)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 (30)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 (34)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3139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Past DAA response,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n (%)</a:t>
                      </a:r>
                    </a:p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 On-treatment failure</a:t>
                      </a:r>
                    </a:p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</a:rPr>
                        <a:t>Virologic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relapse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R="45720" marT="91440" marB="9144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endParaRPr lang="en-US" sz="1600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14 (32)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30 (68)</a:t>
                      </a:r>
                      <a:endParaRPr lang="en-US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91440" marB="9144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 (28)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(72)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1023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Key baseline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substitutions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, n (%)</a:t>
                      </a:r>
                      <a:br>
                        <a:rPr lang="en-US" sz="16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None</a:t>
                      </a:r>
                      <a:br>
                        <a:rPr lang="en-US" sz="16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NS3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only</a:t>
                      </a:r>
                      <a:b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 NS5A only</a:t>
                      </a:r>
                      <a:b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 NS3 and NS5A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R="45720" marT="91440" marB="9144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endParaRPr lang="en-US" sz="1600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13 (30)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2 (5)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24 (55)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1600" kern="1200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(11)</a:t>
                      </a:r>
                      <a:endParaRPr lang="en-US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91440" marB="9144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 (30)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(9)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 (52)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(9)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Poordad</a:t>
            </a:r>
            <a:r>
              <a:rPr lang="en-US" dirty="0"/>
              <a:t> F, et al. </a:t>
            </a:r>
            <a:r>
              <a:rPr lang="en-US" dirty="0" err="1"/>
              <a:t>Hepatology</a:t>
            </a:r>
            <a:r>
              <a:rPr lang="en-US" dirty="0"/>
              <a:t>. 2018;67:1253-60.</a:t>
            </a:r>
          </a:p>
        </p:txBody>
      </p:sp>
    </p:spTree>
    <p:extLst>
      <p:ext uri="{BB962C8B-B14F-4D97-AF65-F5344CB8AC3E}">
        <p14:creationId xmlns:p14="http://schemas.microsoft.com/office/powerpoint/2010/main" val="30519379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Glecaprevir-Pibrentasvir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for 8 or 12 weeks in Non-Cirrhotic GT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>
                <a:solidFill>
                  <a:srgbClr val="FFFFFF"/>
                </a:solidFill>
              </a:rPr>
              <a:t>ENDURANCE-1: Study Design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38" name="Rectangle 37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38200" y="14679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24296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71570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04908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  <a:latin typeface="Arial"/>
                  <a:cs typeface="Arial"/>
                </a:rPr>
                <a:t>8</a:t>
              </a:r>
            </a:p>
          </p:txBody>
        </p:sp>
        <p:cxnSp>
          <p:nvCxnSpPr>
            <p:cNvPr id="51" name="Straight Connector 50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251422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433111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798849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/>
            <p:cNvSpPr/>
            <p:nvPr/>
          </p:nvSpPr>
          <p:spPr>
            <a:xfrm>
              <a:off x="498066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 flipV="1">
              <a:off x="5262682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/>
            <p:cNvSpPr/>
            <p:nvPr/>
          </p:nvSpPr>
          <p:spPr>
            <a:xfrm>
              <a:off x="682312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 flipH="1" flipV="1">
              <a:off x="7093355" y="177094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Connector 34"/>
          <p:cNvCxnSpPr/>
          <p:nvPr/>
        </p:nvCxnSpPr>
        <p:spPr>
          <a:xfrm>
            <a:off x="4329684" y="2840380"/>
            <a:ext cx="27432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6"/>
          <p:cNvSpPr>
            <a:spLocks noGrp="1"/>
          </p:cNvSpPr>
          <p:nvPr>
            <p:ph sz="quarter" idx="13"/>
          </p:nvPr>
        </p:nvSpPr>
        <p:spPr>
          <a:xfrm>
            <a:off x="304801" y="6461760"/>
            <a:ext cx="7382254" cy="320040"/>
          </a:xfrm>
        </p:spPr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N </a:t>
            </a:r>
            <a:r>
              <a:rPr lang="en-US" dirty="0" err="1"/>
              <a:t>Engl</a:t>
            </a:r>
            <a:r>
              <a:rPr lang="en-US" dirty="0"/>
              <a:t> J Med. 2018;378:354-69.</a:t>
            </a: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2500884" y="2483065"/>
            <a:ext cx="1828800" cy="7173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800" b="1" dirty="0" smtClean="0">
                <a:latin typeface="Arial"/>
                <a:cs typeface="Arial"/>
              </a:rPr>
              <a:t>GLE-PIB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705600" y="2637773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143000" y="2642620"/>
            <a:ext cx="13510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n = 351</a:t>
            </a:r>
            <a:endParaRPr lang="en-US" sz="1800" dirty="0">
              <a:solidFill>
                <a:srgbClr val="000000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5257800" y="4095267"/>
            <a:ext cx="27432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5"/>
          <p:cNvSpPr>
            <a:spLocks noChangeArrowheads="1"/>
          </p:cNvSpPr>
          <p:nvPr/>
        </p:nvSpPr>
        <p:spPr bwMode="auto">
          <a:xfrm>
            <a:off x="2500883" y="3797747"/>
            <a:ext cx="2741677" cy="6218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800" b="1" dirty="0" smtClean="0">
                <a:latin typeface="Arial"/>
                <a:cs typeface="Arial"/>
              </a:rPr>
              <a:t>GLE-PIB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594944" y="3892660"/>
            <a:ext cx="775716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143000" y="3889480"/>
            <a:ext cx="13510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</a:rPr>
              <a:t>n</a:t>
            </a:r>
            <a:r>
              <a:rPr lang="en-US" sz="1800" dirty="0" smtClean="0">
                <a:solidFill>
                  <a:srgbClr val="000000"/>
                </a:solidFill>
              </a:rPr>
              <a:t> = 352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64" name="Rectangle 25"/>
          <p:cNvSpPr>
            <a:spLocks noChangeArrowheads="1"/>
          </p:cNvSpPr>
          <p:nvPr/>
        </p:nvSpPr>
        <p:spPr bwMode="auto">
          <a:xfrm>
            <a:off x="-6949" y="5105400"/>
            <a:ext cx="9162288" cy="114297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Abbreviations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: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GLE-PIB=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Glecaprevir-pibrentasvir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Glecaprevir-pibrentasvir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(100/40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) fixed-dose combination: three pills (300/120 mg)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once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daily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9753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Glecaprevir-Pibrentasvir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GT 1 or 4 &amp; Prior DAA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Treatment</a:t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3100" dirty="0" smtClean="0"/>
              <a:t>MAGELLAN</a:t>
            </a:r>
            <a:r>
              <a:rPr lang="en-US" sz="3100" dirty="0"/>
              <a:t>-1 (Part </a:t>
            </a:r>
            <a:r>
              <a:rPr lang="en-US" sz="3100" dirty="0" smtClean="0"/>
              <a:t>2)</a:t>
            </a:r>
            <a:r>
              <a:rPr lang="en-US" sz="3100" dirty="0"/>
              <a:t>: </a:t>
            </a:r>
            <a:r>
              <a:rPr lang="en-US" sz="3100" dirty="0" smtClean="0">
                <a:solidFill>
                  <a:srgbClr val="FFFFFF"/>
                </a:solidFill>
              </a:rPr>
              <a:t>Results</a:t>
            </a:r>
            <a:endParaRPr lang="en-US" sz="3100" dirty="0">
              <a:solidFill>
                <a:srgbClr val="FFFFFF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36" name="Content Placeholder 6"/>
          <p:cNvSpPr>
            <a:spLocks noGrp="1"/>
          </p:cNvSpPr>
          <p:nvPr>
            <p:ph sz="quarter" idx="13"/>
          </p:nvPr>
        </p:nvSpPr>
        <p:spPr>
          <a:xfrm>
            <a:off x="304801" y="6461760"/>
            <a:ext cx="7382254" cy="320040"/>
          </a:xfrm>
        </p:spPr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Poordad</a:t>
            </a:r>
            <a:r>
              <a:rPr lang="en-US" dirty="0"/>
              <a:t> F, et al. </a:t>
            </a:r>
            <a:r>
              <a:rPr lang="en-US" dirty="0" err="1"/>
              <a:t>Hepatology</a:t>
            </a:r>
            <a:r>
              <a:rPr lang="en-US" dirty="0"/>
              <a:t>. 2018;67:1253-60.</a:t>
            </a:r>
          </a:p>
        </p:txBody>
      </p:sp>
      <p:graphicFrame>
        <p:nvGraphicFramePr>
          <p:cNvPr id="29" name="Chart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1834753"/>
              </p:ext>
            </p:extLst>
          </p:nvPr>
        </p:nvGraphicFramePr>
        <p:xfrm>
          <a:off x="458669" y="1524000"/>
          <a:ext cx="8223488" cy="4596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" name="Rectangle 43"/>
          <p:cNvSpPr/>
          <p:nvPr/>
        </p:nvSpPr>
        <p:spPr>
          <a:xfrm>
            <a:off x="2743162" y="5003291"/>
            <a:ext cx="914438" cy="3809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39/44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315960" y="5003291"/>
            <a:ext cx="914438" cy="3809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43/47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7788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Glecaprevir-Pibrentasvir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GT 1 or 4 &amp; Prior DAA Treatment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3100" dirty="0"/>
              <a:t>MAGELLAN-1 (Part 2): </a:t>
            </a:r>
            <a:r>
              <a:rPr lang="en-US" sz="3100" dirty="0" smtClean="0">
                <a:solidFill>
                  <a:srgbClr val="FFFFFF"/>
                </a:solidFill>
              </a:rPr>
              <a:t>Results by Prior DAA Class</a:t>
            </a:r>
            <a:endParaRPr lang="en-US" sz="3100" dirty="0"/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719094"/>
              </p:ext>
            </p:extLst>
          </p:nvPr>
        </p:nvGraphicFramePr>
        <p:xfrm>
          <a:off x="324121" y="1524000"/>
          <a:ext cx="8458201" cy="41148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257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04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04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7969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Sustained Virologic Response</a:t>
                      </a:r>
                    </a:p>
                  </a:txBody>
                  <a:tcPr marL="182880" marR="45720"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8383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rgbClr val="FFFFFF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5B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98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Response</a:t>
                      </a:r>
                    </a:p>
                  </a:txBody>
                  <a:tcPr marL="182880" marR="45720"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Glecaprevir-Pibrentasvir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/>
                      </a:r>
                      <a:b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</a:b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12</a:t>
                      </a: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 weeks</a:t>
                      </a:r>
                      <a:br>
                        <a:rPr lang="en-US" sz="1600" b="0" baseline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</a:b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(n = 44)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5B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Glecaprevir-Pibrentasvir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/>
                      </a:r>
                      <a:b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</a:b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16</a:t>
                      </a: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 weeks</a:t>
                      </a:r>
                      <a:br>
                        <a:rPr lang="en-US" sz="1600" b="0" baseline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</a:b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(n = 44)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093">
                <a:tc>
                  <a:txBody>
                    <a:bodyPr/>
                    <a:lstStyle/>
                    <a:p>
                      <a:pPr marL="12700" indent="0">
                        <a:tabLst/>
                      </a:pPr>
                      <a:r>
                        <a:rPr lang="en-US" sz="1800" dirty="0" smtClean="0"/>
                        <a:t>Overall</a:t>
                      </a:r>
                      <a:endParaRPr lang="en-US" sz="1800" dirty="0"/>
                    </a:p>
                  </a:txBody>
                  <a:tcPr marL="18288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39/44 (89)</a:t>
                      </a:r>
                      <a:endParaRPr lang="en-US" sz="18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43/47 (91)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509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On-treatment virologic failure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1/44 (2)</a:t>
                      </a:r>
                      <a:endParaRPr lang="en-US" sz="18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4/47 (9)</a:t>
                      </a:r>
                      <a:endParaRPr lang="en-US" sz="18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509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Virologic relapse</a:t>
                      </a:r>
                      <a:endParaRPr lang="en-US" sz="1800" dirty="0"/>
                    </a:p>
                  </a:txBody>
                  <a:tcPr marL="18288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4/44 (9)</a:t>
                      </a:r>
                      <a:endParaRPr lang="en-US" sz="18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0/</a:t>
                      </a:r>
                      <a:r>
                        <a:rPr lang="en-US" sz="18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47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(0)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Poordad</a:t>
            </a:r>
            <a:r>
              <a:rPr lang="en-US" dirty="0"/>
              <a:t> F, et al. </a:t>
            </a:r>
            <a:r>
              <a:rPr lang="en-US" dirty="0" err="1"/>
              <a:t>Hepatology</a:t>
            </a:r>
            <a:r>
              <a:rPr lang="en-US" dirty="0"/>
              <a:t>. 2018;67:1253-60.</a:t>
            </a:r>
          </a:p>
        </p:txBody>
      </p:sp>
    </p:spTree>
    <p:extLst>
      <p:ext uri="{BB962C8B-B14F-4D97-AF65-F5344CB8AC3E}">
        <p14:creationId xmlns:p14="http://schemas.microsoft.com/office/powerpoint/2010/main" val="33164918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Glecaprevir-Pibrentasvir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GT 1 or 4 &amp; Prior DAA Treatment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3100" dirty="0"/>
              <a:t>MAGELLAN-1 (Part 2): </a:t>
            </a:r>
            <a:r>
              <a:rPr lang="en-US" sz="3100" dirty="0" smtClean="0">
                <a:solidFill>
                  <a:srgbClr val="FFFFFF"/>
                </a:solidFill>
              </a:rPr>
              <a:t>Results by Prior DAA Class</a:t>
            </a:r>
            <a:endParaRPr lang="en-US" sz="3100" dirty="0"/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761295"/>
              </p:ext>
            </p:extLst>
          </p:nvPr>
        </p:nvGraphicFramePr>
        <p:xfrm>
          <a:off x="324121" y="1524000"/>
          <a:ext cx="8458201" cy="41148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257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04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04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7969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Sustained Virologic Response Based on Prior DAA Class</a:t>
                      </a:r>
                    </a:p>
                  </a:txBody>
                  <a:tcPr marL="182880" marR="45720"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8383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rgbClr val="FFFFFF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5B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98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Prior DAA Class</a:t>
                      </a:r>
                    </a:p>
                  </a:txBody>
                  <a:tcPr marL="182880" marR="45720"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Glecaprevir-Pibrentasvir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/>
                      </a:r>
                      <a:b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</a:b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12</a:t>
                      </a: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 weeks</a:t>
                      </a:r>
                      <a:br>
                        <a:rPr lang="en-US" sz="1600" b="0" baseline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</a:b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(n = 44)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5B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Glecaprevir-Pibrentasvir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/>
                      </a:r>
                      <a:b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</a:b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16</a:t>
                      </a: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 weeks</a:t>
                      </a:r>
                      <a:br>
                        <a:rPr lang="en-US" sz="1600" b="0" baseline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</a:b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(n = 44)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093">
                <a:tc>
                  <a:txBody>
                    <a:bodyPr/>
                    <a:lstStyle/>
                    <a:p>
                      <a:pPr marL="12700" indent="0">
                        <a:tabLst/>
                      </a:pPr>
                      <a:r>
                        <a:rPr lang="en-US" sz="1800" dirty="0" smtClean="0"/>
                        <a:t>NS3/4A PI only</a:t>
                      </a:r>
                      <a:endParaRPr lang="en-US" sz="1800" dirty="0"/>
                    </a:p>
                  </a:txBody>
                  <a:tcPr marL="18288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14/14 (100)</a:t>
                      </a:r>
                      <a:endParaRPr lang="en-US" sz="18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13/13 (100)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509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NS5A inhibitor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only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14/16 (88)</a:t>
                      </a:r>
                      <a:endParaRPr lang="en-US" sz="18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17/18 (94)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509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NS3/4A PI + NS5A</a:t>
                      </a:r>
                      <a:r>
                        <a:rPr lang="en-US" sz="1800" baseline="0" dirty="0" smtClean="0"/>
                        <a:t> inhibitor</a:t>
                      </a:r>
                      <a:endParaRPr lang="en-US" sz="1800" dirty="0"/>
                    </a:p>
                  </a:txBody>
                  <a:tcPr marL="18288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11/14 (79)</a:t>
                      </a:r>
                      <a:endParaRPr lang="en-US" sz="18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13/16 (81)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Poordad</a:t>
            </a:r>
            <a:r>
              <a:rPr lang="en-US" dirty="0"/>
              <a:t> F, et al. </a:t>
            </a:r>
            <a:r>
              <a:rPr lang="en-US" dirty="0" err="1"/>
              <a:t>Hepatology</a:t>
            </a:r>
            <a:r>
              <a:rPr lang="en-US" dirty="0"/>
              <a:t>. 2018;67:1253-60.</a:t>
            </a:r>
          </a:p>
        </p:txBody>
      </p:sp>
    </p:spTree>
    <p:extLst>
      <p:ext uri="{BB962C8B-B14F-4D97-AF65-F5344CB8AC3E}">
        <p14:creationId xmlns:p14="http://schemas.microsoft.com/office/powerpoint/2010/main" val="9502618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Glecaprevir-Pibrentasvir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GT 1 or 4 &amp; Prior DAA Treatment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/>
              <a:t>MAGELLAN-1 (Part 2): </a:t>
            </a:r>
            <a:r>
              <a:rPr lang="en-US" sz="2700" dirty="0" smtClean="0">
                <a:solidFill>
                  <a:srgbClr val="FFFFFF"/>
                </a:solidFill>
              </a:rPr>
              <a:t>Results by Baseline Substitutions</a:t>
            </a:r>
            <a:endParaRPr lang="en-US" sz="2700" dirty="0"/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763758"/>
              </p:ext>
            </p:extLst>
          </p:nvPr>
        </p:nvGraphicFramePr>
        <p:xfrm>
          <a:off x="324121" y="1524000"/>
          <a:ext cx="8458201" cy="42132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257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04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04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972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Sustained Virologic Response Based on Baseline Substitutions</a:t>
                      </a:r>
                    </a:p>
                  </a:txBody>
                  <a:tcPr marL="182880" marR="45720"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8383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rgbClr val="FFFFFF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5B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0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Baseline Substitutions</a:t>
                      </a:r>
                    </a:p>
                  </a:txBody>
                  <a:tcPr marL="182880" marR="45720"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Glecaprevir-Pibrentasvir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/>
                      </a:r>
                      <a:b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</a:b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12</a:t>
                      </a: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 weeks</a:t>
                      </a:r>
                      <a:br>
                        <a:rPr lang="en-US" sz="1600" b="0" baseline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</a:b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(n = 44)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5B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Glecaprevir-Pibrentasvir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/>
                      </a:r>
                      <a:b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</a:b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16</a:t>
                      </a: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 weeks</a:t>
                      </a:r>
                      <a:br>
                        <a:rPr lang="en-US" sz="1600" b="0" baseline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</a:b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(n = 44)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5638">
                <a:tc>
                  <a:txBody>
                    <a:bodyPr/>
                    <a:lstStyle/>
                    <a:p>
                      <a:pPr marL="12700" indent="0">
                        <a:tabLst/>
                      </a:pPr>
                      <a:r>
                        <a:rPr lang="en-US" sz="1800" dirty="0" smtClean="0"/>
                        <a:t>None</a:t>
                      </a:r>
                      <a:endParaRPr lang="en-US" sz="1800" dirty="0"/>
                    </a:p>
                  </a:txBody>
                  <a:tcPr marL="18288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13/13 (100)</a:t>
                      </a:r>
                      <a:endParaRPr lang="en-US" sz="18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13/13 (100)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638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NS3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only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2/2 (100)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4/4 (100)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5638"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NS5A only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r>
                        <a:rPr lang="en-US" sz="1800" kern="120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/24 </a:t>
                      </a:r>
                      <a:r>
                        <a:rPr lang="en-US" sz="18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(83)</a:t>
                      </a:r>
                      <a:endParaRPr lang="en-US" sz="18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22/23 (96)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5638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NS3 and NS5A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4/5 (80)</a:t>
                      </a:r>
                      <a:endParaRPr lang="en-US" sz="18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1/4 (25)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Poordad</a:t>
            </a:r>
            <a:r>
              <a:rPr lang="en-US" dirty="0"/>
              <a:t> F, et al. </a:t>
            </a:r>
            <a:r>
              <a:rPr lang="en-US" dirty="0" err="1"/>
              <a:t>Hepatology</a:t>
            </a:r>
            <a:r>
              <a:rPr lang="en-US" dirty="0"/>
              <a:t>. 2018;67:1253-60.</a:t>
            </a:r>
          </a:p>
        </p:txBody>
      </p:sp>
    </p:spTree>
    <p:extLst>
      <p:ext uri="{BB962C8B-B14F-4D97-AF65-F5344CB8AC3E}">
        <p14:creationId xmlns:p14="http://schemas.microsoft.com/office/powerpoint/2010/main" val="14963173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Poordad</a:t>
            </a:r>
            <a:r>
              <a:rPr lang="en-US" dirty="0"/>
              <a:t> F, et al. </a:t>
            </a:r>
            <a:r>
              <a:rPr lang="en-US" dirty="0" err="1"/>
              <a:t>Hepatology</a:t>
            </a:r>
            <a:r>
              <a:rPr lang="en-US" dirty="0"/>
              <a:t>. 2018;67:1253-60.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Glecaprevir-Pibrentasvir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GT 1 or 4 &amp; Prior DAA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Treatment</a:t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800" dirty="0" smtClean="0"/>
              <a:t>MAGELLAN</a:t>
            </a:r>
            <a:r>
              <a:rPr lang="en-US" sz="2800" dirty="0"/>
              <a:t>-1 (Part </a:t>
            </a:r>
            <a:r>
              <a:rPr lang="en-US" sz="2800" dirty="0" smtClean="0"/>
              <a:t>2)</a:t>
            </a:r>
            <a:r>
              <a:rPr lang="en-US" sz="2800" dirty="0"/>
              <a:t>: </a:t>
            </a:r>
            <a:r>
              <a:rPr lang="en-US" sz="2800" dirty="0" smtClean="0"/>
              <a:t>Conclusions</a:t>
            </a:r>
            <a:endParaRPr lang="en-US" sz="28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807185"/>
              </p:ext>
            </p:extLst>
          </p:nvPr>
        </p:nvGraphicFramePr>
        <p:xfrm>
          <a:off x="0" y="2590800"/>
          <a:ext cx="9144000" cy="20086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4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Patients with hepatitis C virus (HCV) who have virologic failure after treatment containing an NS5A inhibitor have limited retreatment options.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593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2705100"/>
            <a:ext cx="8686800" cy="1457706"/>
          </a:xfrm>
        </p:spPr>
        <p:txBody>
          <a:bodyPr>
            <a:normAutofit/>
          </a:bodyPr>
          <a:lstStyle/>
          <a:p>
            <a:pPr>
              <a:lnSpc>
                <a:spcPts val="3500"/>
              </a:lnSpc>
              <a:spcBef>
                <a:spcPts val="600"/>
              </a:spcBef>
            </a:pPr>
            <a:r>
              <a:rPr lang="en-US" sz="2400" dirty="0" err="1" smtClean="0">
                <a:solidFill>
                  <a:srgbClr val="001D48"/>
                </a:solidFill>
              </a:rPr>
              <a:t>Glecaprevir</a:t>
            </a:r>
            <a:r>
              <a:rPr lang="en-US" sz="2400" dirty="0">
                <a:solidFill>
                  <a:srgbClr val="001D48"/>
                </a:solidFill>
              </a:rPr>
              <a:t> </a:t>
            </a:r>
            <a:r>
              <a:rPr lang="en-US" sz="2400" dirty="0" smtClean="0">
                <a:solidFill>
                  <a:srgbClr val="001D48"/>
                </a:solidFill>
              </a:rPr>
              <a:t>and </a:t>
            </a:r>
            <a:r>
              <a:rPr lang="en-US" sz="2400" dirty="0" err="1" smtClean="0">
                <a:solidFill>
                  <a:srgbClr val="001D48"/>
                </a:solidFill>
              </a:rPr>
              <a:t>Pibrentasvir</a:t>
            </a:r>
            <a:r>
              <a:rPr lang="en-US" sz="2400" dirty="0" smtClean="0">
                <a:solidFill>
                  <a:srgbClr val="001D48"/>
                </a:solidFill>
              </a:rPr>
              <a:t> in HCV GT 1-6 without Cirrhosis</a:t>
            </a:r>
            <a:br>
              <a:rPr lang="en-US" sz="2400" dirty="0" smtClean="0">
                <a:solidFill>
                  <a:srgbClr val="001D48"/>
                </a:solidFill>
              </a:rPr>
            </a:br>
            <a:r>
              <a:rPr lang="en-US" dirty="0" smtClean="0">
                <a:solidFill>
                  <a:srgbClr val="001D48"/>
                </a:solidFill>
              </a:rPr>
              <a:t>SURVEYOR-I and SURVEYOR-II</a:t>
            </a:r>
            <a:endParaRPr lang="en-US" sz="2000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3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Treatment-Naïve and Treatment-Experienced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latin typeface="Arial"/>
                <a:cs typeface="Arial"/>
              </a:rPr>
              <a:t>Source: </a:t>
            </a:r>
            <a:r>
              <a:rPr lang="en-US" sz="1400" dirty="0" err="1" smtClean="0">
                <a:latin typeface="Arial"/>
                <a:cs typeface="Arial"/>
              </a:rPr>
              <a:t>Kwo</a:t>
            </a:r>
            <a:r>
              <a:rPr lang="en-US" sz="1400" dirty="0" smtClean="0">
                <a:latin typeface="Arial"/>
                <a:cs typeface="Arial"/>
              </a:rPr>
              <a:t> PY, et </a:t>
            </a:r>
            <a:r>
              <a:rPr lang="en-US" sz="1400" dirty="0">
                <a:latin typeface="Arial"/>
                <a:cs typeface="Arial"/>
              </a:rPr>
              <a:t>al</a:t>
            </a:r>
            <a:r>
              <a:rPr lang="en-US" sz="1400" dirty="0" smtClean="0">
                <a:latin typeface="Arial"/>
                <a:cs typeface="Arial"/>
              </a:rPr>
              <a:t>. J </a:t>
            </a:r>
            <a:r>
              <a:rPr lang="en-US" sz="1400" dirty="0" err="1" smtClean="0">
                <a:latin typeface="Arial"/>
                <a:cs typeface="Arial"/>
              </a:rPr>
              <a:t>Hepatol</a:t>
            </a:r>
            <a:r>
              <a:rPr lang="en-US" sz="1400" dirty="0" smtClean="0">
                <a:latin typeface="Arial"/>
                <a:cs typeface="Arial"/>
              </a:rPr>
              <a:t> 2017;67:263-71.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54722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Kwo</a:t>
            </a:r>
            <a:r>
              <a:rPr lang="en-US" dirty="0"/>
              <a:t> PY, et al. J </a:t>
            </a:r>
            <a:r>
              <a:rPr lang="en-US" dirty="0" err="1"/>
              <a:t>Hepatol</a:t>
            </a:r>
            <a:r>
              <a:rPr lang="en-US" dirty="0"/>
              <a:t> 2017;67:263-71.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686800" cy="990600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and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GT 1-6 without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Cirrhosis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dirty="0"/>
              <a:t>SURVEYOR-I and SURVEYOR-II: </a:t>
            </a:r>
            <a:r>
              <a:rPr lang="en-US" dirty="0" smtClean="0"/>
              <a:t>Study Features</a:t>
            </a:r>
            <a:endParaRPr lang="en-US" dirty="0"/>
          </a:p>
        </p:txBody>
      </p:sp>
      <p:graphicFrame>
        <p:nvGraphicFramePr>
          <p:cNvPr id="5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500079"/>
              </p:ext>
            </p:extLst>
          </p:nvPr>
        </p:nvGraphicFramePr>
        <p:xfrm>
          <a:off x="514350" y="1447800"/>
          <a:ext cx="8115300" cy="492442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1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SURVEYOR-I and SURVEYOR-II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49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907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Open-label single-arm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phase 2, multicenter trial to evaluate the safety and efficacy of various doses of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glecaprevir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and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pibrentasvir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, with or without ribavirin, for 8 or 12 weeks in treatment-naïve and treatment-experienced, non-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cirrrhotic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 patients with chronic HCV GT 1, 2, 3, 4, 5, or 6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="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80 sites in U.S.,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Canada, Europe, Australia, and New Zealand</a:t>
                      </a:r>
                    </a:p>
                    <a:p>
                      <a:pPr marL="190500" marR="0" lvl="0" indent="-190500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>
                          <a:tab pos="279400" algn="l"/>
                        </a:tabLst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Key Eligibility Criteria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SURVEYOR I = Chronic HCV GT 1, 4, 5, or 6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SURVEYOR 2 = Chronic HCV GT 2 or 3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 18-70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HCV RNA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&gt;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10,000 IU/mL at screening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Naïve or treated with peginterferon plus ribavirin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Absence of cirrhosis</a:t>
                      </a:r>
                    </a:p>
                    <a:p>
                      <a:pPr marL="190500" marR="0" lvl="0" indent="-190500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>
                          <a:tab pos="279400" algn="l"/>
                        </a:tabLst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42897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"/>
          <p:cNvSpPr>
            <a:spLocks noChangeArrowheads="1"/>
          </p:cNvSpPr>
          <p:nvPr/>
        </p:nvSpPr>
        <p:spPr bwMode="auto">
          <a:xfrm>
            <a:off x="-6113" y="1564926"/>
            <a:ext cx="9158840" cy="359663"/>
          </a:xfrm>
          <a:prstGeom prst="rect">
            <a:avLst/>
          </a:prstGeom>
          <a:solidFill>
            <a:srgbClr val="F2F2F2"/>
          </a:solidFill>
          <a:ln w="12700" cmpd="sng">
            <a:noFill/>
            <a:miter lim="800000"/>
            <a:headEnd/>
            <a:tailEnd/>
          </a:ln>
          <a:effectLst/>
          <a:extLst/>
        </p:spPr>
        <p:txBody>
          <a:bodyPr wrap="none" lIns="182880" anchor="ctr"/>
          <a:lstStyle/>
          <a:p>
            <a:r>
              <a:rPr lang="en-US" sz="1400" b="1" dirty="0" smtClean="0">
                <a:latin typeface="Arial"/>
                <a:cs typeface="Arial"/>
              </a:rPr>
              <a:t>Part 1: Dose Ranging in Treatment-Naïve and Treatment-Experienced</a:t>
            </a:r>
            <a:endParaRPr lang="en-US" sz="1400" b="1" dirty="0">
              <a:latin typeface="Arial"/>
              <a:cs typeface="Arial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5278807" y="2303792"/>
            <a:ext cx="329184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278807" y="2739274"/>
            <a:ext cx="329184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301487" y="3166852"/>
            <a:ext cx="329184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301487" y="3624506"/>
            <a:ext cx="329184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301487" y="4030558"/>
            <a:ext cx="329184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Kwo</a:t>
            </a:r>
            <a:r>
              <a:rPr lang="en-US" dirty="0"/>
              <a:t> PY, et al. J </a:t>
            </a:r>
            <a:r>
              <a:rPr lang="en-US" dirty="0" err="1"/>
              <a:t>Hepatol</a:t>
            </a:r>
            <a:r>
              <a:rPr lang="en-US" dirty="0"/>
              <a:t> 2017;67:263-71.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and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GT 1-6 without Cirrhosis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dirty="0"/>
              <a:t>SURVEYOR-I and SURVEYOR-II: Study </a:t>
            </a:r>
            <a:r>
              <a:rPr lang="en-US" dirty="0" smtClean="0"/>
              <a:t>Design (Part 1)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-6113" y="1119462"/>
            <a:ext cx="9162291" cy="515104"/>
            <a:chOff x="-6113" y="1289294"/>
            <a:chExt cx="9162291" cy="515104"/>
          </a:xfrm>
        </p:grpSpPr>
        <p:sp>
          <p:nvSpPr>
            <p:cNvPr id="12" name="Rectangle 11"/>
            <p:cNvSpPr/>
            <p:nvPr/>
          </p:nvSpPr>
          <p:spPr>
            <a:xfrm>
              <a:off x="-6113" y="1456980"/>
              <a:ext cx="9162291" cy="2735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559198" y="1289294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-6113" y="1729958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1830459" y="1650714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8422923" y="1289294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8704945" y="1650714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609600" y="1410611"/>
              <a:ext cx="838200" cy="36272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Week</a:t>
              </a:r>
              <a:endParaRPr lang="en-US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969972" y="1289294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5274772" y="1650714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1817041" y="2119296"/>
            <a:ext cx="3474720" cy="3575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GLE 200 mg + PIB 120 mg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43467" y="2990296"/>
            <a:ext cx="725751" cy="3596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 25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43467" y="2119296"/>
            <a:ext cx="725751" cy="3596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n</a:t>
            </a:r>
            <a:r>
              <a:rPr lang="en-US" sz="1400" dirty="0" smtClean="0">
                <a:solidFill>
                  <a:srgbClr val="000000"/>
                </a:solidFill>
              </a:rPr>
              <a:t>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40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1817041" y="2554796"/>
            <a:ext cx="3474720" cy="3575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GLE 200 mg + PIB 4</a:t>
            </a:r>
            <a:r>
              <a:rPr lang="en-US" sz="1400" b="1" dirty="0" smtClean="0">
                <a:latin typeface="Arial"/>
                <a:cs typeface="Arial"/>
              </a:rPr>
              <a:t>0 </a:t>
            </a:r>
            <a:r>
              <a:rPr lang="en-US" sz="1400" b="1" dirty="0">
                <a:latin typeface="Arial"/>
                <a:cs typeface="Arial"/>
              </a:rPr>
              <a:t>mg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43467" y="3861296"/>
            <a:ext cx="725751" cy="3596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 25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1817041" y="2990296"/>
            <a:ext cx="3474720" cy="357564"/>
          </a:xfrm>
          <a:prstGeom prst="rect">
            <a:avLst/>
          </a:prstGeom>
          <a:solidFill>
            <a:srgbClr val="E7F1CA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GLE </a:t>
            </a:r>
            <a:r>
              <a:rPr lang="en-US" sz="1400" b="1" dirty="0" smtClean="0">
                <a:latin typeface="Arial"/>
                <a:cs typeface="Arial"/>
              </a:rPr>
              <a:t>300 </a:t>
            </a:r>
            <a:r>
              <a:rPr lang="en-US" sz="1400" b="1" dirty="0">
                <a:latin typeface="Arial"/>
                <a:cs typeface="Arial"/>
              </a:rPr>
              <a:t>mg + PIB </a:t>
            </a:r>
            <a:r>
              <a:rPr lang="en-US" sz="1400" b="1" dirty="0" smtClean="0">
                <a:latin typeface="Arial"/>
                <a:cs typeface="Arial"/>
              </a:rPr>
              <a:t>120 </a:t>
            </a:r>
            <a:r>
              <a:rPr lang="en-US" sz="1400" b="1" dirty="0">
                <a:latin typeface="Arial"/>
                <a:cs typeface="Arial"/>
              </a:rPr>
              <a:t>mg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143467" y="3425796"/>
            <a:ext cx="725751" cy="3596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 24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1817041" y="3425796"/>
            <a:ext cx="3474720" cy="357564"/>
          </a:xfrm>
          <a:prstGeom prst="rect">
            <a:avLst/>
          </a:prstGeom>
          <a:solidFill>
            <a:srgbClr val="E7F1CA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GLE </a:t>
            </a:r>
            <a:r>
              <a:rPr lang="en-US" sz="1400" b="1" dirty="0" smtClean="0">
                <a:latin typeface="Arial"/>
                <a:cs typeface="Arial"/>
              </a:rPr>
              <a:t>200 </a:t>
            </a:r>
            <a:r>
              <a:rPr lang="en-US" sz="1400" b="1" dirty="0">
                <a:latin typeface="Arial"/>
                <a:cs typeface="Arial"/>
              </a:rPr>
              <a:t>mg + PIB 120 </a:t>
            </a:r>
            <a:r>
              <a:rPr lang="en-US" sz="1400" b="1" dirty="0" smtClean="0">
                <a:latin typeface="Arial"/>
                <a:cs typeface="Arial"/>
              </a:rPr>
              <a:t>mg + RBV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1817041" y="3861296"/>
            <a:ext cx="3474720" cy="357564"/>
          </a:xfrm>
          <a:prstGeom prst="rect">
            <a:avLst/>
          </a:prstGeom>
          <a:solidFill>
            <a:srgbClr val="E7F1CA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GLE 300 mg + PIB 120 </a:t>
            </a:r>
            <a:r>
              <a:rPr lang="en-US" sz="1400" b="1" dirty="0" smtClean="0">
                <a:latin typeface="Arial"/>
                <a:cs typeface="Arial"/>
              </a:rPr>
              <a:t>mg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275050" y="2107832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297730" y="2543314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297730" y="2970892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297730" y="3428546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297730" y="3834598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7959" y="2119296"/>
            <a:ext cx="1094215" cy="357823"/>
          </a:xfrm>
          <a:prstGeom prst="rect">
            <a:avLst/>
          </a:prstGeom>
          <a:solidFill>
            <a:schemeClr val="accent1"/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GT 1: TN/TE</a:t>
            </a:r>
            <a:endParaRPr lang="en-US" sz="12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5306326" y="4468358"/>
            <a:ext cx="329184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5"/>
          <p:cNvSpPr>
            <a:spLocks noChangeArrowheads="1"/>
          </p:cNvSpPr>
          <p:nvPr/>
        </p:nvSpPr>
        <p:spPr bwMode="auto">
          <a:xfrm>
            <a:off x="1821880" y="4296796"/>
            <a:ext cx="3474720" cy="3575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GLE </a:t>
            </a:r>
            <a:r>
              <a:rPr lang="en-US" sz="1400" b="1" dirty="0" smtClean="0">
                <a:latin typeface="Arial"/>
                <a:cs typeface="Arial"/>
              </a:rPr>
              <a:t>200 </a:t>
            </a:r>
            <a:r>
              <a:rPr lang="en-US" sz="1400" b="1" dirty="0">
                <a:latin typeface="Arial"/>
                <a:cs typeface="Arial"/>
              </a:rPr>
              <a:t>mg + PIB 120 </a:t>
            </a:r>
            <a:r>
              <a:rPr lang="en-US" sz="1400" b="1" dirty="0" smtClean="0">
                <a:latin typeface="Arial"/>
                <a:cs typeface="Arial"/>
              </a:rPr>
              <a:t>mg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302569" y="4272398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5306326" y="4918588"/>
            <a:ext cx="329184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5"/>
          <p:cNvSpPr>
            <a:spLocks noChangeArrowheads="1"/>
          </p:cNvSpPr>
          <p:nvPr/>
        </p:nvSpPr>
        <p:spPr bwMode="auto">
          <a:xfrm>
            <a:off x="1821880" y="4732296"/>
            <a:ext cx="3474720" cy="3575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GLE 200 mg + PIB 120 mg + </a:t>
            </a:r>
            <a:r>
              <a:rPr lang="en-US" sz="1400" b="1" dirty="0" smtClean="0">
                <a:latin typeface="Arial"/>
                <a:cs typeface="Arial"/>
              </a:rPr>
              <a:t>RBV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8302569" y="4722628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5306326" y="5342058"/>
            <a:ext cx="329184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ectangle 5"/>
          <p:cNvSpPr>
            <a:spLocks noChangeArrowheads="1"/>
          </p:cNvSpPr>
          <p:nvPr/>
        </p:nvSpPr>
        <p:spPr bwMode="auto">
          <a:xfrm>
            <a:off x="1821880" y="5167796"/>
            <a:ext cx="3474720" cy="3575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GLE 200 mg + PIB 40 </a:t>
            </a:r>
            <a:r>
              <a:rPr lang="en-US" sz="1400" b="1" dirty="0" smtClean="0">
                <a:latin typeface="Arial"/>
                <a:cs typeface="Arial"/>
              </a:rPr>
              <a:t>mg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8302569" y="5146098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143467" y="4296796"/>
            <a:ext cx="725751" cy="3596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n</a:t>
            </a:r>
            <a:r>
              <a:rPr lang="en-US" sz="1400" dirty="0" smtClean="0">
                <a:solidFill>
                  <a:srgbClr val="000000"/>
                </a:solidFill>
              </a:rPr>
              <a:t>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30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143467" y="4732296"/>
            <a:ext cx="725751" cy="3596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n</a:t>
            </a:r>
            <a:r>
              <a:rPr lang="en-US" sz="1400" dirty="0" smtClean="0">
                <a:solidFill>
                  <a:srgbClr val="000000"/>
                </a:solidFill>
              </a:rPr>
              <a:t>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30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143467" y="5167796"/>
            <a:ext cx="725751" cy="3596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n</a:t>
            </a:r>
            <a:r>
              <a:rPr lang="en-US" sz="1400" dirty="0" smtClean="0">
                <a:solidFill>
                  <a:srgbClr val="000000"/>
                </a:solidFill>
              </a:rPr>
              <a:t>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31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>
            <a:off x="5306326" y="5774652"/>
            <a:ext cx="329184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1821880" y="5603296"/>
            <a:ext cx="3474720" cy="3575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GLE 200 mg + PIB 40 </a:t>
            </a:r>
            <a:r>
              <a:rPr lang="en-US" sz="1400" b="1" dirty="0" smtClean="0">
                <a:latin typeface="Arial"/>
                <a:cs typeface="Arial"/>
              </a:rPr>
              <a:t>mg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8302569" y="5578692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143467" y="5603296"/>
            <a:ext cx="725751" cy="3596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n</a:t>
            </a:r>
            <a:r>
              <a:rPr lang="en-US" sz="1400" dirty="0" smtClean="0">
                <a:solidFill>
                  <a:srgbClr val="000000"/>
                </a:solidFill>
              </a:rPr>
              <a:t>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30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143467" y="2554796"/>
            <a:ext cx="725751" cy="3596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n</a:t>
            </a:r>
            <a:r>
              <a:rPr lang="en-US" sz="1400" dirty="0" smtClean="0">
                <a:solidFill>
                  <a:srgbClr val="000000"/>
                </a:solidFill>
              </a:rPr>
              <a:t>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39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87959" y="2554796"/>
            <a:ext cx="1097280" cy="357823"/>
          </a:xfrm>
          <a:prstGeom prst="rect">
            <a:avLst/>
          </a:prstGeom>
          <a:solidFill>
            <a:schemeClr val="accent1"/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GT </a:t>
            </a:r>
            <a:r>
              <a:rPr lang="en-US" sz="1200" b="1" dirty="0">
                <a:solidFill>
                  <a:srgbClr val="FFFFFF"/>
                </a:solidFill>
                <a:cs typeface="Arial"/>
              </a:rPr>
              <a:t>1: TN/</a:t>
            </a:r>
            <a:r>
              <a:rPr lang="en-US" sz="1200" b="1" dirty="0" smtClean="0">
                <a:solidFill>
                  <a:srgbClr val="FFFFFF"/>
                </a:solidFill>
                <a:cs typeface="Arial"/>
              </a:rPr>
              <a:t>TE</a:t>
            </a:r>
            <a:endParaRPr lang="en-US" sz="1200" b="1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87959" y="2990296"/>
            <a:ext cx="1097280" cy="357823"/>
          </a:xfrm>
          <a:prstGeom prst="rect">
            <a:avLst/>
          </a:prstGeom>
          <a:solidFill>
            <a:srgbClr val="718E25"/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r>
              <a:rPr lang="en-US" sz="1200" b="1" dirty="0">
                <a:solidFill>
                  <a:srgbClr val="FFFFFF"/>
                </a:solidFill>
                <a:cs typeface="Arial"/>
              </a:rPr>
              <a:t>GT </a:t>
            </a:r>
            <a:r>
              <a:rPr lang="en-US" sz="1200" b="1" dirty="0" smtClean="0">
                <a:solidFill>
                  <a:srgbClr val="FFFFFF"/>
                </a:solidFill>
                <a:cs typeface="Arial"/>
              </a:rPr>
              <a:t>2: </a:t>
            </a:r>
            <a:r>
              <a:rPr lang="en-US" sz="1200" b="1" dirty="0">
                <a:solidFill>
                  <a:srgbClr val="FFFFFF"/>
                </a:solidFill>
                <a:cs typeface="Arial"/>
              </a:rPr>
              <a:t>TN/TE</a:t>
            </a:r>
          </a:p>
        </p:txBody>
      </p:sp>
      <p:sp>
        <p:nvSpPr>
          <p:cNvPr id="79" name="Rectangle 78"/>
          <p:cNvSpPr/>
          <p:nvPr/>
        </p:nvSpPr>
        <p:spPr>
          <a:xfrm>
            <a:off x="87959" y="3425796"/>
            <a:ext cx="1097280" cy="357823"/>
          </a:xfrm>
          <a:prstGeom prst="rect">
            <a:avLst/>
          </a:prstGeom>
          <a:solidFill>
            <a:srgbClr val="718E25"/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r>
              <a:rPr lang="en-US" sz="1200" b="1" dirty="0">
                <a:solidFill>
                  <a:srgbClr val="FFFFFF"/>
                </a:solidFill>
                <a:cs typeface="Arial"/>
              </a:rPr>
              <a:t>GT </a:t>
            </a:r>
            <a:r>
              <a:rPr lang="en-US" sz="1200" b="1" dirty="0" smtClean="0">
                <a:solidFill>
                  <a:srgbClr val="FFFFFF"/>
                </a:solidFill>
                <a:cs typeface="Arial"/>
              </a:rPr>
              <a:t>2: </a:t>
            </a:r>
            <a:r>
              <a:rPr lang="en-US" sz="1200" b="1" dirty="0">
                <a:solidFill>
                  <a:srgbClr val="FFFFFF"/>
                </a:solidFill>
                <a:cs typeface="Arial"/>
              </a:rPr>
              <a:t>TN/TE</a:t>
            </a:r>
          </a:p>
        </p:txBody>
      </p:sp>
      <p:sp>
        <p:nvSpPr>
          <p:cNvPr id="80" name="Rectangle 79"/>
          <p:cNvSpPr/>
          <p:nvPr/>
        </p:nvSpPr>
        <p:spPr>
          <a:xfrm>
            <a:off x="87959" y="3861296"/>
            <a:ext cx="1097280" cy="357823"/>
          </a:xfrm>
          <a:prstGeom prst="rect">
            <a:avLst/>
          </a:prstGeom>
          <a:solidFill>
            <a:srgbClr val="718E25"/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r>
              <a:rPr lang="en-US" sz="1200" b="1" dirty="0">
                <a:solidFill>
                  <a:srgbClr val="FFFFFF"/>
                </a:solidFill>
                <a:cs typeface="Arial"/>
              </a:rPr>
              <a:t>GT </a:t>
            </a:r>
            <a:r>
              <a:rPr lang="en-US" sz="1200" b="1" dirty="0" smtClean="0">
                <a:solidFill>
                  <a:srgbClr val="FFFFFF"/>
                </a:solidFill>
                <a:cs typeface="Arial"/>
              </a:rPr>
              <a:t>2: </a:t>
            </a:r>
            <a:r>
              <a:rPr lang="en-US" sz="1200" b="1" dirty="0">
                <a:solidFill>
                  <a:srgbClr val="FFFFFF"/>
                </a:solidFill>
                <a:cs typeface="Arial"/>
              </a:rPr>
              <a:t>TN/TE</a:t>
            </a:r>
          </a:p>
        </p:txBody>
      </p:sp>
      <p:sp>
        <p:nvSpPr>
          <p:cNvPr id="81" name="Rectangle 80"/>
          <p:cNvSpPr/>
          <p:nvPr/>
        </p:nvSpPr>
        <p:spPr>
          <a:xfrm>
            <a:off x="87959" y="4296796"/>
            <a:ext cx="1097280" cy="357823"/>
          </a:xfrm>
          <a:prstGeom prst="rect">
            <a:avLst/>
          </a:prstGeom>
          <a:solidFill>
            <a:schemeClr val="accent4"/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r>
              <a:rPr lang="en-US" sz="1200" b="1" dirty="0">
                <a:solidFill>
                  <a:srgbClr val="FFFFFF"/>
                </a:solidFill>
                <a:cs typeface="Arial"/>
              </a:rPr>
              <a:t>GT </a:t>
            </a:r>
            <a:r>
              <a:rPr lang="en-US" sz="1200" b="1" dirty="0" smtClean="0">
                <a:solidFill>
                  <a:srgbClr val="FFFFFF"/>
                </a:solidFill>
                <a:cs typeface="Arial"/>
              </a:rPr>
              <a:t>3: </a:t>
            </a:r>
            <a:r>
              <a:rPr lang="en-US" sz="1200" b="1" dirty="0">
                <a:solidFill>
                  <a:srgbClr val="FFFFFF"/>
                </a:solidFill>
                <a:cs typeface="Arial"/>
              </a:rPr>
              <a:t>TN/TE</a:t>
            </a:r>
          </a:p>
        </p:txBody>
      </p:sp>
      <p:sp>
        <p:nvSpPr>
          <p:cNvPr id="82" name="Rectangle 81"/>
          <p:cNvSpPr/>
          <p:nvPr/>
        </p:nvSpPr>
        <p:spPr>
          <a:xfrm>
            <a:off x="87959" y="4732296"/>
            <a:ext cx="1097280" cy="357823"/>
          </a:xfrm>
          <a:prstGeom prst="rect">
            <a:avLst/>
          </a:prstGeom>
          <a:solidFill>
            <a:schemeClr val="accent4"/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r>
              <a:rPr lang="en-US" sz="1200" b="1" dirty="0">
                <a:solidFill>
                  <a:srgbClr val="FFFFFF"/>
                </a:solidFill>
                <a:cs typeface="Arial"/>
              </a:rPr>
              <a:t>GT </a:t>
            </a:r>
            <a:r>
              <a:rPr lang="en-US" sz="1200" b="1" dirty="0" smtClean="0">
                <a:solidFill>
                  <a:srgbClr val="FFFFFF"/>
                </a:solidFill>
                <a:cs typeface="Arial"/>
              </a:rPr>
              <a:t>3: </a:t>
            </a:r>
            <a:r>
              <a:rPr lang="en-US" sz="1200" b="1" dirty="0">
                <a:solidFill>
                  <a:srgbClr val="FFFFFF"/>
                </a:solidFill>
                <a:cs typeface="Arial"/>
              </a:rPr>
              <a:t>TN/TE</a:t>
            </a:r>
          </a:p>
        </p:txBody>
      </p:sp>
      <p:sp>
        <p:nvSpPr>
          <p:cNvPr id="83" name="Rectangle 82"/>
          <p:cNvSpPr/>
          <p:nvPr/>
        </p:nvSpPr>
        <p:spPr>
          <a:xfrm>
            <a:off x="87959" y="5167796"/>
            <a:ext cx="1097280" cy="357823"/>
          </a:xfrm>
          <a:prstGeom prst="rect">
            <a:avLst/>
          </a:prstGeom>
          <a:solidFill>
            <a:schemeClr val="accent4"/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r>
              <a:rPr lang="en-US" sz="1200" b="1" dirty="0">
                <a:solidFill>
                  <a:srgbClr val="FFFFFF"/>
                </a:solidFill>
                <a:cs typeface="Arial"/>
              </a:rPr>
              <a:t>GT </a:t>
            </a:r>
            <a:r>
              <a:rPr lang="en-US" sz="1200" b="1" dirty="0" smtClean="0">
                <a:solidFill>
                  <a:srgbClr val="FFFFFF"/>
                </a:solidFill>
                <a:cs typeface="Arial"/>
              </a:rPr>
              <a:t>3: </a:t>
            </a:r>
            <a:r>
              <a:rPr lang="en-US" sz="1200" b="1" dirty="0">
                <a:solidFill>
                  <a:srgbClr val="FFFFFF"/>
                </a:solidFill>
                <a:cs typeface="Arial"/>
              </a:rPr>
              <a:t>TN/TE</a:t>
            </a:r>
          </a:p>
        </p:txBody>
      </p:sp>
      <p:sp>
        <p:nvSpPr>
          <p:cNvPr id="84" name="Rectangle 83"/>
          <p:cNvSpPr/>
          <p:nvPr/>
        </p:nvSpPr>
        <p:spPr>
          <a:xfrm>
            <a:off x="87959" y="5603296"/>
            <a:ext cx="1097280" cy="357823"/>
          </a:xfrm>
          <a:prstGeom prst="rect">
            <a:avLst/>
          </a:prstGeom>
          <a:solidFill>
            <a:schemeClr val="accent4"/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r>
              <a:rPr lang="en-US" sz="1200" b="1" dirty="0">
                <a:solidFill>
                  <a:srgbClr val="FFFFFF"/>
                </a:solidFill>
                <a:cs typeface="Arial"/>
              </a:rPr>
              <a:t>GT </a:t>
            </a:r>
            <a:r>
              <a:rPr lang="en-US" sz="1200" b="1" dirty="0" smtClean="0">
                <a:solidFill>
                  <a:srgbClr val="FFFFFF"/>
                </a:solidFill>
                <a:cs typeface="Arial"/>
              </a:rPr>
              <a:t>3: </a:t>
            </a:r>
            <a:r>
              <a:rPr lang="en-US" sz="1200" b="1" dirty="0">
                <a:solidFill>
                  <a:srgbClr val="FFFFFF"/>
                </a:solidFill>
                <a:cs typeface="Arial"/>
              </a:rPr>
              <a:t>TN/TE</a:t>
            </a:r>
          </a:p>
        </p:txBody>
      </p:sp>
      <p:sp>
        <p:nvSpPr>
          <p:cNvPr id="85" name="Rectangle 5"/>
          <p:cNvSpPr>
            <a:spLocks noChangeArrowheads="1"/>
          </p:cNvSpPr>
          <p:nvPr/>
        </p:nvSpPr>
        <p:spPr bwMode="auto">
          <a:xfrm>
            <a:off x="1935" y="6048968"/>
            <a:ext cx="9158840" cy="31394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sng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91440" anchor="ctr"/>
          <a:lstStyle/>
          <a:p>
            <a:r>
              <a:rPr lang="en-US" sz="1200" b="1" dirty="0" smtClean="0">
                <a:latin typeface="Arial"/>
                <a:cs typeface="Arial"/>
              </a:rPr>
              <a:t> Abbreviations: </a:t>
            </a:r>
            <a:r>
              <a:rPr lang="en-US" sz="1200" dirty="0" smtClean="0">
                <a:latin typeface="Arial"/>
                <a:cs typeface="Arial"/>
              </a:rPr>
              <a:t>TN = Treatment Naïve; TE = Treatment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smtClean="0">
                <a:latin typeface="Arial"/>
                <a:cs typeface="Arial"/>
              </a:rPr>
              <a:t>Experienced; GLE = </a:t>
            </a:r>
            <a:r>
              <a:rPr lang="en-US" sz="1200" dirty="0" err="1" smtClean="0">
                <a:latin typeface="Arial"/>
                <a:cs typeface="Arial"/>
              </a:rPr>
              <a:t>glecaprevir</a:t>
            </a:r>
            <a:r>
              <a:rPr lang="en-US" sz="1200" dirty="0" smtClean="0">
                <a:latin typeface="Arial"/>
                <a:cs typeface="Arial"/>
              </a:rPr>
              <a:t>; PIB = </a:t>
            </a:r>
            <a:r>
              <a:rPr lang="en-US" sz="1200" dirty="0" err="1" smtClean="0">
                <a:latin typeface="Arial"/>
                <a:cs typeface="Arial"/>
              </a:rPr>
              <a:t>pibrentasvir</a:t>
            </a:r>
            <a:r>
              <a:rPr lang="en-US" sz="1200" dirty="0" smtClean="0">
                <a:latin typeface="Arial"/>
                <a:cs typeface="Arial"/>
              </a:rPr>
              <a:t>; RBV = ribavirin </a:t>
            </a:r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02650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"/>
          <p:cNvSpPr>
            <a:spLocks noChangeArrowheads="1"/>
          </p:cNvSpPr>
          <p:nvPr/>
        </p:nvSpPr>
        <p:spPr bwMode="auto">
          <a:xfrm>
            <a:off x="-12229" y="1570124"/>
            <a:ext cx="9162726" cy="359663"/>
          </a:xfrm>
          <a:prstGeom prst="rect">
            <a:avLst/>
          </a:prstGeom>
          <a:solidFill>
            <a:srgbClr val="F2F2F2"/>
          </a:solidFill>
          <a:ln w="12700" cmpd="sng">
            <a:noFill/>
            <a:miter lim="800000"/>
            <a:headEnd/>
            <a:tailEnd/>
          </a:ln>
          <a:effectLst/>
          <a:extLst/>
        </p:spPr>
        <p:txBody>
          <a:bodyPr wrap="none" lIns="182880" anchor="ctr"/>
          <a:lstStyle/>
          <a:p>
            <a:r>
              <a:rPr lang="en-US" sz="1400" b="1" dirty="0" smtClean="0">
                <a:latin typeface="Arial"/>
                <a:cs typeface="Arial"/>
              </a:rPr>
              <a:t>Part 2: Optimized Dose Combination for 8 Weeks in Treatment-Naïve and Treatment-Experienced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Kwo</a:t>
            </a:r>
            <a:r>
              <a:rPr lang="en-US" dirty="0"/>
              <a:t> PY, et al. J </a:t>
            </a:r>
            <a:r>
              <a:rPr lang="en-US" dirty="0" err="1"/>
              <a:t>Hepatol</a:t>
            </a:r>
            <a:r>
              <a:rPr lang="en-US" dirty="0"/>
              <a:t> 2017;67:263-71.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and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GT 1-6 without Cirrhosis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dirty="0"/>
              <a:t>SURVEYOR-I and SURVEYOR-II: Study </a:t>
            </a:r>
            <a:r>
              <a:rPr lang="en-US" dirty="0" smtClean="0"/>
              <a:t>Design (Part 2)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-24404" y="1131220"/>
            <a:ext cx="9180579" cy="515104"/>
            <a:chOff x="-111944" y="1289294"/>
            <a:chExt cx="9180579" cy="515104"/>
          </a:xfrm>
        </p:grpSpPr>
        <p:sp>
          <p:nvSpPr>
            <p:cNvPr id="12" name="Rectangle 11"/>
            <p:cNvSpPr/>
            <p:nvPr/>
          </p:nvSpPr>
          <p:spPr>
            <a:xfrm>
              <a:off x="-100185" y="1456980"/>
              <a:ext cx="9162291" cy="291844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576478" y="1289294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-111944" y="1729958"/>
              <a:ext cx="9180579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1847739" y="1650714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8293574" y="1289294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8575596" y="1650714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609600" y="1410611"/>
              <a:ext cx="838200" cy="36272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Week</a:t>
              </a:r>
              <a:endParaRPr lang="en-US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969972" y="1289294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5274772" y="1650714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/>
          </p:nvSpPr>
          <p:spPr>
            <a:xfrm>
              <a:off x="3909718" y="1289294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Arial"/>
                  <a:cs typeface="Arial"/>
                </a:rPr>
                <a:t>8</a:t>
              </a:r>
            </a:p>
          </p:txBody>
        </p:sp>
        <p:cxnSp>
          <p:nvCxnSpPr>
            <p:cNvPr id="85" name="Straight Connector 84"/>
            <p:cNvCxnSpPr/>
            <p:nvPr/>
          </p:nvCxnSpPr>
          <p:spPr>
            <a:xfrm flipV="1">
              <a:off x="4191000" y="1650714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ectangle 85"/>
            <p:cNvSpPr/>
            <p:nvPr/>
          </p:nvSpPr>
          <p:spPr>
            <a:xfrm>
              <a:off x="7290782" y="1289294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20</a:t>
              </a:r>
              <a:endParaRPr lang="en-US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87" name="Straight Connector 86"/>
            <p:cNvCxnSpPr/>
            <p:nvPr/>
          </p:nvCxnSpPr>
          <p:spPr>
            <a:xfrm flipV="1">
              <a:off x="7572804" y="1650714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Straight Connector 40"/>
          <p:cNvCxnSpPr/>
          <p:nvPr/>
        </p:nvCxnSpPr>
        <p:spPr>
          <a:xfrm>
            <a:off x="4269964" y="2526358"/>
            <a:ext cx="347472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1925274" y="2342698"/>
            <a:ext cx="2377440" cy="357564"/>
          </a:xfrm>
          <a:prstGeom prst="rect">
            <a:avLst/>
          </a:prstGeom>
          <a:solidFill>
            <a:srgbClr val="C3D3EC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GLE 300 mg + PIB 120 mg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239941" y="2342698"/>
            <a:ext cx="725751" cy="3596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n</a:t>
            </a:r>
            <a:r>
              <a:rPr lang="en-US" sz="1400" dirty="0" smtClean="0">
                <a:solidFill>
                  <a:srgbClr val="000000"/>
                </a:solidFill>
              </a:rPr>
              <a:t>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34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290563" y="2319476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93355" y="2342698"/>
            <a:ext cx="1210056" cy="357823"/>
          </a:xfrm>
          <a:prstGeom prst="rect">
            <a:avLst/>
          </a:prstGeom>
          <a:solidFill>
            <a:schemeClr val="accent1"/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>
              <a:lnSpc>
                <a:spcPts val="1400"/>
              </a:lnSpc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 GT 1: TN/TE</a:t>
            </a:r>
            <a:endParaRPr lang="en-US" sz="12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4269964" y="3205822"/>
            <a:ext cx="347472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1925274" y="3021344"/>
            <a:ext cx="2377440" cy="3575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GLE 300 mg + PIB 120 mg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313243" y="3009862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239941" y="3021344"/>
            <a:ext cx="725751" cy="3596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n</a:t>
            </a:r>
            <a:r>
              <a:rPr lang="en-US" sz="1400" dirty="0" smtClean="0">
                <a:solidFill>
                  <a:srgbClr val="000000"/>
                </a:solidFill>
              </a:rPr>
              <a:t>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39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93355" y="3021344"/>
            <a:ext cx="1210056" cy="357823"/>
          </a:xfrm>
          <a:prstGeom prst="rect">
            <a:avLst/>
          </a:prstGeom>
          <a:solidFill>
            <a:schemeClr val="accent2"/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>
              <a:lnSpc>
                <a:spcPts val="1400"/>
              </a:lnSpc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 GT 2: TN/TE</a:t>
            </a:r>
            <a:endParaRPr lang="en-US" sz="12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4269964" y="3899680"/>
            <a:ext cx="347472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239941" y="3719652"/>
            <a:ext cx="725751" cy="3596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 25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1925274" y="3719652"/>
            <a:ext cx="2377440" cy="3575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GLE </a:t>
            </a:r>
            <a:r>
              <a:rPr lang="en-US" sz="1400" b="1" dirty="0" smtClean="0">
                <a:latin typeface="Arial"/>
                <a:cs typeface="Arial"/>
              </a:rPr>
              <a:t>300 </a:t>
            </a:r>
            <a:r>
              <a:rPr lang="en-US" sz="1400" b="1" dirty="0">
                <a:latin typeface="Arial"/>
                <a:cs typeface="Arial"/>
              </a:rPr>
              <a:t>mg + PIB </a:t>
            </a:r>
            <a:r>
              <a:rPr lang="en-US" sz="1400" b="1" dirty="0" smtClean="0">
                <a:latin typeface="Arial"/>
                <a:cs typeface="Arial"/>
              </a:rPr>
              <a:t>120 </a:t>
            </a:r>
            <a:r>
              <a:rPr lang="en-US" sz="1400" b="1" dirty="0">
                <a:latin typeface="Arial"/>
                <a:cs typeface="Arial"/>
              </a:rPr>
              <a:t>mg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313243" y="3700248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93355" y="3719652"/>
            <a:ext cx="1210056" cy="357823"/>
          </a:xfrm>
          <a:prstGeom prst="rect">
            <a:avLst/>
          </a:prstGeom>
          <a:solidFill>
            <a:schemeClr val="accent4"/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>
              <a:lnSpc>
                <a:spcPts val="1400"/>
              </a:lnSpc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 GT 3: TN</a:t>
            </a:r>
            <a:endParaRPr lang="en-US" sz="12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5307600" y="4595718"/>
            <a:ext cx="329184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239941" y="4423158"/>
            <a:ext cx="725751" cy="3596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 24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1925273" y="4423158"/>
            <a:ext cx="3468191" cy="3575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GLE 300 mg + PIB 120 mg</a:t>
            </a:r>
          </a:p>
        </p:txBody>
      </p:sp>
      <p:sp>
        <p:nvSpPr>
          <p:cNvPr id="48" name="Rectangle 47"/>
          <p:cNvSpPr/>
          <p:nvPr/>
        </p:nvSpPr>
        <p:spPr>
          <a:xfrm>
            <a:off x="8268566" y="4390634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93355" y="4423158"/>
            <a:ext cx="1210056" cy="357823"/>
          </a:xfrm>
          <a:prstGeom prst="rect">
            <a:avLst/>
          </a:prstGeom>
          <a:solidFill>
            <a:schemeClr val="accent4"/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>
              <a:lnSpc>
                <a:spcPts val="1400"/>
              </a:lnSpc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 GT 3: TE</a:t>
            </a:r>
            <a:endParaRPr lang="en-US" sz="12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5307600" y="5276980"/>
            <a:ext cx="329184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239941" y="5107718"/>
            <a:ext cx="725751" cy="3596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 25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1925273" y="5107718"/>
            <a:ext cx="3468191" cy="3575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GLE 300 mg + PIB 120 </a:t>
            </a:r>
            <a:r>
              <a:rPr lang="en-US" sz="1400" b="1" dirty="0" smtClean="0">
                <a:latin typeface="Arial"/>
                <a:cs typeface="Arial"/>
              </a:rPr>
              <a:t>mg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268566" y="5081020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93355" y="5107718"/>
            <a:ext cx="1211338" cy="357823"/>
          </a:xfrm>
          <a:prstGeom prst="rect">
            <a:avLst/>
          </a:prstGeom>
          <a:solidFill>
            <a:srgbClr val="80724B"/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>
              <a:lnSpc>
                <a:spcPts val="1400"/>
              </a:lnSpc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 GT 4,5,6: TN/TE</a:t>
            </a:r>
            <a:endParaRPr lang="en-US" sz="12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8" name="Rectangle 5"/>
          <p:cNvSpPr>
            <a:spLocks noChangeArrowheads="1"/>
          </p:cNvSpPr>
          <p:nvPr/>
        </p:nvSpPr>
        <p:spPr bwMode="auto">
          <a:xfrm>
            <a:off x="-6705" y="5791200"/>
            <a:ext cx="9158840" cy="31394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sng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91440" anchor="ctr"/>
          <a:lstStyle/>
          <a:p>
            <a:r>
              <a:rPr lang="en-US" sz="1300" b="1" dirty="0" smtClean="0">
                <a:latin typeface="Arial"/>
                <a:cs typeface="Arial"/>
              </a:rPr>
              <a:t> Abbreviations: </a:t>
            </a:r>
            <a:r>
              <a:rPr lang="en-US" sz="1300" dirty="0" smtClean="0">
                <a:latin typeface="Arial"/>
                <a:cs typeface="Arial"/>
              </a:rPr>
              <a:t>TN = Treatment Naïve; TE = Treatment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smtClean="0">
                <a:latin typeface="Arial"/>
                <a:cs typeface="Arial"/>
              </a:rPr>
              <a:t>Experienced; GLE = </a:t>
            </a:r>
            <a:r>
              <a:rPr lang="en-US" sz="1300" dirty="0" err="1" smtClean="0">
                <a:latin typeface="Arial"/>
                <a:cs typeface="Arial"/>
              </a:rPr>
              <a:t>glecaprevir</a:t>
            </a:r>
            <a:r>
              <a:rPr lang="en-US" sz="1300" dirty="0" smtClean="0">
                <a:latin typeface="Arial"/>
                <a:cs typeface="Arial"/>
              </a:rPr>
              <a:t>; PIB = </a:t>
            </a:r>
            <a:r>
              <a:rPr lang="en-US" sz="1300" dirty="0" err="1" smtClean="0">
                <a:latin typeface="Arial"/>
                <a:cs typeface="Arial"/>
              </a:rPr>
              <a:t>pibrentasvir</a:t>
            </a:r>
            <a:endParaRPr lang="en-US" sz="13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61045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Kwo</a:t>
            </a:r>
            <a:r>
              <a:rPr lang="en-US" dirty="0"/>
              <a:t> PY, et al. J </a:t>
            </a:r>
            <a:r>
              <a:rPr lang="en-US" dirty="0" err="1"/>
              <a:t>Hepatol</a:t>
            </a:r>
            <a:r>
              <a:rPr lang="en-US" dirty="0"/>
              <a:t> 2017;67:263-71.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7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and </a:t>
            </a:r>
            <a:r>
              <a:rPr lang="en-US" sz="27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7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GT 1-6 without Cirrhosis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dirty="0"/>
              <a:t>SURVEYOR-I </a:t>
            </a:r>
            <a:r>
              <a:rPr lang="en-US" dirty="0" smtClean="0"/>
              <a:t>and SURVEYOR-</a:t>
            </a:r>
            <a:r>
              <a:rPr lang="en-US" dirty="0"/>
              <a:t>II: Baseline </a:t>
            </a:r>
            <a:r>
              <a:rPr lang="en-US" dirty="0" smtClean="0"/>
              <a:t>Characteristics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3992296"/>
              </p:ext>
            </p:extLst>
          </p:nvPr>
        </p:nvGraphicFramePr>
        <p:xfrm>
          <a:off x="457199" y="1447800"/>
          <a:ext cx="8229601" cy="4571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8033">
                <a:tc gridSpan="4">
                  <a:txBody>
                    <a:bodyPr/>
                    <a:lstStyle/>
                    <a:p>
                      <a:r>
                        <a:rPr lang="en-US" sz="1600" dirty="0" smtClean="0"/>
                        <a:t>Prevalence of Baseline Amino Acid Polymorphisms</a:t>
                      </a:r>
                      <a:endParaRPr lang="en-US" sz="1600" dirty="0"/>
                    </a:p>
                  </a:txBody>
                  <a:tcPr marL="18288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303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033">
                <a:tc rowSpan="2"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Genotype</a:t>
                      </a:r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marL="18288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A3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>
                          <a:solidFill>
                            <a:srgbClr val="FFFFFF"/>
                          </a:solidFill>
                        </a:rPr>
                        <a:t>Amino Acid Polymorphisms, n/N %</a:t>
                      </a:r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A3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3F5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3F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033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NS3 Only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NS5A Only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5E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NS3 + NS5A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557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1a</a:t>
                      </a:r>
                      <a:endParaRPr lang="en-US" sz="1600" dirty="0"/>
                    </a:p>
                  </a:txBody>
                  <a:tcPr marL="18288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DDF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40/87</a:t>
                      </a:r>
                      <a:r>
                        <a:rPr lang="en-US" sz="1600" baseline="0" dirty="0" smtClean="0"/>
                        <a:t> (46)</a:t>
                      </a:r>
                      <a:endParaRPr lang="en-US" sz="1600" dirty="0"/>
                    </a:p>
                  </a:txBody>
                  <a:tcP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DDF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9/87 (10)</a:t>
                      </a:r>
                      <a:endParaRPr lang="en-US" sz="1600" dirty="0"/>
                    </a:p>
                  </a:txBody>
                  <a:tcP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DDF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12/87 (14)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DD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557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1b</a:t>
                      </a:r>
                      <a:endParaRPr lang="en-US" sz="1600" dirty="0"/>
                    </a:p>
                  </a:txBody>
                  <a:tcPr marL="18288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10/24 (42)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4/24 (17)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4/24 (17)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2557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18288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DDF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3/124 (2)</a:t>
                      </a:r>
                      <a:endParaRPr lang="en-US" sz="1600" dirty="0"/>
                    </a:p>
                  </a:txBody>
                  <a:tcPr>
                    <a:solidFill>
                      <a:srgbClr val="DDD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79/124 (64)</a:t>
                      </a:r>
                    </a:p>
                  </a:txBody>
                  <a:tcPr>
                    <a:solidFill>
                      <a:srgbClr val="DDD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11/124 (9)</a:t>
                      </a:r>
                    </a:p>
                  </a:txBody>
                  <a:tcPr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DD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2557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18288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22/174 (13)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33/174</a:t>
                      </a:r>
                      <a:r>
                        <a:rPr lang="en-US" sz="1600" baseline="0" dirty="0" smtClean="0"/>
                        <a:t> (19)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7/174</a:t>
                      </a:r>
                      <a:r>
                        <a:rPr lang="en-US" sz="1600" baseline="0" dirty="0" smtClean="0"/>
                        <a:t> (4)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2557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18288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DDF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1/22 (5)</a:t>
                      </a:r>
                      <a:endParaRPr lang="en-US" sz="1600" dirty="0"/>
                    </a:p>
                  </a:txBody>
                  <a:tcPr>
                    <a:solidFill>
                      <a:srgbClr val="DDDF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7/22 (32)</a:t>
                      </a:r>
                    </a:p>
                  </a:txBody>
                  <a:tcPr>
                    <a:solidFill>
                      <a:srgbClr val="DDDF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0/22 (0)</a:t>
                      </a:r>
                    </a:p>
                  </a:txBody>
                  <a:tcPr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DD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2557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marL="18288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0/1 (0)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0/1 (0)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0/1 (0)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25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</a:t>
                      </a:r>
                    </a:p>
                  </a:txBody>
                  <a:tcPr marL="18288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2/11 (18)</a:t>
                      </a:r>
                    </a:p>
                  </a:txBody>
                  <a:tcPr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4/11 (36)</a:t>
                      </a:r>
                      <a:endParaRPr lang="en-US" sz="1600" dirty="0"/>
                    </a:p>
                  </a:txBody>
                  <a:tcPr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14/11 (9)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51132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Glecaprevir-Pibrentasvir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for 8 or 12 weeks in Non-Cirrhotic GT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>
                <a:solidFill>
                  <a:srgbClr val="FFFFFF"/>
                </a:solidFill>
              </a:rPr>
              <a:t>ENDURANCE-1: Baseline Characteristics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36" name="Content Placeholder 6"/>
          <p:cNvSpPr>
            <a:spLocks noGrp="1"/>
          </p:cNvSpPr>
          <p:nvPr>
            <p:ph sz="quarter" idx="13"/>
          </p:nvPr>
        </p:nvSpPr>
        <p:spPr>
          <a:xfrm>
            <a:off x="304801" y="6461760"/>
            <a:ext cx="7382254" cy="320040"/>
          </a:xfrm>
        </p:spPr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N </a:t>
            </a:r>
            <a:r>
              <a:rPr lang="en-US" dirty="0" err="1"/>
              <a:t>Engl</a:t>
            </a:r>
            <a:r>
              <a:rPr lang="en-US" dirty="0"/>
              <a:t> J Med. 2018;378:354-69.</a:t>
            </a:r>
          </a:p>
        </p:txBody>
      </p:sp>
      <p:graphicFrame>
        <p:nvGraphicFramePr>
          <p:cNvPr id="5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3918267"/>
              </p:ext>
            </p:extLst>
          </p:nvPr>
        </p:nvGraphicFramePr>
        <p:xfrm>
          <a:off x="457200" y="1304000"/>
          <a:ext cx="8229600" cy="509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1752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Baseline Characteristic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GLE-PIB</a:t>
                      </a:r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 8 weeks</a:t>
                      </a:r>
                      <a:br>
                        <a:rPr lang="en-US" sz="1600" b="0" dirty="0" smtClean="0">
                          <a:solidFill>
                            <a:srgbClr val="FFFFFF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rgbClr val="FFFFFF"/>
                          </a:solidFill>
                        </a:rPr>
                        <a:t>(n = 351)</a:t>
                      </a:r>
                      <a:endParaRPr lang="en-US" sz="14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GLE-PIB</a:t>
                      </a:r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 12 weeks</a:t>
                      </a:r>
                      <a:endParaRPr lang="en-US" sz="1600" b="1" dirty="0" smtClean="0">
                        <a:solidFill>
                          <a:srgbClr val="FFFFFF"/>
                        </a:solidFill>
                      </a:endParaRP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</a:rPr>
                        <a:t>(n</a:t>
                      </a:r>
                      <a:r>
                        <a:rPr lang="en-US" sz="1400" b="0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400" b="0" dirty="0" smtClean="0">
                          <a:solidFill>
                            <a:srgbClr val="FFFFFF"/>
                          </a:solidFill>
                        </a:rPr>
                        <a:t>= 352)</a:t>
                      </a:r>
                      <a:endParaRPr lang="en-US" sz="1400" b="1" dirty="0" smtClean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747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dirty="0" smtClean="0"/>
                        <a:t>Median age, (range), years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 smtClean="0"/>
                        <a:t>53 (19-84)</a:t>
                      </a:r>
                      <a:endParaRPr lang="en-US" sz="1600" dirty="0"/>
                    </a:p>
                  </a:txBody>
                  <a:tcPr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 smtClean="0"/>
                        <a:t>52 (21-77)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747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dirty="0" smtClean="0"/>
                        <a:t>Male, n (%)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 smtClean="0"/>
                        <a:t>167 (48)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 smtClean="0"/>
                        <a:t>176 (50)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747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dirty="0" smtClean="0"/>
                        <a:t>Black race, n (%)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 smtClean="0"/>
                        <a:t>14 (4)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 smtClean="0"/>
                        <a:t>13 (4)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747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dirty="0" smtClean="0"/>
                        <a:t>HCV subtype</a:t>
                      </a:r>
                      <a:r>
                        <a:rPr lang="en-US" sz="1600" baseline="0" dirty="0" smtClean="0"/>
                        <a:t> 1a, n (%)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 smtClean="0"/>
                        <a:t>151 (43)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 smtClean="0"/>
                        <a:t>144 (41)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747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dirty="0" smtClean="0"/>
                        <a:t>Body mass index,</a:t>
                      </a:r>
                      <a:r>
                        <a:rPr lang="en-US" sz="1600" baseline="0" dirty="0" smtClean="0"/>
                        <a:t> median kg/m</a:t>
                      </a:r>
                      <a:r>
                        <a:rPr lang="en-US" sz="1600" baseline="30000" dirty="0" smtClean="0"/>
                        <a:t>2</a:t>
                      </a:r>
                      <a:r>
                        <a:rPr lang="en-US" sz="1600" baseline="0" dirty="0" smtClean="0"/>
                        <a:t> (range)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 smtClean="0"/>
                        <a:t>25 (18-41)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 smtClean="0"/>
                        <a:t>25 (18-54)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747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dirty="0" smtClean="0"/>
                        <a:t>Median HCV RNA, log</a:t>
                      </a:r>
                      <a:r>
                        <a:rPr lang="en-US" sz="1600" baseline="-25000" dirty="0" smtClean="0"/>
                        <a:t>10</a:t>
                      </a:r>
                      <a:r>
                        <a:rPr lang="en-US" sz="1600" dirty="0" smtClean="0"/>
                        <a:t> IU/mL (range)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 smtClean="0"/>
                        <a:t>6.1 (1.2-7.6)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 smtClean="0"/>
                        <a:t>6.1 (3.3-7.4)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747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dirty="0" smtClean="0"/>
                        <a:t>Non-CC IL28B genotype, n (%)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 smtClean="0"/>
                        <a:t>249 (71)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 smtClean="0"/>
                        <a:t>266 (76)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40270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dirty="0" smtClean="0"/>
                        <a:t>Fibrosis</a:t>
                      </a:r>
                      <a:r>
                        <a:rPr lang="en-US" sz="1600" baseline="0" dirty="0" smtClean="0"/>
                        <a:t> Stage</a:t>
                      </a:r>
                      <a:r>
                        <a:rPr lang="en-US" sz="1600" dirty="0" smtClean="0"/>
                        <a:t>,</a:t>
                      </a:r>
                      <a:r>
                        <a:rPr lang="en-US" sz="1600" baseline="0" dirty="0" smtClean="0"/>
                        <a:t> n (%)</a:t>
                      </a:r>
                    </a:p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baseline="0" dirty="0" smtClean="0"/>
                        <a:t>  F0 or F1</a:t>
                      </a:r>
                    </a:p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baseline="0" dirty="0" smtClean="0"/>
                        <a:t>  F2</a:t>
                      </a:r>
                    </a:p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baseline="0" dirty="0" smtClean="0"/>
                        <a:t>  F3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endParaRPr lang="en-US" sz="1600" dirty="0" smtClean="0"/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 smtClean="0"/>
                        <a:t>296/348 (85)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 smtClean="0"/>
                        <a:t>22/348 (6)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 smtClean="0"/>
                        <a:t>30/348 (9)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endParaRPr lang="en-US" sz="1600" dirty="0" smtClean="0"/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 smtClean="0"/>
                        <a:t>298/351 (85)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 smtClean="0"/>
                        <a:t>24/351 (7)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 smtClean="0"/>
                        <a:t>29/351 (8)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9747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dirty="0" smtClean="0"/>
                        <a:t>Injection drug</a:t>
                      </a:r>
                      <a:r>
                        <a:rPr lang="en-US" sz="1600" baseline="0" dirty="0" smtClean="0"/>
                        <a:t> use, n (%)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 smtClean="0"/>
                        <a:t>98 (28)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98 (28)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97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HIV</a:t>
                      </a:r>
                      <a:r>
                        <a:rPr lang="en-US" sz="1600" baseline="0" dirty="0" smtClean="0"/>
                        <a:t> coinfection n (%)</a:t>
                      </a:r>
                      <a:endParaRPr lang="en-US" sz="1600" dirty="0" smtClean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 smtClean="0"/>
                        <a:t>15 (4)</a:t>
                      </a:r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 smtClean="0"/>
                        <a:t>18 (5)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30920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and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GT 1-6 without Cirrhosis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dirty="0"/>
              <a:t>SURVEYOR-I and SURVEYOR-II</a:t>
            </a:r>
            <a:r>
              <a:rPr lang="en-US" dirty="0" smtClean="0"/>
              <a:t>: Results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Genotype 1: SVR12 ITT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Kwo</a:t>
            </a:r>
            <a:r>
              <a:rPr lang="en-US" dirty="0"/>
              <a:t> PY, et al. J </a:t>
            </a:r>
            <a:r>
              <a:rPr lang="en-US" dirty="0" err="1"/>
              <a:t>Hepatol</a:t>
            </a:r>
            <a:r>
              <a:rPr lang="en-US" dirty="0"/>
              <a:t> 2017;67:263-71.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9977915"/>
              </p:ext>
            </p:extLst>
          </p:nvPr>
        </p:nvGraphicFramePr>
        <p:xfrm>
          <a:off x="304800" y="1791826"/>
          <a:ext cx="8452104" cy="4108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25"/>
          <p:cNvSpPr>
            <a:spLocks noChangeArrowheads="1"/>
          </p:cNvSpPr>
          <p:nvPr/>
        </p:nvSpPr>
        <p:spPr bwMode="auto">
          <a:xfrm>
            <a:off x="1295400" y="5960583"/>
            <a:ext cx="4818888" cy="39318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50800" algn="ctr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12-Week Treatment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6207477" y="5972768"/>
            <a:ext cx="2427014" cy="393185"/>
          </a:xfrm>
          <a:prstGeom prst="rect">
            <a:avLst/>
          </a:prstGeom>
          <a:solidFill>
            <a:srgbClr val="D9D9D9"/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8-Week Treatment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92959" y="4923828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40/40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35136" y="4923828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38/39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10400" y="4923828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33/34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9083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and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GT 1-6 without Cirrhosis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dirty="0"/>
              <a:t>SURVEYOR-I and SURVEYOR-II</a:t>
            </a:r>
            <a:r>
              <a:rPr lang="en-US" dirty="0" smtClean="0"/>
              <a:t>: Results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Genotype 2: SVR12 ITT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Kwo</a:t>
            </a:r>
            <a:r>
              <a:rPr lang="en-US" dirty="0"/>
              <a:t> PY, et al. J </a:t>
            </a:r>
            <a:r>
              <a:rPr lang="en-US" dirty="0" err="1"/>
              <a:t>Hepatol</a:t>
            </a:r>
            <a:r>
              <a:rPr lang="en-US" dirty="0"/>
              <a:t> 2017;67:263-71.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1267340"/>
              </p:ext>
            </p:extLst>
          </p:nvPr>
        </p:nvGraphicFramePr>
        <p:xfrm>
          <a:off x="304800" y="1791834"/>
          <a:ext cx="8452104" cy="4245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25"/>
          <p:cNvSpPr>
            <a:spLocks noChangeArrowheads="1"/>
          </p:cNvSpPr>
          <p:nvPr/>
        </p:nvSpPr>
        <p:spPr bwMode="auto">
          <a:xfrm>
            <a:off x="1295400" y="5960583"/>
            <a:ext cx="5465064" cy="39318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50800" algn="ctr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12-Week Treatment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6864112" y="5972768"/>
            <a:ext cx="1806971" cy="393185"/>
          </a:xfrm>
          <a:prstGeom prst="rect">
            <a:avLst/>
          </a:prstGeom>
          <a:solidFill>
            <a:srgbClr val="D9D9D9"/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8-Week Treatment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82046" y="4724400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24/25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40477" y="4724400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24/24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10200" y="4724400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25/25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91682" y="4724400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53/54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0268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and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GT 1-6 without Cirrhosis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dirty="0"/>
              <a:t>SURVEYOR-I and SURVEYOR-II</a:t>
            </a:r>
            <a:r>
              <a:rPr lang="en-US" dirty="0" smtClean="0"/>
              <a:t>: Results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Genotype 3: SVR12 ITT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Kwo</a:t>
            </a:r>
            <a:r>
              <a:rPr lang="en-US" dirty="0"/>
              <a:t> PY, et al. J </a:t>
            </a:r>
            <a:r>
              <a:rPr lang="en-US" dirty="0" err="1"/>
              <a:t>Hepatol</a:t>
            </a:r>
            <a:r>
              <a:rPr lang="en-US" dirty="0"/>
              <a:t> 2017;67:263-71.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6347703"/>
              </p:ext>
            </p:extLst>
          </p:nvPr>
        </p:nvGraphicFramePr>
        <p:xfrm>
          <a:off x="304800" y="1791851"/>
          <a:ext cx="8452104" cy="4017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76201" y="5379147"/>
            <a:ext cx="8659367" cy="720335"/>
            <a:chOff x="76201" y="5449695"/>
            <a:chExt cx="8659367" cy="720335"/>
          </a:xfrm>
        </p:grpSpPr>
        <p:sp>
          <p:nvSpPr>
            <p:cNvPr id="7" name="Rectangle 6"/>
            <p:cNvSpPr/>
            <p:nvPr/>
          </p:nvSpPr>
          <p:spPr>
            <a:xfrm>
              <a:off x="2667000" y="5449695"/>
              <a:ext cx="1010483" cy="381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smtClean="0">
                  <a:solidFill>
                    <a:schemeClr val="bg1"/>
                  </a:solidFill>
                </a:rPr>
                <a:t>102/104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2" name="Rectangle 25"/>
            <p:cNvSpPr>
              <a:spLocks noChangeArrowheads="1"/>
            </p:cNvSpPr>
            <p:nvPr/>
          </p:nvSpPr>
          <p:spPr bwMode="auto">
            <a:xfrm>
              <a:off x="76201" y="5738969"/>
              <a:ext cx="8659367" cy="38403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lIns="92486" tIns="45431" rIns="92486" bIns="45431" anchor="ctr">
              <a:prstTxWarp prst="textNoShape">
                <a:avLst/>
              </a:prstTxWarp>
            </a:bodyPr>
            <a:lstStyle/>
            <a:p>
              <a:pPr marL="50800" defTabSz="935038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000000"/>
                  </a:solidFill>
                  <a:latin typeface="Arial" pitchFamily="22" charset="0"/>
                </a:rPr>
                <a:t>Duration (weeks)</a:t>
              </a:r>
              <a:endParaRPr lang="en-US" sz="1400" dirty="0">
                <a:solidFill>
                  <a:srgbClr val="000000"/>
                </a:solidFill>
                <a:latin typeface="Arial" pitchFamily="22" charset="0"/>
              </a:endParaRPr>
            </a:p>
          </p:txBody>
        </p:sp>
        <p:sp>
          <p:nvSpPr>
            <p:cNvPr id="10" name="Rectangle 25"/>
            <p:cNvSpPr>
              <a:spLocks noChangeArrowheads="1"/>
            </p:cNvSpPr>
            <p:nvPr/>
          </p:nvSpPr>
          <p:spPr bwMode="auto">
            <a:xfrm>
              <a:off x="1447800" y="5703695"/>
              <a:ext cx="762000" cy="4663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2486" tIns="45431" rIns="92486" bIns="45431" anchor="ctr">
              <a:prstTxWarp prst="textNoShape">
                <a:avLst/>
              </a:prstTxWarp>
            </a:bodyPr>
            <a:lstStyle/>
            <a:p>
              <a:pPr marL="50800" algn="ctr" defTabSz="935038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000000"/>
                  </a:solidFill>
                  <a:latin typeface="Arial" pitchFamily="22" charset="0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 pitchFamily="22" charset="0"/>
              </a:endParaRPr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2667000" y="5703695"/>
              <a:ext cx="762000" cy="4663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2486" tIns="45431" rIns="92486" bIns="45431" anchor="ctr">
              <a:prstTxWarp prst="textNoShape">
                <a:avLst/>
              </a:prstTxWarp>
            </a:bodyPr>
            <a:lstStyle/>
            <a:p>
              <a:pPr marL="50800" algn="ctr" defTabSz="935038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000000"/>
                  </a:solidFill>
                  <a:latin typeface="Arial" pitchFamily="22" charset="0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 pitchFamily="22" charset="0"/>
              </a:endParaRPr>
            </a:p>
          </p:txBody>
        </p:sp>
        <p:sp>
          <p:nvSpPr>
            <p:cNvPr id="15" name="Rectangle 25"/>
            <p:cNvSpPr>
              <a:spLocks noChangeArrowheads="1"/>
            </p:cNvSpPr>
            <p:nvPr/>
          </p:nvSpPr>
          <p:spPr bwMode="auto">
            <a:xfrm>
              <a:off x="3962400" y="5703695"/>
              <a:ext cx="762000" cy="4663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2486" tIns="45431" rIns="92486" bIns="45431" anchor="ctr">
              <a:prstTxWarp prst="textNoShape">
                <a:avLst/>
              </a:prstTxWarp>
            </a:bodyPr>
            <a:lstStyle/>
            <a:p>
              <a:pPr marL="50800" algn="ctr" defTabSz="935038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000000"/>
                  </a:solidFill>
                  <a:latin typeface="Arial" pitchFamily="22" charset="0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 pitchFamily="22" charset="0"/>
              </a:endParaRPr>
            </a:p>
          </p:txBody>
        </p:sp>
        <p:sp>
          <p:nvSpPr>
            <p:cNvPr id="16" name="Rectangle 25"/>
            <p:cNvSpPr>
              <a:spLocks noChangeArrowheads="1"/>
            </p:cNvSpPr>
            <p:nvPr/>
          </p:nvSpPr>
          <p:spPr bwMode="auto">
            <a:xfrm>
              <a:off x="5181600" y="5703695"/>
              <a:ext cx="762000" cy="4663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2486" tIns="45431" rIns="92486" bIns="45431" anchor="ctr">
              <a:prstTxWarp prst="textNoShape">
                <a:avLst/>
              </a:prstTxWarp>
            </a:bodyPr>
            <a:lstStyle/>
            <a:p>
              <a:pPr marL="50800" algn="ctr" defTabSz="935038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000000"/>
                  </a:solidFill>
                  <a:latin typeface="Arial" pitchFamily="22" charset="0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 pitchFamily="22" charset="0"/>
              </a:endParaRPr>
            </a:p>
          </p:txBody>
        </p:sp>
        <p:sp>
          <p:nvSpPr>
            <p:cNvPr id="17" name="Rectangle 25"/>
            <p:cNvSpPr>
              <a:spLocks noChangeArrowheads="1"/>
            </p:cNvSpPr>
            <p:nvPr/>
          </p:nvSpPr>
          <p:spPr bwMode="auto">
            <a:xfrm>
              <a:off x="6477000" y="5703695"/>
              <a:ext cx="762000" cy="4663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2486" tIns="45431" rIns="92486" bIns="45431" anchor="ctr">
              <a:prstTxWarp prst="textNoShape">
                <a:avLst/>
              </a:prstTxWarp>
            </a:bodyPr>
            <a:lstStyle/>
            <a:p>
              <a:pPr marL="50800" algn="ctr" defTabSz="935038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000000"/>
                  </a:solidFill>
                  <a:latin typeface="Arial" pitchFamily="22" charset="0"/>
                </a:rPr>
                <a:t>8</a:t>
              </a:r>
              <a:endParaRPr lang="en-US" sz="1400" dirty="0">
                <a:solidFill>
                  <a:srgbClr val="000000"/>
                </a:solidFill>
                <a:latin typeface="Arial" pitchFamily="22" charset="0"/>
              </a:endParaRPr>
            </a:p>
          </p:txBody>
        </p:sp>
        <p:sp>
          <p:nvSpPr>
            <p:cNvPr id="18" name="Rectangle 25"/>
            <p:cNvSpPr>
              <a:spLocks noChangeArrowheads="1"/>
            </p:cNvSpPr>
            <p:nvPr/>
          </p:nvSpPr>
          <p:spPr bwMode="auto">
            <a:xfrm>
              <a:off x="7696200" y="5703695"/>
              <a:ext cx="762000" cy="4663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2486" tIns="45431" rIns="92486" bIns="45431" anchor="ctr">
              <a:prstTxWarp prst="textNoShape">
                <a:avLst/>
              </a:prstTxWarp>
            </a:bodyPr>
            <a:lstStyle/>
            <a:p>
              <a:pPr marL="50800" algn="ctr" defTabSz="935038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000000"/>
                  </a:solidFill>
                  <a:latin typeface="Arial" pitchFamily="22" charset="0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 pitchFamily="22" charset="0"/>
              </a:endParaRPr>
            </a:p>
          </p:txBody>
        </p:sp>
      </p:grpSp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6289323" y="6043316"/>
            <a:ext cx="1185666" cy="3291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Naive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7543800" y="6043316"/>
            <a:ext cx="1185666" cy="3291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Experienced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1219200" y="6043316"/>
            <a:ext cx="5029200" cy="329177"/>
          </a:xfrm>
          <a:prstGeom prst="rect">
            <a:avLst/>
          </a:prstGeom>
          <a:solidFill>
            <a:srgbClr val="E9E4D7"/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Naïve and Experienced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94836" y="4572000"/>
            <a:ext cx="70408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28/30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719682" y="4572000"/>
            <a:ext cx="70408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</a:rPr>
              <a:t>28/30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974159" y="4572000"/>
            <a:ext cx="70408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29/31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222523" y="4572000"/>
            <a:ext cx="70408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25/30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47369" y="4572000"/>
            <a:ext cx="70408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28/29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701846" y="4572000"/>
            <a:ext cx="70408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23/24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2735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and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GT 1-6 without Cirrhosis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dirty="0"/>
              <a:t>SURVEYOR-I and SURVEYOR-II</a:t>
            </a:r>
            <a:r>
              <a:rPr lang="en-US" dirty="0" smtClean="0"/>
              <a:t>: Results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Genotype </a:t>
            </a:r>
            <a:r>
              <a:rPr lang="en-US" smtClean="0"/>
              <a:t>4, 5</a:t>
            </a:r>
            <a:r>
              <a:rPr lang="en-US" dirty="0" smtClean="0"/>
              <a:t>, and 6: SVR12 ITT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Kwo</a:t>
            </a:r>
            <a:r>
              <a:rPr lang="en-US" dirty="0"/>
              <a:t> PY, et al. J </a:t>
            </a:r>
            <a:r>
              <a:rPr lang="en-US" dirty="0" err="1"/>
              <a:t>Hepatol</a:t>
            </a:r>
            <a:r>
              <a:rPr lang="en-US" dirty="0"/>
              <a:t> 2017;67:263-71.</a:t>
            </a:r>
          </a:p>
        </p:txBody>
      </p:sp>
      <p:sp>
        <p:nvSpPr>
          <p:cNvPr id="7" name="Rectangle 6"/>
          <p:cNvSpPr/>
          <p:nvPr/>
        </p:nvSpPr>
        <p:spPr>
          <a:xfrm>
            <a:off x="2667000" y="5308599"/>
            <a:ext cx="101048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mtClean="0">
                <a:solidFill>
                  <a:schemeClr val="bg1"/>
                </a:solidFill>
              </a:rPr>
              <a:t>102/104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48400" y="5308599"/>
            <a:ext cx="106026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mtClean="0">
                <a:solidFill>
                  <a:schemeClr val="bg1"/>
                </a:solidFill>
              </a:rPr>
              <a:t>102/102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5884451"/>
              </p:ext>
            </p:extLst>
          </p:nvPr>
        </p:nvGraphicFramePr>
        <p:xfrm>
          <a:off x="304800" y="1791826"/>
          <a:ext cx="8452104" cy="4108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25"/>
          <p:cNvSpPr>
            <a:spLocks noChangeArrowheads="1"/>
          </p:cNvSpPr>
          <p:nvPr/>
        </p:nvSpPr>
        <p:spPr bwMode="auto">
          <a:xfrm>
            <a:off x="0" y="5866516"/>
            <a:ext cx="9144000" cy="5303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365760" tIns="45431" rIns="92486" bIns="45431" anchor="ctr">
            <a:prstTxWarp prst="textNoShape">
              <a:avLst/>
            </a:prstTxWarp>
          </a:bodyPr>
          <a:lstStyle/>
          <a:p>
            <a:pPr marL="50800"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12-Week Treatment with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Glecaprevir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300 mg and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Pibrentasvir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120 mg*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*Includes 2 patients who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received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Glecaprevir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200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 and </a:t>
            </a:r>
            <a:r>
              <a:rPr lang="en-US" sz="1400" dirty="0" err="1">
                <a:solidFill>
                  <a:srgbClr val="000000"/>
                </a:solidFill>
                <a:latin typeface="Arial" pitchFamily="22" charset="0"/>
              </a:rPr>
              <a:t>Pibrentasvir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120 mg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*)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04718" y="4929480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22/22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03705" y="4929480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1/1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98641" y="4929480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11/11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5641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Kwo</a:t>
            </a:r>
            <a:r>
              <a:rPr lang="en-US" dirty="0"/>
              <a:t> PY, et al. J </a:t>
            </a:r>
            <a:r>
              <a:rPr lang="en-US" dirty="0" err="1"/>
              <a:t>Hepatol</a:t>
            </a:r>
            <a:r>
              <a:rPr lang="en-US" dirty="0"/>
              <a:t> 2017;67:263-71.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and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GT 1-6 without Cirrhosis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800" dirty="0"/>
              <a:t>SURVEYOR-I and SURVEYOR-II: </a:t>
            </a:r>
            <a:r>
              <a:rPr lang="en-US" sz="2800" dirty="0" smtClean="0"/>
              <a:t>Conclusions</a:t>
            </a:r>
            <a:endParaRPr lang="en-US" sz="28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126516"/>
              </p:ext>
            </p:extLst>
          </p:nvPr>
        </p:nvGraphicFramePr>
        <p:xfrm>
          <a:off x="0" y="2590800"/>
          <a:ext cx="9144000" cy="2092959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4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Glecaprevir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 plus 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pibrentasvir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 was well tolerated and achieved high sustained virologic response rates in HCV genotypes 1-6-infected patients without cirrhosis following 8- or 12-week treatment durations.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861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2705100"/>
            <a:ext cx="8686800" cy="1457706"/>
          </a:xfrm>
        </p:spPr>
        <p:txBody>
          <a:bodyPr>
            <a:normAutofit/>
          </a:bodyPr>
          <a:lstStyle/>
          <a:p>
            <a:pPr>
              <a:lnSpc>
                <a:spcPts val="3500"/>
              </a:lnSpc>
              <a:spcBef>
                <a:spcPts val="600"/>
              </a:spcBef>
            </a:pPr>
            <a:r>
              <a:rPr lang="en-US" sz="2400" dirty="0" err="1" smtClean="0">
                <a:solidFill>
                  <a:srgbClr val="001D48"/>
                </a:solidFill>
              </a:rPr>
              <a:t>Glecaprevir</a:t>
            </a:r>
            <a:r>
              <a:rPr lang="en-US" sz="2400" dirty="0" err="1">
                <a:solidFill>
                  <a:srgbClr val="001D48"/>
                </a:solidFill>
              </a:rPr>
              <a:t>-</a:t>
            </a:r>
            <a:r>
              <a:rPr lang="en-US" sz="2400" dirty="0" err="1" smtClean="0">
                <a:solidFill>
                  <a:srgbClr val="001D48"/>
                </a:solidFill>
              </a:rPr>
              <a:t>Pibrentasvir</a:t>
            </a:r>
            <a:r>
              <a:rPr lang="en-US" sz="2400" dirty="0" smtClean="0">
                <a:solidFill>
                  <a:srgbClr val="001D48"/>
                </a:solidFill>
              </a:rPr>
              <a:t> in HCV GT 3, Without Cirrhosis </a:t>
            </a:r>
            <a:br>
              <a:rPr lang="en-US" sz="2400" dirty="0" smtClean="0">
                <a:solidFill>
                  <a:srgbClr val="001D48"/>
                </a:solidFill>
              </a:rPr>
            </a:br>
            <a:r>
              <a:rPr lang="en-US" dirty="0" smtClean="0">
                <a:solidFill>
                  <a:srgbClr val="001D48"/>
                </a:solidFill>
              </a:rPr>
              <a:t>SURVEYOR-II (Part 3)</a:t>
            </a:r>
            <a:endParaRPr lang="en-US" sz="2000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3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>
                <a:solidFill>
                  <a:schemeClr val="bg1"/>
                </a:solidFill>
                <a:cs typeface="Arial"/>
              </a:rPr>
              <a:t>Treatment-Naïve and Treatment-Experienced</a:t>
            </a:r>
            <a:endParaRPr lang="en-US" sz="14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/>
              <a:t>Source: </a:t>
            </a:r>
            <a:r>
              <a:rPr lang="en-US" sz="1400" dirty="0" smtClean="0"/>
              <a:t>Wyles D, et al.  Hepatology. 2017 Sep 19. </a:t>
            </a:r>
            <a:r>
              <a:rPr lang="en-US" sz="1200" dirty="0"/>
              <a:t>[</a:t>
            </a:r>
            <a:r>
              <a:rPr lang="en-US" sz="1200" dirty="0" err="1"/>
              <a:t>Epub</a:t>
            </a:r>
            <a:r>
              <a:rPr lang="en-US" sz="1200" dirty="0"/>
              <a:t> ahead of print]</a:t>
            </a:r>
          </a:p>
        </p:txBody>
      </p:sp>
    </p:spTree>
    <p:extLst>
      <p:ext uri="{BB962C8B-B14F-4D97-AF65-F5344CB8AC3E}">
        <p14:creationId xmlns:p14="http://schemas.microsoft.com/office/powerpoint/2010/main" val="7089902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Wyles D, et al.  Hepatology. 2017 Sep 19. </a:t>
            </a:r>
            <a:r>
              <a:rPr lang="en-US" sz="1200" dirty="0"/>
              <a:t>[Epub ahead of print]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0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HCV GT 3, with Cirrhosis and Prior Treatment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SURVEYOR-II (Part 3): Study Features</a:t>
            </a:r>
            <a:endParaRPr lang="en-US" sz="2400" dirty="0"/>
          </a:p>
        </p:txBody>
      </p:sp>
      <p:graphicFrame>
        <p:nvGraphicFramePr>
          <p:cNvPr id="5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91634"/>
              </p:ext>
            </p:extLst>
          </p:nvPr>
        </p:nvGraphicFramePr>
        <p:xfrm>
          <a:off x="367470" y="1440720"/>
          <a:ext cx="8412480" cy="479196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412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3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SURVEYOR-II (Part 3) Trial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49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985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3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Open-label single-arm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phase 3 trial to evaluate the safety and efficacy of the fixed-dose combination of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glecaprevir-pibrentasvir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for 8 weeks in treatment-naïve and treatment-experienced adults with GT 3 chronic HCV infection, without cirrhosis and with compensated cirrhosis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3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="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U.S., Australia, Canada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, France, New Zealand, and United Kingdom</a:t>
                      </a:r>
                    </a:p>
                    <a:p>
                      <a:pPr marL="190500" marR="0" lvl="0" indent="-190500" algn="l" defTabSz="457200" rtl="0" eaLnBrk="1" fontAlgn="base" latinLnBrk="0" hangingPunct="1">
                        <a:lnSpc>
                          <a:spcPts val="23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>
                          <a:tab pos="279400" algn="l"/>
                        </a:tabLst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Key Eligibility Criteria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GT 3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HCV RNA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≥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1,000 IU/mL at screening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Treatment naïve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Prior treatment with (1) PEG (or INF) +/- RIB or (2)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Sofosbuvir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 + RIB +/- PEG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Patients with compensated cirrhosis included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Patients with HIV or chronic HBV excluded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3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51165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Wyles D, et al.  Hepatology. 2017 Sep 19. </a:t>
            </a:r>
            <a:r>
              <a:rPr lang="en-US" sz="1200" dirty="0"/>
              <a:t>[Epub ahead of print]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Glecaprevir-Pibrentasvir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GT 3, with Cirrhosis and Prior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Treatment</a:t>
            </a:r>
            <a:b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SURVEYOR</a:t>
            </a:r>
            <a:r>
              <a:rPr lang="en-US" sz="2400" dirty="0"/>
              <a:t>-II (Part 3): Study </a:t>
            </a:r>
            <a:r>
              <a:rPr lang="en-US" sz="2400" dirty="0" smtClean="0"/>
              <a:t>Design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-3690" y="5602242"/>
            <a:ext cx="9162288" cy="49375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BFBFB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82880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  <a:latin typeface="Arial" pitchFamily="22" charset="0"/>
              </a:rPr>
              <a:t>Drug </a:t>
            </a:r>
            <a:r>
              <a:rPr lang="en-US" sz="1600" b="1" dirty="0" smtClean="0">
                <a:solidFill>
                  <a:srgbClr val="000000"/>
                </a:solidFill>
                <a:latin typeface="Arial" pitchFamily="22" charset="0"/>
              </a:rPr>
              <a:t>Dosing</a:t>
            </a:r>
            <a:r>
              <a:rPr lang="en-US" sz="1600" dirty="0" smtClean="0">
                <a:solidFill>
                  <a:srgbClr val="000000"/>
                </a:solidFill>
                <a:latin typeface="Arial" pitchFamily="22" charset="0"/>
              </a:rPr>
              <a:t>: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22" charset="0"/>
              </a:rPr>
              <a:t>Glecaprevir-pibrentasvir</a:t>
            </a:r>
            <a:r>
              <a:rPr lang="en-US" sz="1600" dirty="0" smtClean="0">
                <a:solidFill>
                  <a:srgbClr val="000000"/>
                </a:solidFill>
                <a:latin typeface="Arial" pitchFamily="22" charset="0"/>
              </a:rPr>
              <a:t> (100/40 </a:t>
            </a:r>
            <a:r>
              <a:rPr lang="en-US" sz="1600" dirty="0">
                <a:solidFill>
                  <a:srgbClr val="000000"/>
                </a:solidFill>
                <a:latin typeface="Arial" pitchFamily="22" charset="0"/>
              </a:rPr>
              <a:t>mg</a:t>
            </a:r>
            <a:r>
              <a:rPr lang="en-US" sz="1600" dirty="0" smtClean="0">
                <a:solidFill>
                  <a:srgbClr val="000000"/>
                </a:solidFill>
                <a:latin typeface="Arial" pitchFamily="22" charset="0"/>
              </a:rPr>
              <a:t>) </a:t>
            </a:r>
            <a:r>
              <a:rPr lang="en-US" sz="1600" dirty="0">
                <a:solidFill>
                  <a:srgbClr val="000000"/>
                </a:solidFill>
                <a:latin typeface="Arial" pitchFamily="22" charset="0"/>
              </a:rPr>
              <a:t>fixed dose combination; </a:t>
            </a:r>
            <a:r>
              <a:rPr lang="en-US" sz="1600" dirty="0" smtClean="0">
                <a:solidFill>
                  <a:srgbClr val="000000"/>
                </a:solidFill>
                <a:latin typeface="Arial" pitchFamily="22" charset="0"/>
              </a:rPr>
              <a:t>three pills </a:t>
            </a:r>
            <a:r>
              <a:rPr lang="en-US" sz="1600" dirty="0">
                <a:solidFill>
                  <a:srgbClr val="000000"/>
                </a:solidFill>
                <a:latin typeface="Arial" pitchFamily="22" charset="0"/>
              </a:rPr>
              <a:t>once daily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-6113" y="1319760"/>
            <a:ext cx="9162291" cy="515104"/>
            <a:chOff x="-6113" y="1371600"/>
            <a:chExt cx="9162291" cy="515104"/>
          </a:xfrm>
        </p:grpSpPr>
        <p:sp>
          <p:nvSpPr>
            <p:cNvPr id="54" name="Rectangle 53"/>
            <p:cNvSpPr/>
            <p:nvPr/>
          </p:nvSpPr>
          <p:spPr>
            <a:xfrm>
              <a:off x="-6113" y="1456980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559198" y="13716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 flipV="1">
              <a:off x="-6113" y="1859296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1830459" y="1780052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/>
            <p:cNvSpPr/>
            <p:nvPr/>
          </p:nvSpPr>
          <p:spPr>
            <a:xfrm>
              <a:off x="8229600" y="13716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 flipV="1">
              <a:off x="8511622" y="1780052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609600" y="1457643"/>
              <a:ext cx="838200" cy="36272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354008" y="13716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  <a:latin typeface="Arial"/>
                  <a:cs typeface="Arial"/>
                </a:rPr>
                <a:t>8</a:t>
              </a:r>
            </a:p>
          </p:txBody>
        </p:sp>
        <p:cxnSp>
          <p:nvCxnSpPr>
            <p:cNvPr id="62" name="Straight Connector 61"/>
            <p:cNvCxnSpPr/>
            <p:nvPr/>
          </p:nvCxnSpPr>
          <p:spPr>
            <a:xfrm flipV="1">
              <a:off x="4636030" y="1780052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-6113" y="1396028"/>
            <a:ext cx="9162291" cy="4107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05000" y="1416116"/>
            <a:ext cx="838200" cy="39929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Week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65048" y="1310648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337780" y="1310648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28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671168" y="1310648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-6113" y="1798344"/>
            <a:ext cx="9162291" cy="11472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3136309" y="1719100"/>
            <a:ext cx="0" cy="8763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953190" y="1719100"/>
            <a:ext cx="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8610576" y="1719100"/>
            <a:ext cx="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602740" y="1310648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16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5884762" y="1719100"/>
            <a:ext cx="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7445208" y="1310648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24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H="1" flipV="1">
            <a:off x="7715435" y="1719100"/>
            <a:ext cx="228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951764" y="2574196"/>
            <a:ext cx="27432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3122964" y="2216880"/>
            <a:ext cx="18288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800" b="1" dirty="0" smtClean="0">
                <a:latin typeface="Arial"/>
                <a:cs typeface="Arial"/>
              </a:rPr>
              <a:t>GLE-PIB</a:t>
            </a:r>
            <a:br>
              <a:rPr lang="en-US" sz="1800" b="1" dirty="0" smtClean="0">
                <a:latin typeface="Arial"/>
                <a:cs typeface="Arial"/>
              </a:rPr>
            </a:br>
            <a:r>
              <a:rPr lang="en-US" sz="1400" dirty="0" smtClean="0">
                <a:latin typeface="Arial"/>
                <a:cs typeface="Arial"/>
              </a:rPr>
              <a:t>(n = 40)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327680" y="2371589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5862600" y="4138467"/>
            <a:ext cx="27432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3122963" y="3798480"/>
            <a:ext cx="2741677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800" b="1" dirty="0" smtClean="0">
                <a:latin typeface="Arial"/>
                <a:cs typeface="Arial"/>
              </a:rPr>
              <a:t>GLE-PIB</a:t>
            </a:r>
            <a:br>
              <a:rPr lang="en-US" sz="1800" b="1" dirty="0" smtClean="0">
                <a:latin typeface="Arial"/>
                <a:cs typeface="Arial"/>
              </a:rPr>
            </a:br>
            <a:r>
              <a:rPr lang="en-US" sz="1400" dirty="0">
                <a:latin typeface="Arial"/>
                <a:cs typeface="Arial"/>
              </a:rPr>
              <a:t>(</a:t>
            </a:r>
            <a:r>
              <a:rPr lang="en-US" sz="1400" dirty="0" smtClean="0">
                <a:latin typeface="Arial"/>
                <a:cs typeface="Arial"/>
              </a:rPr>
              <a:t>n = 22)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217024" y="3935860"/>
            <a:ext cx="775716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4951764" y="3327556"/>
            <a:ext cx="27432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5"/>
          <p:cNvSpPr>
            <a:spLocks noChangeArrowheads="1"/>
          </p:cNvSpPr>
          <p:nvPr/>
        </p:nvSpPr>
        <p:spPr bwMode="auto">
          <a:xfrm>
            <a:off x="3122964" y="3007680"/>
            <a:ext cx="18288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800" b="1" dirty="0" smtClean="0">
                <a:latin typeface="Arial"/>
                <a:cs typeface="Arial"/>
              </a:rPr>
              <a:t>GLE-PIB</a:t>
            </a:r>
            <a:br>
              <a:rPr lang="en-US" sz="1800" b="1" dirty="0" smtClean="0">
                <a:latin typeface="Arial"/>
                <a:cs typeface="Arial"/>
              </a:rPr>
            </a:br>
            <a:r>
              <a:rPr lang="en-US" sz="1400" dirty="0">
                <a:latin typeface="Arial"/>
                <a:cs typeface="Arial"/>
              </a:rPr>
              <a:t>(</a:t>
            </a:r>
            <a:r>
              <a:rPr lang="en-US" sz="1400" dirty="0" smtClean="0">
                <a:latin typeface="Arial"/>
                <a:cs typeface="Arial"/>
              </a:rPr>
              <a:t>n = 22)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327680" y="3124949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5862600" y="4886801"/>
            <a:ext cx="27432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5"/>
          <p:cNvSpPr>
            <a:spLocks noChangeArrowheads="1"/>
          </p:cNvSpPr>
          <p:nvPr/>
        </p:nvSpPr>
        <p:spPr bwMode="auto">
          <a:xfrm>
            <a:off x="3122963" y="4589280"/>
            <a:ext cx="2741677" cy="685800"/>
          </a:xfrm>
          <a:prstGeom prst="rect">
            <a:avLst/>
          </a:prstGeom>
          <a:solidFill>
            <a:srgbClr val="EFD5DD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800" b="1" dirty="0" smtClean="0">
                <a:latin typeface="Arial"/>
                <a:cs typeface="Arial"/>
              </a:rPr>
              <a:t>GLE-PIB</a:t>
            </a:r>
            <a:br>
              <a:rPr lang="en-US" sz="1800" b="1" dirty="0" smtClean="0">
                <a:latin typeface="Arial"/>
                <a:cs typeface="Arial"/>
              </a:rPr>
            </a:br>
            <a:r>
              <a:rPr lang="en-US" sz="1400" dirty="0">
                <a:latin typeface="Arial"/>
                <a:cs typeface="Arial"/>
              </a:rPr>
              <a:t>(</a:t>
            </a:r>
            <a:r>
              <a:rPr lang="en-US" sz="1400" dirty="0" smtClean="0">
                <a:latin typeface="Arial"/>
                <a:cs typeface="Arial"/>
              </a:rPr>
              <a:t>n = 47)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8217024" y="4684194"/>
            <a:ext cx="775716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52400" y="2216880"/>
            <a:ext cx="2889504" cy="67990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Ins="0" rtlCol="0" anchor="ctr"/>
          <a:lstStyle/>
          <a:p>
            <a:r>
              <a:rPr lang="en-US" sz="1600" dirty="0" smtClean="0">
                <a:latin typeface="Arial"/>
                <a:cs typeface="Arial"/>
              </a:rPr>
              <a:t>GT 3, Treatment-Naive</a:t>
            </a:r>
          </a:p>
          <a:p>
            <a:r>
              <a:rPr lang="en-US" sz="1600" dirty="0" smtClean="0">
                <a:latin typeface="Arial"/>
                <a:cs typeface="Arial"/>
              </a:rPr>
              <a:t>With cirrhosis 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52400" y="3004800"/>
            <a:ext cx="2889504" cy="679905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Ins="0" rtlCol="0" anchor="ctr"/>
          <a:lstStyle/>
          <a:p>
            <a:r>
              <a:rPr lang="en-US" sz="1600" dirty="0" smtClean="0">
                <a:latin typeface="Arial"/>
                <a:cs typeface="Arial"/>
              </a:rPr>
              <a:t>GT3, </a:t>
            </a:r>
            <a:r>
              <a:rPr lang="en-US" sz="1600" dirty="0" smtClean="0">
                <a:cs typeface="Arial"/>
              </a:rPr>
              <a:t>Treatment-Experienced</a:t>
            </a:r>
            <a:endParaRPr lang="en-US" sz="1600" dirty="0">
              <a:cs typeface="Arial"/>
            </a:endParaRPr>
          </a:p>
          <a:p>
            <a:r>
              <a:rPr lang="en-US" sz="1600" dirty="0" smtClean="0">
                <a:latin typeface="Arial"/>
                <a:cs typeface="Arial"/>
              </a:rPr>
              <a:t>Without cirrhosis 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52400" y="3797746"/>
            <a:ext cx="2889504" cy="67990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Ins="0" rtlCol="0" anchor="ctr"/>
          <a:lstStyle/>
          <a:p>
            <a:r>
              <a:rPr lang="en-US" sz="1600" dirty="0" smtClean="0">
                <a:latin typeface="Arial"/>
                <a:cs typeface="Arial"/>
              </a:rPr>
              <a:t>GT 3, </a:t>
            </a:r>
            <a:r>
              <a:rPr lang="en-US" sz="1600" dirty="0">
                <a:cs typeface="Arial"/>
              </a:rPr>
              <a:t>Treatment-Experienced</a:t>
            </a:r>
          </a:p>
          <a:p>
            <a:r>
              <a:rPr lang="en-US" sz="1600" dirty="0" smtClean="0">
                <a:latin typeface="Arial"/>
                <a:cs typeface="Arial"/>
              </a:rPr>
              <a:t>Without cirrhosis 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52400" y="4589280"/>
            <a:ext cx="2889504" cy="679905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Ins="0" rtlCol="0" anchor="ctr"/>
          <a:lstStyle/>
          <a:p>
            <a:r>
              <a:rPr lang="en-US" sz="1600" dirty="0" smtClean="0">
                <a:latin typeface="Arial"/>
                <a:cs typeface="Arial"/>
              </a:rPr>
              <a:t>GT 3, </a:t>
            </a:r>
            <a:r>
              <a:rPr lang="en-US" sz="1600" dirty="0">
                <a:cs typeface="Arial"/>
              </a:rPr>
              <a:t>Treatment-Experienced</a:t>
            </a:r>
          </a:p>
          <a:p>
            <a:r>
              <a:rPr lang="en-US" sz="1600" dirty="0" smtClean="0">
                <a:latin typeface="Arial"/>
                <a:cs typeface="Arial"/>
              </a:rPr>
              <a:t>With cirrhosis 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6743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Wyles D, et al.  Hepatology. 2017 Sep 19. </a:t>
            </a:r>
            <a:r>
              <a:rPr lang="en-US" sz="1200" dirty="0"/>
              <a:t>[Epub ahead of print]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Glecaprevir-Pibrentasvir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GT 3, with Cirrhosis and Prior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Treatment</a:t>
            </a:r>
            <a:b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SURVEYOR</a:t>
            </a:r>
            <a:r>
              <a:rPr lang="en-US" sz="2400" dirty="0"/>
              <a:t>-II (Part 3): </a:t>
            </a:r>
            <a:r>
              <a:rPr lang="en-US" sz="2700" dirty="0" smtClean="0"/>
              <a:t>Baseline Characteristics</a:t>
            </a:r>
            <a:endParaRPr lang="en-US" sz="2700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1729848"/>
              </p:ext>
            </p:extLst>
          </p:nvPr>
        </p:nvGraphicFramePr>
        <p:xfrm>
          <a:off x="194040" y="1449360"/>
          <a:ext cx="8763004" cy="4672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6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9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9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9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91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8737">
                <a:tc rowSpan="2">
                  <a:txBody>
                    <a:bodyPr/>
                    <a:lstStyle/>
                    <a:p>
                      <a:r>
                        <a:rPr lang="en-US" sz="1600" dirty="0" smtClean="0"/>
                        <a:t>Baseline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Characteristic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303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Arm A: 12 weeks GLE-PIB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 smtClean="0"/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46A1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Arm B: 16 weeks GLE-PIB</a:t>
                      </a:r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73C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7526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baseline="0" dirty="0" smtClean="0">
                          <a:solidFill>
                            <a:schemeClr val="bg1"/>
                          </a:solidFill>
                        </a:rPr>
                        <a:t>Naive</a:t>
                      </a:r>
                      <a:br>
                        <a:rPr lang="en-US" sz="1500" b="0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500" b="0" baseline="0" dirty="0" smtClean="0">
                          <a:solidFill>
                            <a:schemeClr val="bg1"/>
                          </a:solidFill>
                        </a:rPr>
                        <a:t>(+) Cirrhosis</a:t>
                      </a:r>
                      <a:br>
                        <a:rPr lang="en-US" sz="1500" b="0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400" b="0" baseline="0" dirty="0" smtClean="0">
                          <a:solidFill>
                            <a:schemeClr val="bg1"/>
                          </a:solidFill>
                        </a:rPr>
                        <a:t>(n = 40)</a:t>
                      </a:r>
                      <a:endParaRPr lang="en-US" sz="1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baseline="0" dirty="0" smtClean="0">
                          <a:solidFill>
                            <a:schemeClr val="bg1"/>
                          </a:solidFill>
                        </a:rPr>
                        <a:t>Experienced</a:t>
                      </a:r>
                      <a:br>
                        <a:rPr lang="en-US" sz="1500" b="0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500" b="0" baseline="0" dirty="0" smtClean="0">
                          <a:solidFill>
                            <a:schemeClr val="bg1"/>
                          </a:solidFill>
                        </a:rPr>
                        <a:t>(-) Cirrhosis</a:t>
                      </a:r>
                      <a:br>
                        <a:rPr lang="en-US" sz="1500" b="0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400" b="0" baseline="0" dirty="0" smtClean="0">
                          <a:solidFill>
                            <a:schemeClr val="bg1"/>
                          </a:solidFill>
                        </a:rPr>
                        <a:t>(n = 22)</a:t>
                      </a:r>
                      <a:endParaRPr lang="en-US" sz="1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baseline="0" dirty="0" smtClean="0">
                          <a:solidFill>
                            <a:schemeClr val="bg1"/>
                          </a:solidFill>
                        </a:rPr>
                        <a:t>Experienced</a:t>
                      </a:r>
                      <a:br>
                        <a:rPr lang="en-US" sz="1500" b="0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500" b="0" baseline="0" dirty="0" smtClean="0">
                          <a:solidFill>
                            <a:schemeClr val="bg1"/>
                          </a:solidFill>
                        </a:rPr>
                        <a:t>(-) Cirrhosis</a:t>
                      </a:r>
                      <a:br>
                        <a:rPr lang="en-US" sz="1500" b="0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400" b="0" baseline="0" dirty="0" smtClean="0">
                          <a:solidFill>
                            <a:schemeClr val="bg1"/>
                          </a:solidFill>
                        </a:rPr>
                        <a:t>(n = 22)</a:t>
                      </a:r>
                      <a:endParaRPr lang="en-US" sz="1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6A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baseline="0" dirty="0" smtClean="0">
                          <a:solidFill>
                            <a:schemeClr val="bg1"/>
                          </a:solidFill>
                        </a:rPr>
                        <a:t>Experienced</a:t>
                      </a:r>
                      <a:br>
                        <a:rPr lang="en-US" sz="1500" b="0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500" b="0" baseline="0" dirty="0" smtClean="0">
                          <a:solidFill>
                            <a:schemeClr val="bg1"/>
                          </a:solidFill>
                        </a:rPr>
                        <a:t>(+) Cirrhosis</a:t>
                      </a:r>
                      <a:br>
                        <a:rPr lang="en-US" sz="1500" b="0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400" b="0" baseline="0" dirty="0" smtClean="0">
                          <a:solidFill>
                            <a:schemeClr val="bg1"/>
                          </a:solidFill>
                        </a:rPr>
                        <a:t>(n = 47)</a:t>
                      </a:r>
                      <a:endParaRPr lang="en-US" sz="1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24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637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Age</a:t>
                      </a:r>
                      <a:r>
                        <a:rPr lang="en-US" sz="1500" baseline="0" dirty="0" smtClean="0"/>
                        <a:t>, median years (range)</a:t>
                      </a:r>
                      <a:endParaRPr lang="en-US" sz="15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56 </a:t>
                      </a:r>
                      <a:r>
                        <a:rPr lang="en-US" sz="1500" baseline="0" dirty="0" smtClean="0"/>
                        <a:t>(36-70)</a:t>
                      </a:r>
                      <a:endParaRPr lang="en-US" sz="1500" dirty="0" smtClean="0"/>
                    </a:p>
                  </a:txBody>
                  <a:tcPr anchor="ctr"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56 </a:t>
                      </a:r>
                      <a:r>
                        <a:rPr lang="en-US" sz="1500" baseline="0" dirty="0" smtClean="0"/>
                        <a:t>(35-68)</a:t>
                      </a:r>
                      <a:endParaRPr lang="en-US" sz="1500" dirty="0" smtClean="0"/>
                    </a:p>
                  </a:txBody>
                  <a:tcPr anchor="ctr"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59 </a:t>
                      </a:r>
                      <a:r>
                        <a:rPr lang="en-US" sz="1500" baseline="0" dirty="0" smtClean="0"/>
                        <a:t>(29-66)</a:t>
                      </a:r>
                      <a:endParaRPr lang="en-US" sz="1500" dirty="0" smtClean="0"/>
                    </a:p>
                  </a:txBody>
                  <a:tcPr anchor="ctr"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59 </a:t>
                      </a:r>
                      <a:r>
                        <a:rPr lang="en-US" sz="1500" baseline="0" dirty="0" smtClean="0"/>
                        <a:t>(47-70)</a:t>
                      </a:r>
                      <a:endParaRPr lang="en-US" sz="1500" dirty="0" smtClean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637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Male,</a:t>
                      </a:r>
                      <a:r>
                        <a:rPr lang="en-US" sz="1500" baseline="0" dirty="0" smtClean="0"/>
                        <a:t> n (%)</a:t>
                      </a:r>
                      <a:endParaRPr lang="en-US" sz="15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24 (60)</a:t>
                      </a:r>
                      <a:endParaRPr lang="en-US" sz="1500" dirty="0"/>
                    </a:p>
                  </a:txBody>
                  <a:tcPr anchor="ctr"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14 (64)</a:t>
                      </a:r>
                    </a:p>
                  </a:txBody>
                  <a:tcPr anchor="ctr"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14 (64)</a:t>
                      </a:r>
                    </a:p>
                  </a:txBody>
                  <a:tcPr anchor="ctr"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36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en-US" sz="1500" dirty="0" smtClean="0"/>
                        <a:t>(77)</a:t>
                      </a:r>
                      <a:endParaRPr lang="en-US" sz="15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637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White race, n (%)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37 (93)</a:t>
                      </a:r>
                      <a:endParaRPr lang="en-US" sz="1500" dirty="0"/>
                    </a:p>
                  </a:txBody>
                  <a:tcPr anchor="ctr"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17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en-US" sz="1500" dirty="0" smtClean="0"/>
                        <a:t>(77)</a:t>
                      </a:r>
                    </a:p>
                  </a:txBody>
                  <a:tcPr anchor="ctr"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20 (91)</a:t>
                      </a:r>
                    </a:p>
                  </a:txBody>
                  <a:tcPr anchor="ctr"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42 (89)</a:t>
                      </a:r>
                      <a:endParaRPr lang="en-US" sz="15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56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HCV RNA,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en-US" sz="1200" baseline="0" dirty="0" smtClean="0"/>
                        <a:t>m</a:t>
                      </a:r>
                      <a:r>
                        <a:rPr lang="en-US" sz="1200" dirty="0" smtClean="0"/>
                        <a:t>edian log</a:t>
                      </a:r>
                      <a:r>
                        <a:rPr lang="en-US" sz="1200" baseline="-25000" dirty="0" smtClean="0"/>
                        <a:t>10</a:t>
                      </a:r>
                      <a:r>
                        <a:rPr lang="en-US" sz="1200" dirty="0" smtClean="0"/>
                        <a:t> IU/mL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(range)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6.2 (4.2-7.1)</a:t>
                      </a:r>
                      <a:endParaRPr lang="en-US" sz="1500" dirty="0"/>
                    </a:p>
                  </a:txBody>
                  <a:tcPr anchor="ctr"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6.6 (5.1-7.5)</a:t>
                      </a:r>
                    </a:p>
                  </a:txBody>
                  <a:tcPr anchor="ctr"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6.1 (4.7-7.3)</a:t>
                      </a:r>
                    </a:p>
                  </a:txBody>
                  <a:tcPr anchor="ctr"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6.5 (4.6-7.2)</a:t>
                      </a:r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637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500" baseline="0" dirty="0" smtClean="0"/>
                        <a:t>BM</a:t>
                      </a:r>
                      <a:r>
                        <a:rPr lang="en-US" sz="1500" dirty="0" smtClean="0"/>
                        <a:t>I,</a:t>
                      </a:r>
                      <a:r>
                        <a:rPr lang="en-US" sz="1500" baseline="0" dirty="0" smtClean="0"/>
                        <a:t> median SD, kg/m</a:t>
                      </a:r>
                      <a:r>
                        <a:rPr lang="en-US" sz="1500" baseline="30000" dirty="0" smtClean="0"/>
                        <a:t>2</a:t>
                      </a:r>
                      <a:endParaRPr lang="en-US" sz="1500" baseline="300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29 (21-51)</a:t>
                      </a:r>
                      <a:endParaRPr lang="en-US" sz="1500" dirty="0"/>
                    </a:p>
                  </a:txBody>
                  <a:tcPr anchor="ctr"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26 (19-42)</a:t>
                      </a:r>
                    </a:p>
                  </a:txBody>
                  <a:tcPr anchor="ctr"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28 (22-48)</a:t>
                      </a:r>
                    </a:p>
                  </a:txBody>
                  <a:tcPr anchor="ctr"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27 (21-42)</a:t>
                      </a:r>
                      <a:endParaRPr lang="en-US" sz="15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881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Prior Treatment History, n (%)</a:t>
                      </a:r>
                    </a:p>
                    <a:p>
                      <a:pPr>
                        <a:lnSpc>
                          <a:spcPts val="2300"/>
                        </a:lnSpc>
                      </a:pPr>
                      <a:r>
                        <a:rPr lang="en-US" sz="1500" dirty="0" smtClean="0"/>
                        <a:t>  Naïve</a:t>
                      </a:r>
                      <a:endParaRPr lang="en-US" sz="1500" baseline="0" dirty="0" smtClean="0"/>
                    </a:p>
                    <a:p>
                      <a:pPr>
                        <a:lnSpc>
                          <a:spcPts val="2300"/>
                        </a:lnSpc>
                      </a:pPr>
                      <a:r>
                        <a:rPr lang="en-US" sz="1500" baseline="0" dirty="0" smtClean="0"/>
                        <a:t>  IFN/PEG ± RBV, n (%)</a:t>
                      </a:r>
                    </a:p>
                    <a:p>
                      <a:pPr>
                        <a:lnSpc>
                          <a:spcPts val="2300"/>
                        </a:lnSpc>
                      </a:pPr>
                      <a:r>
                        <a:rPr lang="en-US" sz="1500" baseline="0" dirty="0" smtClean="0"/>
                        <a:t>  SOF + RBV ± PEG, n (%)</a:t>
                      </a:r>
                      <a:endParaRPr lang="en-US" sz="15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sz="1500" dirty="0" smtClean="0"/>
                        <a:t/>
                      </a:r>
                      <a:br>
                        <a:rPr lang="en-US" sz="1500" dirty="0" smtClean="0"/>
                      </a:br>
                      <a:r>
                        <a:rPr lang="en-US" sz="1500" dirty="0" smtClean="0"/>
                        <a:t>40 (100)</a:t>
                      </a:r>
                    </a:p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sz="1500" dirty="0" smtClean="0"/>
                        <a:t>0</a:t>
                      </a:r>
                    </a:p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sz="1500" dirty="0" smtClean="0"/>
                        <a:t>0</a:t>
                      </a:r>
                      <a:endParaRPr lang="en-US" sz="1500" dirty="0"/>
                    </a:p>
                  </a:txBody>
                  <a:tcPr anchor="ctr"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endParaRPr lang="en-US" sz="1500" dirty="0" smtClean="0"/>
                    </a:p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sz="1500" dirty="0" smtClean="0"/>
                        <a:t>0</a:t>
                      </a:r>
                    </a:p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sz="1500" dirty="0" smtClean="0"/>
                        <a:t>14 (64)</a:t>
                      </a:r>
                    </a:p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sz="1500" dirty="0" smtClean="0"/>
                        <a:t>8 (36)</a:t>
                      </a:r>
                    </a:p>
                  </a:txBody>
                  <a:tcPr anchor="ctr"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endParaRPr lang="en-US" sz="1500" dirty="0" smtClean="0"/>
                    </a:p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sz="1500" dirty="0" smtClean="0"/>
                        <a:t>0</a:t>
                      </a:r>
                    </a:p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sz="1500" dirty="0" smtClean="0"/>
                        <a:t>13 (59)</a:t>
                      </a:r>
                    </a:p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sz="1500" dirty="0" smtClean="0"/>
                        <a:t>9 (41)</a:t>
                      </a:r>
                    </a:p>
                  </a:txBody>
                  <a:tcPr anchor="ctr"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22 (47)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25 (53)</a:t>
                      </a:r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68194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Wyles D, et al.  Hepatology. 2017 Sep 19. </a:t>
            </a:r>
            <a:r>
              <a:rPr lang="en-US" sz="1200" dirty="0"/>
              <a:t>[Epub ahead of print]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Glecaprevir-Pibrentasvir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GT 3, Without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Cirrhosis</a:t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SURVEYOR</a:t>
            </a:r>
            <a:r>
              <a:rPr lang="en-US" sz="2400" dirty="0"/>
              <a:t>-II (Part 3): </a:t>
            </a:r>
            <a:r>
              <a:rPr lang="en-US" sz="2700" dirty="0" smtClean="0"/>
              <a:t>Baseline Characteristics</a:t>
            </a:r>
            <a:endParaRPr lang="en-US" sz="2700" dirty="0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0894574"/>
              </p:ext>
            </p:extLst>
          </p:nvPr>
        </p:nvGraphicFramePr>
        <p:xfrm>
          <a:off x="457199" y="1421880"/>
          <a:ext cx="8229601" cy="4896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4935">
                <a:tc gridSpan="5">
                  <a:txBody>
                    <a:bodyPr/>
                    <a:lstStyle/>
                    <a:p>
                      <a:r>
                        <a:rPr lang="en-US" sz="1600" dirty="0" smtClean="0"/>
                        <a:t>Prevalence of Baseline Amino Acid Polymorphisms* in NS3 or NS5A</a:t>
                      </a:r>
                      <a:endParaRPr lang="en-US" sz="1600" dirty="0"/>
                    </a:p>
                  </a:txBody>
                  <a:tcPr marL="18288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303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935">
                <a:tc rowSpan="2"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Genotype</a:t>
                      </a:r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marL="18288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A3A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b="1" baseline="0" dirty="0" smtClean="0">
                          <a:solidFill>
                            <a:srgbClr val="FFFFFF"/>
                          </a:solidFill>
                        </a:rPr>
                        <a:t>Prevalence of Baseline Polymorphism, n (%)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A3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A3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3F5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3F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9650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Naive</a:t>
                      </a:r>
                      <a:b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(+) Cirrhosis</a:t>
                      </a:r>
                      <a:b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</a:rPr>
                        <a:t>(n = 40)</a:t>
                      </a:r>
                      <a:endParaRPr lang="en-US" sz="16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Experienced</a:t>
                      </a:r>
                      <a:b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(-) Cirrhosis</a:t>
                      </a:r>
                      <a:b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</a:rPr>
                        <a:t>(n = 22)</a:t>
                      </a:r>
                      <a:endParaRPr lang="en-US" sz="16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53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Experienced</a:t>
                      </a:r>
                      <a:b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(-) Cirrhosis</a:t>
                      </a:r>
                      <a:b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</a:rPr>
                        <a:t>(n = 22)</a:t>
                      </a:r>
                      <a:endParaRPr lang="en-US" sz="16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Experienced</a:t>
                      </a:r>
                      <a:b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(+) Cirrhosis</a:t>
                      </a:r>
                      <a:b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</a:rPr>
                        <a:t>(n = 47)</a:t>
                      </a:r>
                      <a:endParaRPr lang="en-US" sz="16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24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685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800" dirty="0" smtClean="0"/>
                        <a:t>Any</a:t>
                      </a:r>
                      <a:endParaRPr lang="en-US" sz="1800" dirty="0"/>
                    </a:p>
                  </a:txBody>
                  <a:tcPr marL="18288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dirty="0" smtClean="0"/>
                        <a:t>10 (26)</a:t>
                      </a:r>
                      <a:endParaRPr lang="en-US" sz="1800" dirty="0"/>
                    </a:p>
                  </a:txBody>
                  <a:tcPr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dirty="0" smtClean="0"/>
                        <a:t>6 </a:t>
                      </a:r>
                      <a:r>
                        <a:rPr lang="en-US" sz="1800" baseline="0" dirty="0" smtClean="0"/>
                        <a:t>(27)</a:t>
                      </a:r>
                      <a:endParaRPr lang="en-US" sz="1800" dirty="0"/>
                    </a:p>
                  </a:txBody>
                  <a:tcPr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dirty="0" smtClean="0"/>
                        <a:t>3 (14)</a:t>
                      </a:r>
                      <a:endParaRPr lang="en-US" sz="1800" dirty="0"/>
                    </a:p>
                  </a:txBody>
                  <a:tcPr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dirty="0" smtClean="0"/>
                        <a:t>7 (15)</a:t>
                      </a:r>
                      <a:endParaRPr lang="en-US" sz="18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3685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800" dirty="0" smtClean="0"/>
                        <a:t>NS3 only</a:t>
                      </a:r>
                      <a:endParaRPr lang="en-US" sz="1800" dirty="0"/>
                    </a:p>
                  </a:txBody>
                  <a:tcPr marL="18288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dirty="0" smtClean="0"/>
                        <a:t>1 (3)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dirty="0" smtClean="0"/>
                        <a:t>1 (2)</a:t>
                      </a:r>
                      <a:endParaRPr lang="en-US" sz="18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3685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800" dirty="0" smtClean="0"/>
                        <a:t>NS5A</a:t>
                      </a:r>
                      <a:r>
                        <a:rPr lang="en-US" sz="1800" baseline="0" dirty="0" smtClean="0"/>
                        <a:t> only</a:t>
                      </a:r>
                      <a:endParaRPr lang="en-US" sz="1800" dirty="0"/>
                    </a:p>
                  </a:txBody>
                  <a:tcPr marL="18288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dirty="0" smtClean="0"/>
                        <a:t>9 (23)</a:t>
                      </a:r>
                      <a:endParaRPr lang="en-US" sz="1800" dirty="0"/>
                    </a:p>
                  </a:txBody>
                  <a:tcPr anchor="ctr"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dirty="0" smtClean="0"/>
                        <a:t>6 </a:t>
                      </a:r>
                      <a:r>
                        <a:rPr lang="en-US" sz="1800" baseline="0" dirty="0" smtClean="0"/>
                        <a:t>(27)</a:t>
                      </a:r>
                      <a:endParaRPr lang="en-US" sz="1800" dirty="0"/>
                    </a:p>
                  </a:txBody>
                  <a:tcPr anchor="ctr"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dirty="0" smtClean="0"/>
                        <a:t>3 (14)</a:t>
                      </a:r>
                      <a:endParaRPr lang="en-US" sz="1800" dirty="0"/>
                    </a:p>
                  </a:txBody>
                  <a:tcPr anchor="ctr"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dirty="0" smtClean="0"/>
                        <a:t>6 (13)</a:t>
                      </a:r>
                      <a:endParaRPr lang="en-US" sz="18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36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NS3 + NS5A</a:t>
                      </a:r>
                    </a:p>
                  </a:txBody>
                  <a:tcPr marL="18288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0</a:t>
                      </a:r>
                    </a:p>
                  </a:txBody>
                  <a:tcPr anchor="ctr"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anchor="ctr"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anchor="ctr"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61790">
                <a:tc gridSpan="5"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*Baseline polymorphisms detected by next generation sequencing at a 15% threshold in samples that had sequences available for both targets (N) at the following amino acid positions: </a:t>
                      </a:r>
                      <a:b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NS3: 155, 156, 168</a:t>
                      </a:r>
                      <a:b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NS5A: 24, 28, 30, 31, 58, 92, 93 </a:t>
                      </a:r>
                      <a:endParaRPr lang="en-US" sz="1400" dirty="0" smtClean="0"/>
                    </a:p>
                  </a:txBody>
                  <a:tcPr marL="18288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 anchor="ctr"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 anchor="ctr"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62419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105550</TotalTime>
  <Words>9945</Words>
  <Application>Microsoft Office PowerPoint</Application>
  <PresentationFormat>On-screen Show (4:3)</PresentationFormat>
  <Paragraphs>1956</Paragraphs>
  <Slides>111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111</vt:i4>
      </vt:variant>
    </vt:vector>
  </HeadingPairs>
  <TitlesOfParts>
    <vt:vector size="120" baseType="lpstr">
      <vt:lpstr>ＭＳ Ｐゴシック</vt:lpstr>
      <vt:lpstr>Arial</vt:lpstr>
      <vt:lpstr>Geneva</vt:lpstr>
      <vt:lpstr>Myriad Pro</vt:lpstr>
      <vt:lpstr>Symbol</vt:lpstr>
      <vt:lpstr>Times New Roman</vt:lpstr>
      <vt:lpstr>Wingdings</vt:lpstr>
      <vt:lpstr>ヒラギノ角ゴ Pro W3</vt:lpstr>
      <vt:lpstr>AETC_Master_Template_061510</vt:lpstr>
      <vt:lpstr>Glecaprevir-Pibrentasvir (Mavyret)</vt:lpstr>
      <vt:lpstr>Glecaprevir-Pibrentasvir (Mavyret)</vt:lpstr>
      <vt:lpstr>Glecaprevir-Pibrentasvir (Mavyret) Indications: Treatment-Naïve Patients</vt:lpstr>
      <vt:lpstr>Glecaprevir-Pibrentasvir (Mavyret) Indications: Treatment Experienced-Patients</vt:lpstr>
      <vt:lpstr>Glecaprevir-Pibrentasvir (Mavyret) Estimated Cost of Therapy</vt:lpstr>
      <vt:lpstr>Glecaprevir-Pibrentasvir x 8 or 12 Weeks in GT1 Non-cirrhotics  ENDURANCE-1</vt:lpstr>
      <vt:lpstr>Glecaprevir-Pibrentasvir for 8 or 12 weeks in Non-Cirrhotic GT 1 ENDURANCE-1: Study Features</vt:lpstr>
      <vt:lpstr>Glecaprevir-Pibrentasvir for 8 or 12 weeks in Non-Cirrhotic GT 1 ENDURANCE-1: Study Design</vt:lpstr>
      <vt:lpstr>Glecaprevir-Pibrentasvir for 8 or 12 weeks in Non-Cirrhotic GT 1 ENDURANCE-1: Baseline Characteristics</vt:lpstr>
      <vt:lpstr>Glecaprevir-Pibrentasvir for 8 or 12 weeks in Non-Cirrhotic GT 1 ENDURANCE-1: Baseline Characteristics</vt:lpstr>
      <vt:lpstr>Glecaprevir-Pibrentasvir for 8 or 12 weeks in Non-Cirrhotic GT 1 ENDURANCE-1: Baseline Characteristics</vt:lpstr>
      <vt:lpstr>Glecaprevir-Pibrentasvir for 8 or 12 weeks in Non-Cirrhotic GT 1 *ENDURANCE-1: Conclusions</vt:lpstr>
      <vt:lpstr>Glecaprevir-Pibrentasvir in Non-Cirrhotic Genotype 2  ENDURANCE-2</vt:lpstr>
      <vt:lpstr>Glecaprevir-Pibrentasvir in Non-Cirrhotic GT 2 *ENDURANCE-2: Study Features</vt:lpstr>
      <vt:lpstr>Glecaprevir-Pibrentasvir in Non-Cirrhotic GT 2 ENDURANCE-2: Study Design</vt:lpstr>
      <vt:lpstr>Glecaprevir-Pibrentasvir in Non-Cirrhotic GT 2 ENDURANCE-2: Baseline Characteristics</vt:lpstr>
      <vt:lpstr>Glecaprevir-Pibrentasvir in Non-Cirrhotic GT 2 ENDURANCE-2: Baseline Characteristics</vt:lpstr>
      <vt:lpstr>Glecaprevir-Pibrentasvir in Non-Cirrhotic GT 2 ENDURANCE-2: Baseline Polymorphisms</vt:lpstr>
      <vt:lpstr>Glecaprevir-Pibrentasvir in Non-Cirrhotic GT 2 ENDURANCE-2: Results</vt:lpstr>
      <vt:lpstr>Glecaprevir-Pibrentasvir in Non-Cirrhotic GT 2 ENDURANCE-2: Adverse Events</vt:lpstr>
      <vt:lpstr>Glecaprevir-Pibrentasvir in Non-Cirrhotic GT 2 *ENDURANCE-2: Conclusions</vt:lpstr>
      <vt:lpstr>Glecaprevir-Pibrentasvir in Treatment-Naïve, Non-Cirrhotic GT 3 ENDURANCE-3</vt:lpstr>
      <vt:lpstr>Glecaprevir-Pibrentasvir in Treatment-Naïve, Non-Cirrhotic GT 3 ENDURANCE-3: Study Features</vt:lpstr>
      <vt:lpstr>Glecaprevir-Pibrentasvir in Treatment-Naïve Non-Cirrhotic GT 3 ENDURANCE-3: Study Design</vt:lpstr>
      <vt:lpstr>Glecaprevir-Pibrentasvir in Treatment-Naïve Non-Cirrhotic GT 3 ENDURANCE-3: Baseline Characteristics</vt:lpstr>
      <vt:lpstr>Glecaprevir-Pibrentasvir in Treatment-Naïve Non-Cirrhotic GT 3 ENDURANCE-3 Study: Results</vt:lpstr>
      <vt:lpstr>Glecaprevir-Pibrentasvir in Treatment-Naïve Non-Cirrhotic GT 3 ENDURANCE-3: Treatment Outcomes</vt:lpstr>
      <vt:lpstr>Glecaprevir-Pibrentasvir in Treatment-Naïve Non-Cirrhotic GT 3 ENDURANCE-3: Resistance Analysis</vt:lpstr>
      <vt:lpstr>Glecaprevir-Pibrentasvir in Treatment-Naïve Non-Cirrhotic GT 3 ENDURANCE-3: Adverse Events</vt:lpstr>
      <vt:lpstr>Glecaprevir-Pibrentasvir for 8 or 12 weeks in Non-Cirrhotic GT 1 *ENDURANCE-3: Conclusions</vt:lpstr>
      <vt:lpstr>Glecaprevir-Pibrentasvir in Non-Cirrhotic Genotype 4, 5, or 6 ENDURANCE-4</vt:lpstr>
      <vt:lpstr>Glecaprevir-Pibrentasvir in Non-Cirrhotic Genotype 4, 5, or 6 *ENDURANCE-4: Study Features</vt:lpstr>
      <vt:lpstr>Glecaprevir-Pibrentasvir in Non-Cirrhotic Genotype 4, 5, or 6 ENDURANCE-4: Study Design</vt:lpstr>
      <vt:lpstr>Glecaprevir-Pibrentasvir in Non-Cirrhotic Genotype 4, 5, or 6 ENDURANCE-4: Baseline Characteristics</vt:lpstr>
      <vt:lpstr>Glecaprevir-Pibrentasvir in Non-Cirrhotic Genotype 4, 5, or 6 ENDURANCE-4: Baseline Characteristics</vt:lpstr>
      <vt:lpstr>Glecaprevir-Pibrentasvir in Non-Cirrhotic Genotype 4, 5, or 6 ENDURANCE-4: Results</vt:lpstr>
      <vt:lpstr>Glecaprevir-Pibrentasvir in Non-Cirrhotic Genotype 4, 5, or 6 ENDURANCE-4: Results</vt:lpstr>
      <vt:lpstr>Glecaprevir-Pibrentasvir in Non-Cirrhotic Genotype 4, 5, or 6 ENDURANCE-4: Adverse Events</vt:lpstr>
      <vt:lpstr>Glecaprevir-Pibrentasvir in Non-Cirrhotic Genotype 4, 5, or 6 *ENDURANCE-4: Conclusions</vt:lpstr>
      <vt:lpstr>Glecaprevir-Pibrentasvir in Cirrhotic Genotype 1, 2, 4, 5, and 6 EXPEDITION-1</vt:lpstr>
      <vt:lpstr>Glecaprevir-Pibrentasvir in Cirrhotic Genotype 1, 2, 4, 5, and 6 EXPEDITION-1: Study Features</vt:lpstr>
      <vt:lpstr>Glecaprevir-Pibrentasvir in Cirrhotic Genotype 1, 2, 4, 5, and 6 EXPEDITION-1: Study Design</vt:lpstr>
      <vt:lpstr>Glecaprevir-Pibrentasvir in Cirrhotic Genotype 1, 2, 4, 5, and 6 EXPEDITION-1: Baseline Characteristics</vt:lpstr>
      <vt:lpstr>Glecaprevir-Pibrentasvir in Cirrhotic Genotype 1, 2, 4, 5, and 6 EXPEDITION-1: Baseline Characteristics</vt:lpstr>
      <vt:lpstr>Glecaprevir-Pibrentasvir in Cirrhotic Genotype 1, 2, 4, 5, and 6 EXPEDITION-1: Results</vt:lpstr>
      <vt:lpstr>Glecaprevir-Pibrentasvir in Cirrhotic Genotype 1, 2, 4, 5, and 6 EXPEDITION-1: Adverse Events</vt:lpstr>
      <vt:lpstr>Glecaprevir-Pibrentasvir in Cirrhotic Genotype 1, 2, 4, 5, and 6 EXPEDITION-1: Conclusions</vt:lpstr>
      <vt:lpstr>Glecaprevir-Pibrentasvir in Patients with HIV-HCV Coinfection EXPEDITION-2</vt:lpstr>
      <vt:lpstr>Glecaprevir-Pibrentasvir in HIV-HCV Coinfected Patients EXPEDITION-2: Study Features</vt:lpstr>
      <vt:lpstr>Glecaprevir-Pibrentasvir in HIV-HCV Coinfected Patients EXPEDITION-2: Study Design</vt:lpstr>
      <vt:lpstr>Glecaprevir-Pibrentasvir in HIV-HCV Coinfected Patients EXPEDITION-2: Baseline Characteristics</vt:lpstr>
      <vt:lpstr>Glecaprevir-Pibrentasvir in HIV-HCV Coinfected Patients EXPEDITION-2: Baseline Characteristics</vt:lpstr>
      <vt:lpstr>Glecaprevir-Pibrentasvir in HIV-HCV Coinfected Patients EXPEDITION-2: Baseline Polymorphisms</vt:lpstr>
      <vt:lpstr>Glecaprevir-Pibrentasvir in HIV-HCV Coinfected Patients EXPEDITION-2: Results</vt:lpstr>
      <vt:lpstr>Glecaprevir-Pibrentasvir in HIV-HCV Coinfected Patients EXPEDITION-2: Results</vt:lpstr>
      <vt:lpstr>Glecaprevir-Pibrentasvir in HIV-HCV Coinfected Patients EXPEDITION-2: Adverse Events</vt:lpstr>
      <vt:lpstr>Glecaprevir-Pibrentasvir in HIV-HCV Coinfected Patients EXPEDITION-2: Conclusions</vt:lpstr>
      <vt:lpstr>Glecaprevir-Pibrentasvir in GT 1-6 with Renal Disease EXPEDITION-4</vt:lpstr>
      <vt:lpstr>Glecaprevir-Pibrentasvir in Genotype 1-6 with Renal Disease EXPEDITION-4: Study Features</vt:lpstr>
      <vt:lpstr>Glecaprevir-Pibrentasvir in Genotype 1-6 with Renal Disease EXPEDITION-4: Treatment Regimen</vt:lpstr>
      <vt:lpstr>Glecaprevir-Pibrentasvir in Genotype 1-6 with Renal Disease EXPEDITION-4: Baseline Characteristics</vt:lpstr>
      <vt:lpstr>Glecaprevir-Pibrentasvir in Genotype 1-6 with Renal Disease EXPEDITION-4: Baseline Characteristics</vt:lpstr>
      <vt:lpstr>Glecaprevir-Pibrentasvir in Genotype 1-6 with Renal Disease EXPEDITION-4: Baseline Characteristics (Renal)</vt:lpstr>
      <vt:lpstr>Glecaprevir-Pibrentasvir in Genotype 1-6 with Renal Disease EXPEDITION-4: Results</vt:lpstr>
      <vt:lpstr>Glecaprevir-Pibrentasvir in Genotype 1-6 with Renal Disease EXPEDITION-4: Results</vt:lpstr>
      <vt:lpstr>Glecaprevir-Pibrentasvir in Genotype 1-6 with Renal Disease EXPEDITION-4: Adverse Events</vt:lpstr>
      <vt:lpstr>Glecaprevir-Pibrentasvir in Genotype 1-6 with Renal Disease EXPEDITION-4: Adverse Events Conclusions</vt:lpstr>
      <vt:lpstr>Glecaprevir-Pibrentasvir in HCV GT 1 &amp; Prior DAA Treatment MAGELLAN-1 (Part 1)</vt:lpstr>
      <vt:lpstr>Glecaprevir-Pibrentasvir in HCV GT 1 &amp; Prior DAA Treatment MAGELLAN-1 (Part 1): Study Features</vt:lpstr>
      <vt:lpstr>Glecaprevir-Pibrentasvir in HCV GT 1 &amp; Prior DAA Treatment MAGELLAN-1 (Part 1): Treatment Regimens</vt:lpstr>
      <vt:lpstr>Glecaprevir-Pibrentasvir in HCV GT 1 &amp; Prior DAA Treatment MAGELLAN-1 (Part 1): Baseline Characteristics</vt:lpstr>
      <vt:lpstr>Glecaprevir-Pibrentasvir in HCV GT 1 &amp; Prior DAA Treatment MAGELLAN-1 (Part 1): Baseline Characteristics</vt:lpstr>
      <vt:lpstr>Glecaprevir-Pibrentasvir in HCV GT 1 &amp; Prior DAA Treatment MAGELLAN-1 (Part 1): Study Design</vt:lpstr>
      <vt:lpstr>Glecaprevir-Pibrentasvir in HCV GT 1 &amp; Prior DAA Treatment MAGELLAN-1 (Part 1): Conclusions</vt:lpstr>
      <vt:lpstr>Glecaprevir-Pibrentasvir in HCV GT 1 or 4 &amp; Prior DAA Treatment MAGELLAN-1 (Part 2)</vt:lpstr>
      <vt:lpstr>Glecaprevir-Pibrentasvir in HCV GT 1 or 4 &amp; Prior DAA Treatment MAGELLAN-1 (Part 2): Study Features</vt:lpstr>
      <vt:lpstr>Glecaprevir-Pibrentasvir in HCV GT 1 or 4 &amp; Prior DAA Treatment MAGELLAN-1 (Part 2): Regimens</vt:lpstr>
      <vt:lpstr>Glecaprevir-Pibrentasvir in HCV GT 1 or 4 &amp; Prior DAA Treatment MAGELLAN-1 (Part 2): Baseline Characteristics</vt:lpstr>
      <vt:lpstr>Glecaprevir-Pibrentasvir in HCV GT 1 or 4 &amp; Prior DAA Treatment MAGELLAN-1 (Part 2): Baseline Characteristics</vt:lpstr>
      <vt:lpstr>Glecaprevir-Pibrentasvir in HCV GT 1 or 4 &amp; Prior DAA Treatment MAGELLAN-1 (Part 2): Results</vt:lpstr>
      <vt:lpstr>Glecaprevir-Pibrentasvir in HCV GT 1 or 4 &amp; Prior DAA Treatment MAGELLAN-1 (Part 2): Results by Prior DAA Class</vt:lpstr>
      <vt:lpstr>Glecaprevir-Pibrentasvir in HCV GT 1 or 4 &amp; Prior DAA Treatment MAGELLAN-1 (Part 2): Results by Prior DAA Class</vt:lpstr>
      <vt:lpstr>Glecaprevir-Pibrentasvir in HCV GT 1 or 4 &amp; Prior DAA Treatment MAGELLAN-1 (Part 2): Results by Baseline Substitutions</vt:lpstr>
      <vt:lpstr>Glecaprevir-Pibrentasvir in HCV GT 1 or 4 &amp; Prior DAA Treatment MAGELLAN-1 (Part 2): Conclusions</vt:lpstr>
      <vt:lpstr>Glecaprevir and Pibrentasvir in HCV GT 1-6 without Cirrhosis SURVEYOR-I and SURVEYOR-II</vt:lpstr>
      <vt:lpstr>Glecaprevir and Pibrentasvir in HCV GT 1-6 without Cirrhosis SURVEYOR-I and SURVEYOR-II: Study Features</vt:lpstr>
      <vt:lpstr>Glecaprevir and Pibrentasvir in HCV GT 1-6 without Cirrhosis SURVEYOR-I and SURVEYOR-II: Study Design (Part 1)</vt:lpstr>
      <vt:lpstr>Glecaprevir and Pibrentasvir in HCV GT 1-6 without Cirrhosis SURVEYOR-I and SURVEYOR-II: Study Design (Part 2)</vt:lpstr>
      <vt:lpstr>Glecaprevir and Pibrentasvir in HCV GT 1-6 without Cirrhosis SURVEYOR-I and SURVEYOR-II: Baseline Characteristics</vt:lpstr>
      <vt:lpstr>Glecaprevir and Pibrentasvir in HCV GT 1-6 without Cirrhosis SURVEYOR-I and SURVEYOR-II: Results</vt:lpstr>
      <vt:lpstr>Glecaprevir and Pibrentasvir in HCV GT 1-6 without Cirrhosis SURVEYOR-I and SURVEYOR-II: Results</vt:lpstr>
      <vt:lpstr>Glecaprevir and Pibrentasvir in HCV GT 1-6 without Cirrhosis SURVEYOR-I and SURVEYOR-II: Results</vt:lpstr>
      <vt:lpstr>Glecaprevir and Pibrentasvir in HCV GT 1-6 without Cirrhosis SURVEYOR-I and SURVEYOR-II: Results</vt:lpstr>
      <vt:lpstr>Glecaprevir and Pibrentasvir in HCV GT 1-6 without Cirrhosis SURVEYOR-I and SURVEYOR-II: Conclusions</vt:lpstr>
      <vt:lpstr>Glecaprevir-Pibrentasvir in HCV GT 3, Without Cirrhosis  SURVEYOR-II (Part 3)</vt:lpstr>
      <vt:lpstr>Glecaprevir-Pibrentasvir in HCV GT 3, with Cirrhosis and Prior Treatment SURVEYOR-II (Part 3): Study Features</vt:lpstr>
      <vt:lpstr>Glecaprevir-Pibrentasvir in HCV GT 3, with Cirrhosis and Prior Treatment SURVEYOR-II (Part 3): Study Design</vt:lpstr>
      <vt:lpstr>Glecaprevir-Pibrentasvir in HCV GT 3, with Cirrhosis and Prior Treatment SURVEYOR-II (Part 3): Baseline Characteristics</vt:lpstr>
      <vt:lpstr>Glecaprevir-Pibrentasvir in HCV GT 3, Without Cirrhosis SURVEYOR-II (Part 3): Baseline Characteristics</vt:lpstr>
      <vt:lpstr>Glecaprevir-Pibrentasvir in HCV GT 3, with Cirrhosis and Prior Treatment SURVEYOR-II (Part 3): Results</vt:lpstr>
      <vt:lpstr>Glecaprevir-Pibrentasvir in HCV GT 3, with Cirrhosis and Prior Treatment SURVEYOR-II (Part 3): Conclusions</vt:lpstr>
      <vt:lpstr>Glecaprevir-Pibrentasvir for 8 Weeks in HCV GT 2, 4, 5, or 6 without Cirrhosis SURVEYOR-II (Part 4)</vt:lpstr>
      <vt:lpstr>Glecaprevir-Pibrentasvir in HCV GT 2, 4, 5, or 6 without Cirrhosis *SURVEYOR-II (Part 4): Study Features</vt:lpstr>
      <vt:lpstr>Glecaprevir-Pibrentasvir in HCV GT 2, 4, 5, or 6 without Cirrhosis SURVEYOR-II (Part 4): Study Design</vt:lpstr>
      <vt:lpstr>Glecaprevir-Pibrentasvir in HCV GT 2, 4, 5, or 6 without Cirrhosis SURVEYOR-II (Part 4): Baseline Characteristics</vt:lpstr>
      <vt:lpstr>Glecaprevir-Pibrentasvir in HCV GT 2, 4, 5, or 6 without Cirrhosis SURVEYOR-II (Part 4): Baseline Characteristics</vt:lpstr>
      <vt:lpstr>Glecaprevir-Pibrentasvir in HCV GT 2, 4, 5, or 6 without Cirrhosis SURVEYOR-II (Part 4): Results</vt:lpstr>
      <vt:lpstr>Glecaprevir-Pibrentasvir in HCV GT 2, 4, 5, or 6 without Cirrhosis SURVEYOR-II (Part 4): Results</vt:lpstr>
      <vt:lpstr>Glecaprevir-Pibrentasvir in HCV GT 2, 4, 5, or 6 without Cirrhosis SURVEYOR-II (Part 4): Adverse Events</vt:lpstr>
      <vt:lpstr>Glecaprevir-Pibrentasvir in HCV GT 2, 4, 5, or 6 without Cirrhosis *SURVEYOR-II (Part 4): Conclusions</vt:lpstr>
      <vt:lpstr>PowerPoint Presentation</vt:lpstr>
    </vt:vector>
  </TitlesOfParts>
  <Company>HMC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4410</cp:revision>
  <cp:lastPrinted>2011-04-18T21:48:04Z</cp:lastPrinted>
  <dcterms:created xsi:type="dcterms:W3CDTF">2010-11-28T05:36:22Z</dcterms:created>
  <dcterms:modified xsi:type="dcterms:W3CDTF">2018-06-01T21:53:48Z</dcterms:modified>
</cp:coreProperties>
</file>