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961" r:id="rId2"/>
    <p:sldId id="962" r:id="rId3"/>
    <p:sldId id="963" r:id="rId4"/>
    <p:sldId id="973" r:id="rId5"/>
    <p:sldId id="964" r:id="rId6"/>
    <p:sldId id="966" r:id="rId7"/>
    <p:sldId id="974" r:id="rId8"/>
    <p:sldId id="975" r:id="rId9"/>
    <p:sldId id="976" r:id="rId10"/>
    <p:sldId id="972" r:id="rId11"/>
    <p:sldId id="999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9.42690236845177E-2"/>
          <c:w val="0.88398750937382797"/>
          <c:h val="0.76658590513703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50-4F1A-8E63-6573BC91640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50-4F1A-8E63-6573BC91640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50-4F1A-8E63-6573BC916400}"/>
              </c:ext>
            </c:extLst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Glecaprevir 200_x000d_Pibrentasvir 120</c:v>
                </c:pt>
                <c:pt idx="1">
                  <c:v>Glecaprevir 200_x000d_Pibrentasvir 40</c:v>
                </c:pt>
                <c:pt idx="2">
                  <c:v>Glecaprevir 300_x000d_Pibrentasvir 120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97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50-4F1A-8E63-6573BC9164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70236520"/>
        <c:axId val="-2070601160"/>
      </c:barChart>
      <c:catAx>
        <c:axId val="-2070236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706011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601160"/>
        <c:scaling>
          <c:orientation val="minMax"/>
          <c:max val="105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023652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75810051087364105"/>
          <c:y val="8.6206974574146601E-3"/>
          <c:w val="0.23280687570303699"/>
          <c:h val="7.78528173163338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9.42690236845177E-2"/>
          <c:w val="0.88398750937382797"/>
          <c:h val="0.69088487777061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2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A6-4019-A19D-93AEE85ECF7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A6-4019-A19D-93AEE85ECF7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0A6-4019-A19D-93AEE85ECF7C}"/>
              </c:ext>
            </c:extLst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Glecaprevir 300_x000d_Pibrentasvir 120</c:v>
                </c:pt>
                <c:pt idx="1">
                  <c:v>Glecaprevir 200_x000d_Pibrentasvir 120</c:v>
                </c:pt>
                <c:pt idx="2">
                  <c:v>Glecaprevir 200_x000d_Pibrentasvir 120_x000d_Ribavirin</c:v>
                </c:pt>
                <c:pt idx="3">
                  <c:v>Glecaprevir 300_x000d_Pibrentasvir 120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A6-4019-A19D-93AEE85ECF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3326280"/>
        <c:axId val="-2143437688"/>
      </c:barChart>
      <c:catAx>
        <c:axId val="-2143326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434376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3437688"/>
        <c:scaling>
          <c:orientation val="minMax"/>
          <c:max val="105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8512342016E-3"/>
              <c:y val="0.14852379447258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33262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75810051087364105"/>
          <c:y val="8.6206974574146601E-3"/>
          <c:w val="0.23280687570303699"/>
          <c:h val="7.78528173163338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9.42690236845177E-2"/>
          <c:w val="0.88398750937382797"/>
          <c:h val="0.69088487777061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3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D7-4713-921E-88ED710528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D7-4713-921E-88ED710528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6D7-4713-921E-88ED710528A3}"/>
              </c:ext>
            </c:extLst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GLC 300_x000d_PIB 120</c:v>
                </c:pt>
                <c:pt idx="1">
                  <c:v>GLC 200_x000d_PIB 120</c:v>
                </c:pt>
                <c:pt idx="2">
                  <c:v>GLC 200_x000d_PIB 120_x000d_Ribavirin</c:v>
                </c:pt>
                <c:pt idx="3">
                  <c:v>GLC 200_x000d_PIB 40</c:v>
                </c:pt>
                <c:pt idx="4">
                  <c:v>GLC 300_x000d_PIB 120</c:v>
                </c:pt>
                <c:pt idx="5">
                  <c:v>GLC 300_x000d_PIB 120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93</c:v>
                </c:pt>
                <c:pt idx="1">
                  <c:v>93</c:v>
                </c:pt>
                <c:pt idx="2">
                  <c:v>94</c:v>
                </c:pt>
                <c:pt idx="3">
                  <c:v>83</c:v>
                </c:pt>
                <c:pt idx="4">
                  <c:v>97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D7-4713-921E-88ED710528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43384520"/>
        <c:axId val="-2069656280"/>
      </c:barChart>
      <c:catAx>
        <c:axId val="-2143384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96562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9656280"/>
        <c:scaling>
          <c:orientation val="minMax"/>
          <c:max val="105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8512342016E-3"/>
              <c:y val="0.14852379447258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338452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75810051087364105"/>
          <c:y val="8.6206974574146601E-3"/>
          <c:w val="0.23280687570303699"/>
          <c:h val="7.78528173163338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4.48127546746225E-2"/>
          <c:w val="0.88398750937382797"/>
          <c:h val="0.81604235332372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A7D44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E2-4B8B-A9DA-F0921EE5EA99}"/>
              </c:ext>
            </c:extLst>
          </c:dPt>
          <c:dPt>
            <c:idx val="1"/>
            <c:invertIfNegative val="0"/>
            <c:bubble3D val="0"/>
            <c:spPr>
              <a:solidFill>
                <a:srgbClr val="636544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D6E2-4B8B-A9DA-F0921EE5EA99}"/>
              </c:ext>
            </c:extLst>
          </c:dPt>
          <c:dPt>
            <c:idx val="2"/>
            <c:invertIfNegative val="0"/>
            <c:bubble3D val="0"/>
            <c:spPr>
              <a:solidFill>
                <a:srgbClr val="72503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D6E2-4B8B-A9DA-F0921EE5EA99}"/>
              </c:ext>
            </c:extLst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Genotype 4</c:v>
                </c:pt>
                <c:pt idx="1">
                  <c:v>Genotype 5</c:v>
                </c:pt>
                <c:pt idx="2">
                  <c:v>Genotype 6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E2-4B8B-A9DA-F0921EE5EA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2461800"/>
        <c:axId val="-2107863992"/>
      </c:barChart>
      <c:catAx>
        <c:axId val="-2142461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078639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78639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246180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>
                <a:solidFill>
                  <a:srgbClr val="001D48"/>
                </a:solidFill>
              </a:rPr>
              <a:t> </a:t>
            </a:r>
            <a:r>
              <a:rPr lang="en-US" sz="2400" dirty="0" smtClean="0">
                <a:solidFill>
                  <a:srgbClr val="001D48"/>
                </a:solidFill>
              </a:rPr>
              <a:t>and 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HCV GT 1-6 without Cirrhosis</a:t>
            </a:r>
            <a:br>
              <a:rPr lang="en-US" sz="24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SURVEYOR-I and SURVEYOR-II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Kwo</a:t>
            </a:r>
            <a:r>
              <a:rPr lang="en-US" sz="1400" dirty="0" smtClean="0">
                <a:latin typeface="Arial"/>
                <a:cs typeface="Arial"/>
              </a:rPr>
              <a:t> PY, et </a:t>
            </a:r>
            <a:r>
              <a:rPr lang="en-US" sz="1400" dirty="0">
                <a:latin typeface="Arial"/>
                <a:cs typeface="Arial"/>
              </a:rPr>
              <a:t>al</a:t>
            </a:r>
            <a:r>
              <a:rPr lang="en-US" sz="1400" dirty="0" smtClean="0">
                <a:latin typeface="Arial"/>
                <a:cs typeface="Arial"/>
              </a:rPr>
              <a:t>. J </a:t>
            </a:r>
            <a:r>
              <a:rPr lang="en-US" sz="1400" dirty="0" err="1" smtClean="0">
                <a:latin typeface="Arial"/>
                <a:cs typeface="Arial"/>
              </a:rPr>
              <a:t>Hepatol</a:t>
            </a:r>
            <a:r>
              <a:rPr lang="en-US" sz="1400" dirty="0" smtClean="0">
                <a:latin typeface="Arial"/>
                <a:cs typeface="Arial"/>
              </a:rPr>
              <a:t> 2017;67:263-71.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472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/>
              <a:t>SURVEYOR-I and SURVEYOR-II: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26516"/>
              </p:ext>
            </p:extLst>
          </p:nvPr>
        </p:nvGraphicFramePr>
        <p:xfrm>
          <a:off x="0" y="2590800"/>
          <a:ext cx="9144000" cy="20929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Glecaprevir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pibrentasvir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was well tolerated and achieved high sustained virologic response rates in HCV genotypes 1-6-infected patients without cirrhosis following 8- or 12-week treatment durations.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6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SURVEYOR-II: </a:t>
            </a:r>
            <a:r>
              <a:rPr lang="en-US" dirty="0" smtClean="0"/>
              <a:t>Study Features</a:t>
            </a:r>
            <a:endParaRPr lang="en-US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00079"/>
              </p:ext>
            </p:extLst>
          </p:nvPr>
        </p:nvGraphicFramePr>
        <p:xfrm>
          <a:off x="514350" y="1447800"/>
          <a:ext cx="8115300" cy="49244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SURVEYOR-I and SURVEYOR-II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2, multicenter trial to evaluate the safety and efficacy of various doses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and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with or without ribavirin, for 8 or 12 weeks in treatment-naïve and treatment-experienced, non-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cirrrhotic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patients with chronic HCV GT 1, 2, 3, 4, 5, or 6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80 sites in U.S.,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Europe, Australia, and New Zealand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SURVEYOR I = Chronic HCV GT 1,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SURVEYOR 2 = Chronic HCV GT 2 or 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peginterferon plus ribavirin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Absence of cirrhosis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289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-6113" y="1564926"/>
            <a:ext cx="9158840" cy="359663"/>
          </a:xfrm>
          <a:prstGeom prst="rect">
            <a:avLst/>
          </a:prstGeom>
          <a:solidFill>
            <a:srgbClr val="F2F2F2"/>
          </a:solidFill>
          <a:ln w="12700" cmpd="sng">
            <a:noFill/>
            <a:miter lim="800000"/>
            <a:headEnd/>
            <a:tailEnd/>
          </a:ln>
          <a:effectLst/>
          <a:extLst/>
        </p:spPr>
        <p:txBody>
          <a:bodyPr wrap="none" lIns="182880" anchor="ctr"/>
          <a:lstStyle/>
          <a:p>
            <a:r>
              <a:rPr lang="en-US" sz="1400" b="1" dirty="0" smtClean="0">
                <a:latin typeface="Arial"/>
                <a:cs typeface="Arial"/>
              </a:rPr>
              <a:t>Part 1: Dose Ranging in Treatment-Naïve and Treatment-Experienced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278807" y="2303792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78807" y="2739274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01487" y="3166852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01487" y="3624506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01487" y="403055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SURVEYOR-II: Study </a:t>
            </a:r>
            <a:r>
              <a:rPr lang="en-US" dirty="0" smtClean="0"/>
              <a:t>Design (Part 1)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6113" y="1119462"/>
            <a:ext cx="9162291" cy="515104"/>
            <a:chOff x="-6113" y="1289294"/>
            <a:chExt cx="9162291" cy="515104"/>
          </a:xfrm>
        </p:grpSpPr>
        <p:sp>
          <p:nvSpPr>
            <p:cNvPr id="12" name="Rectangle 11"/>
            <p:cNvSpPr/>
            <p:nvPr/>
          </p:nvSpPr>
          <p:spPr>
            <a:xfrm>
              <a:off x="-6113" y="1456980"/>
              <a:ext cx="9162291" cy="27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9198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-6113" y="1729958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830459" y="1650714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422923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8704945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09600" y="1410611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Week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69972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74772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817041" y="2119296"/>
            <a:ext cx="3474720" cy="357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GLE 200 mg + PIB 120 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3467" y="29902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3467" y="21192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40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817041" y="2554796"/>
            <a:ext cx="3474720" cy="357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200 mg + PIB 4</a:t>
            </a:r>
            <a:r>
              <a:rPr lang="en-US" sz="1400" b="1" dirty="0" smtClean="0">
                <a:latin typeface="Arial"/>
                <a:cs typeface="Arial"/>
              </a:rPr>
              <a:t>0 </a:t>
            </a:r>
            <a:r>
              <a:rPr lang="en-US" sz="1400" b="1" dirty="0">
                <a:latin typeface="Arial"/>
                <a:cs typeface="Arial"/>
              </a:rPr>
              <a:t>mg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467" y="38612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817041" y="2990296"/>
            <a:ext cx="3474720" cy="357564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</a:t>
            </a:r>
            <a:r>
              <a:rPr lang="en-US" sz="1400" b="1" dirty="0" smtClean="0">
                <a:latin typeface="Arial"/>
                <a:cs typeface="Arial"/>
              </a:rPr>
              <a:t>300 </a:t>
            </a:r>
            <a:r>
              <a:rPr lang="en-US" sz="1400" b="1" dirty="0">
                <a:latin typeface="Arial"/>
                <a:cs typeface="Arial"/>
              </a:rPr>
              <a:t>mg + PIB </a:t>
            </a:r>
            <a:r>
              <a:rPr lang="en-US" sz="1400" b="1" dirty="0" smtClean="0">
                <a:latin typeface="Arial"/>
                <a:cs typeface="Arial"/>
              </a:rPr>
              <a:t>120 </a:t>
            </a:r>
            <a:r>
              <a:rPr lang="en-US" sz="1400" b="1" dirty="0">
                <a:latin typeface="Arial"/>
                <a:cs typeface="Arial"/>
              </a:rPr>
              <a:t>mg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43467" y="34257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817041" y="3425796"/>
            <a:ext cx="3474720" cy="357564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</a:t>
            </a:r>
            <a:r>
              <a:rPr lang="en-US" sz="1400" b="1" dirty="0" smtClean="0">
                <a:latin typeface="Arial"/>
                <a:cs typeface="Arial"/>
              </a:rPr>
              <a:t>200 </a:t>
            </a:r>
            <a:r>
              <a:rPr lang="en-US" sz="1400" b="1" dirty="0">
                <a:latin typeface="Arial"/>
                <a:cs typeface="Arial"/>
              </a:rPr>
              <a:t>mg + PIB 120 </a:t>
            </a:r>
            <a:r>
              <a:rPr lang="en-US" sz="1400" b="1" dirty="0" smtClean="0">
                <a:latin typeface="Arial"/>
                <a:cs typeface="Arial"/>
              </a:rPr>
              <a:t>mg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817041" y="3861296"/>
            <a:ext cx="3474720" cy="357564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300 mg + PIB 120 </a:t>
            </a:r>
            <a:r>
              <a:rPr lang="en-US" sz="1400" b="1" dirty="0" smtClean="0">
                <a:latin typeface="Arial"/>
                <a:cs typeface="Arial"/>
              </a:rPr>
              <a:t>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75050" y="210783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97730" y="2543314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97730" y="297089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97730" y="342854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97730" y="383459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7959" y="2119296"/>
            <a:ext cx="1094215" cy="357823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GT 1: TN/TE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306326" y="446835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1821880" y="4296796"/>
            <a:ext cx="3474720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</a:t>
            </a:r>
            <a:r>
              <a:rPr lang="en-US" sz="1400" b="1" dirty="0" smtClean="0">
                <a:latin typeface="Arial"/>
                <a:cs typeface="Arial"/>
              </a:rPr>
              <a:t>200 </a:t>
            </a:r>
            <a:r>
              <a:rPr lang="en-US" sz="1400" b="1" dirty="0">
                <a:latin typeface="Arial"/>
                <a:cs typeface="Arial"/>
              </a:rPr>
              <a:t>mg + PIB 120 </a:t>
            </a:r>
            <a:r>
              <a:rPr lang="en-US" sz="1400" b="1" dirty="0" smtClean="0">
                <a:latin typeface="Arial"/>
                <a:cs typeface="Arial"/>
              </a:rPr>
              <a:t>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302569" y="427239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306326" y="491858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1821880" y="4732296"/>
            <a:ext cx="3474720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200 mg + PIB 120 mg 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302569" y="472262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306326" y="534205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821880" y="5167796"/>
            <a:ext cx="3474720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200 mg + PIB 40 </a:t>
            </a:r>
            <a:r>
              <a:rPr lang="en-US" sz="1400" b="1" dirty="0" smtClean="0">
                <a:latin typeface="Arial"/>
                <a:cs typeface="Arial"/>
              </a:rPr>
              <a:t>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302569" y="514609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3467" y="42967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43467" y="47322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43467" y="51677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31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306326" y="5774652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21880" y="5603296"/>
            <a:ext cx="3474720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200 mg + PIB 40 </a:t>
            </a:r>
            <a:r>
              <a:rPr lang="en-US" sz="1400" b="1" dirty="0" smtClean="0">
                <a:latin typeface="Arial"/>
                <a:cs typeface="Arial"/>
              </a:rPr>
              <a:t>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302569" y="557869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43467" y="56032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3467" y="25547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7959" y="2554796"/>
            <a:ext cx="1097280" cy="357823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GT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1: TN/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TE</a:t>
            </a:r>
            <a:endParaRPr lang="en-US" sz="1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7959" y="2990296"/>
            <a:ext cx="1097280" cy="357823"/>
          </a:xfrm>
          <a:prstGeom prst="rect">
            <a:avLst/>
          </a:prstGeom>
          <a:solidFill>
            <a:srgbClr val="718E2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2: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7959" y="3425796"/>
            <a:ext cx="1097280" cy="357823"/>
          </a:xfrm>
          <a:prstGeom prst="rect">
            <a:avLst/>
          </a:prstGeom>
          <a:solidFill>
            <a:srgbClr val="718E2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2: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87959" y="3861296"/>
            <a:ext cx="1097280" cy="357823"/>
          </a:xfrm>
          <a:prstGeom prst="rect">
            <a:avLst/>
          </a:prstGeom>
          <a:solidFill>
            <a:srgbClr val="718E2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2: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7959" y="4296796"/>
            <a:ext cx="1097280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3: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7959" y="4732296"/>
            <a:ext cx="1097280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3: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7959" y="5167796"/>
            <a:ext cx="1097280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3: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7959" y="5603296"/>
            <a:ext cx="1097280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3: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1935" y="6048968"/>
            <a:ext cx="9158840" cy="31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r>
              <a:rPr lang="en-US" sz="1200" b="1" dirty="0" smtClean="0">
                <a:latin typeface="Arial"/>
                <a:cs typeface="Arial"/>
              </a:rPr>
              <a:t> Abbreviations: </a:t>
            </a:r>
            <a:r>
              <a:rPr lang="en-US" sz="1200" dirty="0" smtClean="0">
                <a:latin typeface="Arial"/>
                <a:cs typeface="Arial"/>
              </a:rPr>
              <a:t>TN = Treatment Naïve; TE = Treatment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Experienced; GLE = </a:t>
            </a:r>
            <a:r>
              <a:rPr lang="en-US" sz="1200" dirty="0" err="1" smtClean="0">
                <a:latin typeface="Arial"/>
                <a:cs typeface="Arial"/>
              </a:rPr>
              <a:t>glecaprevir</a:t>
            </a:r>
            <a:r>
              <a:rPr lang="en-US" sz="1200" dirty="0" smtClean="0">
                <a:latin typeface="Arial"/>
                <a:cs typeface="Arial"/>
              </a:rPr>
              <a:t>; PIB = </a:t>
            </a:r>
            <a:r>
              <a:rPr lang="en-US" sz="1200" dirty="0" err="1" smtClean="0">
                <a:latin typeface="Arial"/>
                <a:cs typeface="Arial"/>
              </a:rPr>
              <a:t>pibrentasvir</a:t>
            </a:r>
            <a:r>
              <a:rPr lang="en-US" sz="1200" dirty="0" smtClean="0">
                <a:latin typeface="Arial"/>
                <a:cs typeface="Arial"/>
              </a:rPr>
              <a:t>; RBV = ribavirin 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265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-12229" y="1570124"/>
            <a:ext cx="9162726" cy="359663"/>
          </a:xfrm>
          <a:prstGeom prst="rect">
            <a:avLst/>
          </a:prstGeom>
          <a:solidFill>
            <a:srgbClr val="F2F2F2"/>
          </a:solidFill>
          <a:ln w="12700" cmpd="sng">
            <a:noFill/>
            <a:miter lim="800000"/>
            <a:headEnd/>
            <a:tailEnd/>
          </a:ln>
          <a:effectLst/>
          <a:extLst/>
        </p:spPr>
        <p:txBody>
          <a:bodyPr wrap="none" lIns="182880" anchor="ctr"/>
          <a:lstStyle/>
          <a:p>
            <a:r>
              <a:rPr lang="en-US" sz="1400" b="1" dirty="0" smtClean="0">
                <a:latin typeface="Arial"/>
                <a:cs typeface="Arial"/>
              </a:rPr>
              <a:t>Part 2: Optimized Dose Combination for 8 Weeks in Treatment-Naïve and Treatment-Experienced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SURVEYOR-II: Study </a:t>
            </a:r>
            <a:r>
              <a:rPr lang="en-US" dirty="0" smtClean="0"/>
              <a:t>Design (Part 2)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24404" y="1131220"/>
            <a:ext cx="9180579" cy="515104"/>
            <a:chOff x="-111944" y="1289294"/>
            <a:chExt cx="9180579" cy="515104"/>
          </a:xfrm>
        </p:grpSpPr>
        <p:sp>
          <p:nvSpPr>
            <p:cNvPr id="12" name="Rectangle 11"/>
            <p:cNvSpPr/>
            <p:nvPr/>
          </p:nvSpPr>
          <p:spPr>
            <a:xfrm>
              <a:off x="-100185" y="1456980"/>
              <a:ext cx="9162291" cy="29184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76478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-111944" y="1729958"/>
              <a:ext cx="9180579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847739" y="1650714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293574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8575596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09600" y="1410611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Week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69972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74772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3909718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4191000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290782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7572804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4269964" y="2526358"/>
            <a:ext cx="34747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925274" y="2342698"/>
            <a:ext cx="2377440" cy="357564"/>
          </a:xfrm>
          <a:prstGeom prst="rect">
            <a:avLst/>
          </a:prstGeom>
          <a:solidFill>
            <a:srgbClr val="C3D3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300 mg + PIB 120 mg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9941" y="2342698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90563" y="231947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3355" y="2342698"/>
            <a:ext cx="1210056" cy="357823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GT 1: TN/TE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269964" y="3205822"/>
            <a:ext cx="34747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925274" y="3021344"/>
            <a:ext cx="2377440" cy="357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300 mg + PIB 120 mg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13243" y="300986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239941" y="3021344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3355" y="3021344"/>
            <a:ext cx="1210056" cy="357823"/>
          </a:xfrm>
          <a:prstGeom prst="rect">
            <a:avLst/>
          </a:prstGeom>
          <a:solidFill>
            <a:schemeClr val="accent2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GT 2: TN/TE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269964" y="3899680"/>
            <a:ext cx="34747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39941" y="3719652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925274" y="3719652"/>
            <a:ext cx="2377440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</a:t>
            </a:r>
            <a:r>
              <a:rPr lang="en-US" sz="1400" b="1" dirty="0" smtClean="0">
                <a:latin typeface="Arial"/>
                <a:cs typeface="Arial"/>
              </a:rPr>
              <a:t>300 </a:t>
            </a:r>
            <a:r>
              <a:rPr lang="en-US" sz="1400" b="1" dirty="0">
                <a:latin typeface="Arial"/>
                <a:cs typeface="Arial"/>
              </a:rPr>
              <a:t>mg + PIB </a:t>
            </a:r>
            <a:r>
              <a:rPr lang="en-US" sz="1400" b="1" dirty="0" smtClean="0">
                <a:latin typeface="Arial"/>
                <a:cs typeface="Arial"/>
              </a:rPr>
              <a:t>120 </a:t>
            </a:r>
            <a:r>
              <a:rPr lang="en-US" sz="1400" b="1" dirty="0">
                <a:latin typeface="Arial"/>
                <a:cs typeface="Arial"/>
              </a:rPr>
              <a:t>mg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13243" y="37002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355" y="3719652"/>
            <a:ext cx="1210056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GT 3: TN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07600" y="459571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239941" y="4423158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925273" y="4423158"/>
            <a:ext cx="3468191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300 mg + PIB 120 mg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268566" y="4390634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3355" y="4423158"/>
            <a:ext cx="1210056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GT 3: TE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307600" y="5276980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39941" y="5107718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925273" y="5107718"/>
            <a:ext cx="3468191" cy="357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300 mg + PIB 120 </a:t>
            </a:r>
            <a:r>
              <a:rPr lang="en-US" sz="1400" b="1" dirty="0" smtClean="0">
                <a:latin typeface="Arial"/>
                <a:cs typeface="Arial"/>
              </a:rPr>
              <a:t>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68566" y="50810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3355" y="5107718"/>
            <a:ext cx="1211338" cy="357823"/>
          </a:xfrm>
          <a:prstGeom prst="rect">
            <a:avLst/>
          </a:prstGeom>
          <a:solidFill>
            <a:srgbClr val="80724B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GT 4,5,6: TN/TE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-6705" y="5791200"/>
            <a:ext cx="9158840" cy="31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r>
              <a:rPr lang="en-US" sz="1300" b="1" dirty="0" smtClean="0">
                <a:latin typeface="Arial"/>
                <a:cs typeface="Arial"/>
              </a:rPr>
              <a:t> Abbreviations: </a:t>
            </a:r>
            <a:r>
              <a:rPr lang="en-US" sz="1300" dirty="0" smtClean="0">
                <a:latin typeface="Arial"/>
                <a:cs typeface="Arial"/>
              </a:rPr>
              <a:t>TN = Treatment Naïve; TE = Treatment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smtClean="0">
                <a:latin typeface="Arial"/>
                <a:cs typeface="Arial"/>
              </a:rPr>
              <a:t>Experienced; GLE = </a:t>
            </a:r>
            <a:r>
              <a:rPr lang="en-US" sz="1300" dirty="0" err="1" smtClean="0">
                <a:latin typeface="Arial"/>
                <a:cs typeface="Arial"/>
              </a:rPr>
              <a:t>glecaprevir</a:t>
            </a:r>
            <a:r>
              <a:rPr lang="en-US" sz="1300" dirty="0" smtClean="0">
                <a:latin typeface="Arial"/>
                <a:cs typeface="Arial"/>
              </a:rPr>
              <a:t>; PIB = </a:t>
            </a:r>
            <a:r>
              <a:rPr lang="en-US" sz="1300" dirty="0" err="1" smtClean="0">
                <a:latin typeface="Arial"/>
                <a:cs typeface="Arial"/>
              </a:rPr>
              <a:t>pibrentasvir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104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</a:t>
            </a:r>
            <a:r>
              <a:rPr lang="en-US" dirty="0" smtClean="0"/>
              <a:t>and SURVEYOR-</a:t>
            </a:r>
            <a:r>
              <a:rPr lang="en-US" dirty="0"/>
              <a:t>II: Baseline </a:t>
            </a:r>
            <a:r>
              <a:rPr lang="en-US" dirty="0" smtClean="0"/>
              <a:t>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992296"/>
              </p:ext>
            </p:extLst>
          </p:nvPr>
        </p:nvGraphicFramePr>
        <p:xfrm>
          <a:off x="457199" y="1447800"/>
          <a:ext cx="8229601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033">
                <a:tc gridSpan="4">
                  <a:txBody>
                    <a:bodyPr/>
                    <a:lstStyle/>
                    <a:p>
                      <a:r>
                        <a:rPr lang="en-US" sz="1600" dirty="0" smtClean="0"/>
                        <a:t>Prevalence of Baseline Amino Acid Polymorphisms</a:t>
                      </a:r>
                      <a:endParaRPr lang="en-US" sz="16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033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Amino Acid Polymorphisms, n/N %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0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NS3 Only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NS5A Only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NS3 + NS5A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1a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40/87</a:t>
                      </a:r>
                      <a:r>
                        <a:rPr lang="en-US" sz="1600" baseline="0" dirty="0" smtClean="0"/>
                        <a:t> (46)</a:t>
                      </a:r>
                      <a:endParaRPr lang="en-US" sz="16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9/87 (10)</a:t>
                      </a:r>
                      <a:endParaRPr lang="en-US" sz="16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12/87 (14)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1b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10/24 (42)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4/24 (17)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4/24 (17)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3/124 (2)</a:t>
                      </a:r>
                      <a:endParaRPr lang="en-US" sz="1600" dirty="0"/>
                    </a:p>
                  </a:txBody>
                  <a:tcPr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79/124 (64)</a:t>
                      </a:r>
                    </a:p>
                  </a:txBody>
                  <a:tcPr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11/124 (9)</a:t>
                      </a:r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22/174 (13)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33/174</a:t>
                      </a:r>
                      <a:r>
                        <a:rPr lang="en-US" sz="1600" baseline="0" dirty="0" smtClean="0"/>
                        <a:t> (19)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7/174</a:t>
                      </a:r>
                      <a:r>
                        <a:rPr lang="en-US" sz="1600" baseline="0" dirty="0" smtClean="0"/>
                        <a:t> (4)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1/22 (5)</a:t>
                      </a:r>
                      <a:endParaRPr lang="en-US" sz="1600" dirty="0"/>
                    </a:p>
                  </a:txBody>
                  <a:tcPr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7/22 (32)</a:t>
                      </a:r>
                    </a:p>
                  </a:txBody>
                  <a:tcPr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0/22 (0)</a:t>
                      </a:r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0/1 (0)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0/1 (0)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0/1 (0)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2/11 (18)</a:t>
                      </a:r>
                    </a:p>
                  </a:txBody>
                  <a:tcP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4/11 (36)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14/11 (9)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113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</a:t>
            </a:r>
            <a:r>
              <a:rPr lang="en-US" dirty="0" smtClean="0"/>
              <a:t>: Results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Genotype 1: SVR12 ITT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977915"/>
              </p:ext>
            </p:extLst>
          </p:nvPr>
        </p:nvGraphicFramePr>
        <p:xfrm>
          <a:off x="304800" y="1791826"/>
          <a:ext cx="8452104" cy="410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295400" y="5960583"/>
            <a:ext cx="4818888" cy="3931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5080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6207477" y="5972768"/>
            <a:ext cx="2427014" cy="393185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2959" y="4923828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40/40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5136" y="4923828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38/39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4923828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33/34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08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</a:t>
            </a:r>
            <a:r>
              <a:rPr lang="en-US" dirty="0" smtClean="0"/>
              <a:t>: Results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Genotype 2: SVR12 ITT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267340"/>
              </p:ext>
            </p:extLst>
          </p:nvPr>
        </p:nvGraphicFramePr>
        <p:xfrm>
          <a:off x="304800" y="1791834"/>
          <a:ext cx="8452104" cy="424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295400" y="5960583"/>
            <a:ext cx="5465064" cy="3931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5080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6864112" y="5972768"/>
            <a:ext cx="1806971" cy="393185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2046" y="47244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0477" y="47244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47244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91682" y="47244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53/54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68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</a:t>
            </a:r>
            <a:r>
              <a:rPr lang="en-US" dirty="0" smtClean="0"/>
              <a:t>: Results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Genotype 3: SVR12 ITT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347703"/>
              </p:ext>
            </p:extLst>
          </p:nvPr>
        </p:nvGraphicFramePr>
        <p:xfrm>
          <a:off x="304800" y="1791851"/>
          <a:ext cx="8452104" cy="401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6201" y="5379147"/>
            <a:ext cx="8659367" cy="720335"/>
            <a:chOff x="76201" y="5449695"/>
            <a:chExt cx="8659367" cy="720335"/>
          </a:xfrm>
        </p:grpSpPr>
        <p:sp>
          <p:nvSpPr>
            <p:cNvPr id="7" name="Rectangle 6"/>
            <p:cNvSpPr/>
            <p:nvPr/>
          </p:nvSpPr>
          <p:spPr>
            <a:xfrm>
              <a:off x="2667000" y="5449695"/>
              <a:ext cx="1010483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smtClean="0">
                  <a:solidFill>
                    <a:schemeClr val="bg1"/>
                  </a:solidFill>
                </a:rPr>
                <a:t>102/104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76201" y="5738969"/>
              <a:ext cx="8659367" cy="3840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Duration (weeks)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14478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26670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39624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51816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64770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8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76962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</p:grp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6289323" y="6043316"/>
            <a:ext cx="1185666" cy="329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Naive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7543800" y="6043316"/>
            <a:ext cx="1185666" cy="329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219200" y="6043316"/>
            <a:ext cx="5029200" cy="329177"/>
          </a:xfrm>
          <a:prstGeom prst="rect">
            <a:avLst/>
          </a:prstGeom>
          <a:solidFill>
            <a:srgbClr val="E9E4D7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Naïve and 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4836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9682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28/30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74159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29/31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22523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7369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01846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23/24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73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</a:t>
            </a:r>
            <a:r>
              <a:rPr lang="en-US" dirty="0" smtClean="0"/>
              <a:t>: Results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Genotype </a:t>
            </a:r>
            <a:r>
              <a:rPr lang="en-US" smtClean="0"/>
              <a:t>4, 5</a:t>
            </a:r>
            <a:r>
              <a:rPr lang="en-US" dirty="0" smtClean="0"/>
              <a:t>, and 6: SVR12 ITT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5308599"/>
            <a:ext cx="101048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chemeClr val="bg1"/>
                </a:solidFill>
              </a:rPr>
              <a:t>102/104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5308599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chemeClr val="bg1"/>
                </a:solidFill>
              </a:rPr>
              <a:t>102/102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884451"/>
              </p:ext>
            </p:extLst>
          </p:nvPr>
        </p:nvGraphicFramePr>
        <p:xfrm>
          <a:off x="304800" y="1791826"/>
          <a:ext cx="8452104" cy="410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5866516"/>
            <a:ext cx="9144000" cy="5303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marL="5080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 with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300 mg and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Pibrentasvir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120 mg*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*Includes 2 patients who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received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and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Pibrentasvir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120 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4718" y="49294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3705" y="49294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1/1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8641" y="49294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64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105660</TotalTime>
  <Words>845</Words>
  <Application>Microsoft Office PowerPoint</Application>
  <PresentationFormat>On-screen Show (4:3)</PresentationFormat>
  <Paragraphs>180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Glecaprevir and Pibrentasvir in HCV GT 1-6 without Cirrhosis SURVEYOR-I and SURVEYOR-II</vt:lpstr>
      <vt:lpstr>Glecaprevir and Pibrentasvir in HCV GT 1-6 without Cirrhosis SURVEYOR-I and SURVEYOR-II: Study Features</vt:lpstr>
      <vt:lpstr>Glecaprevir and Pibrentasvir in HCV GT 1-6 without Cirrhosis SURVEYOR-I and SURVEYOR-II: Study Design (Part 1)</vt:lpstr>
      <vt:lpstr>Glecaprevir and Pibrentasvir in HCV GT 1-6 without Cirrhosis SURVEYOR-I and SURVEYOR-II: Study Design (Part 2)</vt:lpstr>
      <vt:lpstr>Glecaprevir and Pibrentasvir in HCV GT 1-6 without Cirrhosis SURVEYOR-I and SURVEYOR-II: Baseline Characteristics</vt:lpstr>
      <vt:lpstr>Glecaprevir and Pibrentasvir in HCV GT 1-6 without Cirrhosis SURVEYOR-I and SURVEYOR-II: Results</vt:lpstr>
      <vt:lpstr>Glecaprevir and Pibrentasvir in HCV GT 1-6 without Cirrhosis SURVEYOR-I and SURVEYOR-II: Results</vt:lpstr>
      <vt:lpstr>Glecaprevir and Pibrentasvir in HCV GT 1-6 without Cirrhosis SURVEYOR-I and SURVEYOR-II: Results</vt:lpstr>
      <vt:lpstr>Glecaprevir and Pibrentasvir in HCV GT 1-6 without Cirrhosis SURVEYOR-I and SURVEYOR-II: Results</vt:lpstr>
      <vt:lpstr>Glecaprevir and Pibrentasvir in HCV GT 1-6 without Cirrhosis SURVEYOR-I and SURVEYOR-II: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4421</cp:revision>
  <cp:lastPrinted>2011-04-18T21:48:04Z</cp:lastPrinted>
  <dcterms:created xsi:type="dcterms:W3CDTF">2010-11-28T05:36:22Z</dcterms:created>
  <dcterms:modified xsi:type="dcterms:W3CDTF">2018-06-01T23:43:49Z</dcterms:modified>
</cp:coreProperties>
</file>