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1015" r:id="rId2"/>
    <p:sldId id="1016" r:id="rId3"/>
    <p:sldId id="1017" r:id="rId4"/>
    <p:sldId id="1018" r:id="rId5"/>
    <p:sldId id="1019" r:id="rId6"/>
    <p:sldId id="1020" r:id="rId7"/>
    <p:sldId id="1024" r:id="rId8"/>
    <p:sldId id="1021" r:id="rId9"/>
    <p:sldId id="1022" r:id="rId10"/>
    <p:sldId id="999" r:id="rId11"/>
  </p:sldIdLst>
  <p:sldSz cx="9144000" cy="6858000" type="screen4x3"/>
  <p:notesSz cx="6858000" cy="10287000"/>
  <p:kinsoku lang="ja-JP" invalStChars="、。，．・：；？！゛゜ヽヾゝゞ々ー’”）〕］｝〉》」』】°‰′″℃％ぁぃぅぇぉっゃゅょゎァィゥェォッャュョヮヵヶ!%),.:;?]}｡｣､･ｧｨｩｪｫｬｭｮｯｰﾞﾟ¢" invalEndChars="‘“（〔［｛〈《「『【￥＄$([\{｢£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Geneva" pitchFamily="31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 pos="2880">
          <p15:clr>
            <a:srgbClr val="A4A3A4"/>
          </p15:clr>
        </p15:guide>
        <p15:guide id="3" pos="287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24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na Kim" initials="" lastIdx="6" clrIdx="0"/>
  <p:cmAuthor id="1" name="David Spach" initials="DS" lastIdx="0" clrIdx="1"/>
  <p:cmAuthor id="2" name="Woolston, Sophie L" initials="WSL" lastIdx="7" clrIdx="2"/>
  <p:cmAuthor id="3" name="David Spach" initials="" lastIdx="0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3" frameSlides="1"/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B8E5E"/>
    <a:srgbClr val="692424"/>
    <a:srgbClr val="E8EAEF"/>
    <a:srgbClr val="CDD3DD"/>
    <a:srgbClr val="EFD5DD"/>
    <a:srgbClr val="70444B"/>
    <a:srgbClr val="29537E"/>
    <a:srgbClr val="664575"/>
    <a:srgbClr val="5D751F"/>
    <a:srgbClr val="8A70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7647" autoAdjust="0"/>
  </p:normalViewPr>
  <p:slideViewPr>
    <p:cSldViewPr showGuides="1">
      <p:cViewPr varScale="1">
        <p:scale>
          <a:sx n="131" d="100"/>
          <a:sy n="131" d="100"/>
        </p:scale>
        <p:origin x="678" y="126"/>
      </p:cViewPr>
      <p:guideLst>
        <p:guide orient="horz" pos="4319"/>
        <p:guide pos="2880"/>
        <p:guide pos="2879"/>
      </p:guideLst>
    </p:cSldViewPr>
  </p:slideViewPr>
  <p:outlineViewPr>
    <p:cViewPr>
      <p:scale>
        <a:sx n="33" d="100"/>
        <a:sy n="33" d="100"/>
      </p:scale>
      <p:origin x="0" y="-91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10" d="100"/>
        <a:sy n="210" d="100"/>
      </p:scale>
      <p:origin x="0" y="46800"/>
    </p:cViewPr>
  </p:sorterViewPr>
  <p:notesViewPr>
    <p:cSldViewPr showGuides="1">
      <p:cViewPr varScale="1">
        <p:scale>
          <a:sx n="76" d="100"/>
          <a:sy n="76" d="100"/>
        </p:scale>
        <p:origin x="-1416" y="-112"/>
      </p:cViewPr>
      <p:guideLst>
        <p:guide orient="horz" pos="324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EDE7-40DA-A118-9AA48509777F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EDE7-40DA-A118-9AA48509777F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EDE7-40DA-A118-9AA48509777F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EDE7-40DA-A118-9AA48509777F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EDE7-40DA-A118-9AA48509777F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EDE7-40DA-A118-9AA48509777F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EDE7-40DA-A118-9AA48509777F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EDE7-40DA-A118-9AA48509777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12779688"/>
        <c:axId val="1812740248"/>
      </c:barChart>
      <c:catAx>
        <c:axId val="1812779688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812740248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2740248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12779688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2707396802672399"/>
          <c:y val="3.10344827586207E-2"/>
          <c:w val="0.85515270818420397"/>
          <c:h val="0.7802749117567200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</c:strCache>
            </c:strRef>
          </c:tx>
          <c:spPr>
            <a:solidFill>
              <a:schemeClr val="accent2"/>
            </a:solidFill>
            <a:ln w="12700"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invertIfNegative val="0"/>
          <c:dPt>
            <c:idx val="0"/>
            <c:invertIfNegative val="0"/>
            <c:bubble3D val="0"/>
            <c:spPr>
              <a:solidFill>
                <a:srgbClr val="254B71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1-8E6B-4F15-888E-4B6EA3DCC4A9}"/>
              </c:ext>
            </c:extLst>
          </c:dPt>
          <c:dPt>
            <c:idx val="1"/>
            <c:invertIfNegative val="0"/>
            <c:bubble3D val="0"/>
            <c:spPr>
              <a:solidFill>
                <a:srgbClr val="718E25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3-8E6B-4F15-888E-4B6EA3DCC4A9}"/>
              </c:ext>
            </c:extLst>
          </c:dPt>
          <c:dPt>
            <c:idx val="2"/>
            <c:invertIfNegative val="0"/>
            <c:bubble3D val="0"/>
            <c:spPr>
              <a:solidFill>
                <a:srgbClr val="B59452">
                  <a:lumMod val="75000"/>
                </a:srgbClr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5-8E6B-4F15-888E-4B6EA3DCC4A9}"/>
              </c:ext>
            </c:extLst>
          </c:dPt>
          <c:dPt>
            <c:idx val="3"/>
            <c:invertIfNegative val="0"/>
            <c:bubble3D val="0"/>
            <c:spPr>
              <a:solidFill>
                <a:srgbClr val="6E4B7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7-8E6B-4F15-888E-4B6EA3DCC4A9}"/>
              </c:ext>
            </c:extLst>
          </c:dPt>
          <c:dPt>
            <c:idx val="4"/>
            <c:invertIfNegative val="0"/>
            <c:bubble3D val="0"/>
            <c:spPr>
              <a:solidFill>
                <a:srgbClr val="963232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9-8E6B-4F15-888E-4B6EA3DCC4A9}"/>
              </c:ext>
            </c:extLst>
          </c:dPt>
          <c:dPt>
            <c:idx val="5"/>
            <c:invertIfNegative val="0"/>
            <c:bubble3D val="0"/>
            <c:spPr>
              <a:solidFill>
                <a:srgbClr val="73624D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B-8E6B-4F15-888E-4B6EA3DCC4A9}"/>
              </c:ext>
            </c:extLst>
          </c:dPt>
          <c:dPt>
            <c:idx val="6"/>
            <c:invertIfNegative val="0"/>
            <c:bubble3D val="0"/>
            <c:spPr>
              <a:solidFill>
                <a:srgbClr val="326496"/>
              </a:solidFill>
              <a:ln w="12700">
                <a:solidFill>
                  <a:schemeClr val="tx1"/>
                </a:solidFill>
              </a:ln>
              <a:effectLst/>
              <a:scene3d>
                <a:camera prst="orthographicFront"/>
                <a:lightRig rig="threePt" dir="t"/>
              </a:scene3d>
              <a:sp3d>
                <a:bevelT/>
              </a:sp3d>
            </c:spPr>
            <c:extLst>
              <c:ext xmlns:c16="http://schemas.microsoft.com/office/drawing/2014/chart" uri="{C3380CC4-5D6E-409C-BE32-E72D297353CC}">
                <c16:uniqueId val="{0000000D-8E6B-4F15-888E-4B6EA3DCC4A9}"/>
              </c:ext>
            </c:extLst>
          </c:dPt>
          <c:dLbls>
            <c:numFmt formatCode="0" sourceLinked="0"/>
            <c:spPr>
              <a:solidFill>
                <a:schemeClr val="bg1">
                  <a:alpha val="50000"/>
                </a:schemeClr>
              </a:solidFill>
            </c:spPr>
            <c:txPr>
              <a:bodyPr/>
              <a:lstStyle/>
              <a:p>
                <a:pPr>
                  <a:defRPr sz="1600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All</c:v>
                </c:pt>
                <c:pt idx="1">
                  <c:v>GT2</c:v>
                </c:pt>
                <c:pt idx="2">
                  <c:v>GT4</c:v>
                </c:pt>
                <c:pt idx="3">
                  <c:v>GT5</c:v>
                </c:pt>
                <c:pt idx="4">
                  <c:v>GT6</c:v>
                </c:pt>
              </c:strCache>
            </c:strRef>
          </c:cat>
          <c:val>
            <c:numRef>
              <c:f>Sheet1!$B$2:$B$6</c:f>
              <c:numCache>
                <c:formatCode>0.0</c:formatCode>
                <c:ptCount val="5"/>
                <c:pt idx="0">
                  <c:v>96</c:v>
                </c:pt>
                <c:pt idx="1">
                  <c:v>98</c:v>
                </c:pt>
                <c:pt idx="2">
                  <c:v>93</c:v>
                </c:pt>
                <c:pt idx="3">
                  <c:v>100</c:v>
                </c:pt>
                <c:pt idx="4">
                  <c:v>90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8E6B-4F15-888E-4B6EA3DCC4A9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axId val="1812485720"/>
        <c:axId val="1812456456"/>
      </c:barChart>
      <c:catAx>
        <c:axId val="181248572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 smtClean="0"/>
                  <a:t>Genotype</a:t>
                </a:r>
                <a:endParaRPr lang="en-US" dirty="0"/>
              </a:p>
            </c:rich>
          </c:tx>
          <c:layout>
            <c:manualLayout>
              <c:xMode val="edge"/>
              <c:yMode val="edge"/>
              <c:x val="0.482486399427344"/>
              <c:y val="0.92477283012037304"/>
            </c:manualLayout>
          </c:layout>
          <c:overlay val="0"/>
        </c:title>
        <c:numFmt formatCode="General" sourceLinked="0"/>
        <c:majorTickMark val="out"/>
        <c:minorTickMark val="none"/>
        <c:tickLblPos val="nextTo"/>
        <c:spPr>
          <a:ln w="12700" cap="flat" cmpd="sng" algn="ctr">
            <a:solidFill>
              <a:prstClr val="black"/>
            </a:solidFill>
            <a:prstDash val="solid"/>
            <a:round/>
            <a:headEnd type="none" w="med" len="med"/>
            <a:tailEnd type="none" w="med" len="med"/>
          </a:ln>
        </c:spPr>
        <c:txPr>
          <a:bodyPr/>
          <a:lstStyle/>
          <a:p>
            <a:pPr>
              <a:defRPr sz="1800" b="0" i="0">
                <a:latin typeface="Arial"/>
                <a:cs typeface="Arial"/>
              </a:defRPr>
            </a:pPr>
            <a:endParaRPr lang="en-US"/>
          </a:p>
        </c:txPr>
        <c:crossAx val="1812456456"/>
        <c:crosses val="autoZero"/>
        <c:auto val="1"/>
        <c:lblAlgn val="ctr"/>
        <c:lblOffset val="1"/>
        <c:tickLblSkip val="1"/>
        <c:tickMarkSkip val="1"/>
        <c:noMultiLvlLbl val="0"/>
      </c:catAx>
      <c:valAx>
        <c:axId val="1812456456"/>
        <c:scaling>
          <c:orientation val="minMax"/>
          <c:max val="100"/>
          <c:min val="0"/>
        </c:scaling>
        <c:delete val="0"/>
        <c:axPos val="l"/>
        <c:title>
          <c:tx>
            <c:rich>
              <a:bodyPr/>
              <a:lstStyle/>
              <a:p>
                <a:pPr>
                  <a:defRPr sz="1800">
                    <a:latin typeface="Arial"/>
                    <a:cs typeface="Arial"/>
                  </a:defRPr>
                </a:pPr>
                <a:r>
                  <a:rPr lang="en-US" sz="1800" dirty="0">
                    <a:latin typeface="Arial"/>
                    <a:cs typeface="Arial"/>
                  </a:rPr>
                  <a:t>Patients with </a:t>
                </a:r>
                <a:r>
                  <a:rPr lang="en-US" sz="1800" dirty="0" smtClean="0">
                    <a:latin typeface="Arial"/>
                    <a:cs typeface="Arial"/>
                  </a:rPr>
                  <a:t>SVR12 </a:t>
                </a:r>
                <a:r>
                  <a:rPr lang="en-US" sz="1800" dirty="0">
                    <a:latin typeface="Arial"/>
                    <a:cs typeface="Arial"/>
                  </a:rPr>
                  <a:t>(%)</a:t>
                </a:r>
              </a:p>
            </c:rich>
          </c:tx>
          <c:layout>
            <c:manualLayout>
              <c:xMode val="edge"/>
              <c:yMode val="edge"/>
              <c:x val="6.7947983774755399E-3"/>
              <c:y val="0.109971264367816"/>
            </c:manualLayout>
          </c:layout>
          <c:overlay val="0"/>
        </c:title>
        <c:numFmt formatCode="0" sourceLinked="0"/>
        <c:majorTickMark val="out"/>
        <c:minorTickMark val="none"/>
        <c:tickLblPos val="nextTo"/>
        <c:spPr>
          <a:ln w="12700" cmpd="sng">
            <a:solidFill>
              <a:srgbClr val="000000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1812485720"/>
        <c:crosses val="autoZero"/>
        <c:crossBetween val="between"/>
        <c:majorUnit val="20"/>
        <c:minorUnit val="20"/>
      </c:valAx>
      <c:spPr>
        <a:solidFill>
          <a:srgbClr val="E6EBF2"/>
        </a:solidFill>
        <a:ln w="12700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c:spPr>
    </c:plotArea>
    <c:plotVisOnly val="1"/>
    <c:dispBlanksAs val="gap"/>
    <c:showDLblsOverMax val="0"/>
  </c:chart>
  <c:spPr>
    <a:solidFill>
      <a:srgbClr val="FFFFFF"/>
    </a:solidFill>
    <a:ln w="25400" cap="flat" cmpd="sng" algn="ctr">
      <a:noFill/>
      <a:prstDash val="solid"/>
      <a:round/>
      <a:headEnd type="none" w="med" len="med"/>
      <a:tailEnd type="none" w="med" len="med"/>
    </a:ln>
    <a:effectLst/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5715000" y="533400"/>
            <a:ext cx="375104" cy="27443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prstTxWarp prst="textNoShape">
              <a:avLst/>
            </a:prstTxWarp>
            <a:spAutoFit/>
          </a:bodyPr>
          <a:lstStyle/>
          <a:p>
            <a:pPr>
              <a:defRPr/>
            </a:pPr>
            <a:fld id="{AFADDE07-A3B2-714E-914F-4081EC661B9E}" type="slidenum">
              <a:rPr lang="en-US" sz="1200">
                <a:latin typeface="Arial"/>
                <a:cs typeface="Arial"/>
              </a:rPr>
              <a:pPr>
                <a:defRPr/>
              </a:pPr>
              <a:t>‹#›</a:t>
            </a:fld>
            <a:endParaRPr lang="en-US" sz="1200" dirty="0">
              <a:latin typeface="Arial"/>
              <a:cs typeface="Arial"/>
            </a:endParaRPr>
          </a:p>
        </p:txBody>
      </p:sp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390525" y="282575"/>
            <a:ext cx="915988" cy="30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</a:bodyPr>
          <a:lstStyle/>
          <a:p>
            <a:pPr>
              <a:defRPr/>
            </a:pPr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87305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857250"/>
            <a:ext cx="5024438" cy="3768725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6788" y="4897438"/>
            <a:ext cx="5013325" cy="4645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98078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5" charset="-128"/>
        <a:cs typeface="ＭＳ Ｐゴシック" pitchFamily="-10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-108" charset="0"/>
        <a:ea typeface="ＭＳ Ｐゴシック" pitchFamily="-108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9770865"/>
            <a:ext cx="2971800" cy="514350"/>
          </a:xfrm>
          <a:prstGeom prst="rect">
            <a:avLst/>
          </a:prstGeom>
        </p:spPr>
        <p:txBody>
          <a:bodyPr/>
          <a:lstStyle/>
          <a:p>
            <a:fld id="{68048787-E73A-F24F-A294-0EF32128AD5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4785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4.png"/><Relationship Id="rId7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Relationship Id="rId9" Type="http://schemas.microsoft.com/office/2007/relationships/hdphoto" Target="../media/hdphoto4.wdp"/></Relationships>
</file>

<file path=ppt/slideLayouts/_rels/slideLayout13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microsoft.com/office/2007/relationships/hdphoto" Target="../media/hdphoto3.wdp"/><Relationship Id="rId5" Type="http://schemas.microsoft.com/office/2007/relationships/hdphoto" Target="../media/hdphoto2.wdp"/><Relationship Id="rId4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922499"/>
            <a:ext cx="9157371" cy="3895344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47929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Web</a:t>
            </a:r>
            <a:r>
              <a:rPr lang="en-US" sz="1800" cap="small" baseline="0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 Study</a:t>
            </a:r>
            <a:endParaRPr lang="en-US" sz="1800" cap="small" dirty="0" smtClean="0">
              <a:solidFill>
                <a:schemeClr val="accent5">
                  <a:lumMod val="40000"/>
                  <a:lumOff val="60000"/>
                </a:schemeClr>
              </a:solidFill>
              <a:latin typeface="Arial" pitchFamily="-108" charset="0"/>
              <a:ea typeface="ＭＳ Ｐゴシック" pitchFamily="-108" charset="-128"/>
              <a:cs typeface="ＭＳ Ｐゴシック" pitchFamily="-108" charset="-128"/>
            </a:endParaRPr>
          </a:p>
        </p:txBody>
      </p:sp>
      <p:grpSp>
        <p:nvGrpSpPr>
          <p:cNvPr id="21" name="Group 20"/>
          <p:cNvGrpSpPr>
            <a:grpSpLocks noChangeAspect="1"/>
          </p:cNvGrpSpPr>
          <p:nvPr userDrawn="1"/>
        </p:nvGrpSpPr>
        <p:grpSpPr>
          <a:xfrm>
            <a:off x="2597460" y="457201"/>
            <a:ext cx="910232" cy="908413"/>
            <a:chOff x="1573527" y="457200"/>
            <a:chExt cx="1093473" cy="1091294"/>
          </a:xfrm>
          <a:solidFill>
            <a:srgbClr val="C0504D"/>
          </a:solidFill>
        </p:grpSpPr>
        <p:sp>
          <p:nvSpPr>
            <p:cNvPr id="22" name="Dodecagon 2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Dodecagon 2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Dodecagon 2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Dodecagon 2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Dodecagon 2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Dodecagon 2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Dodecagon 2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Dodecagon 2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Dodecagon 2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Dodecagon 3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Dodecagon 3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Dodecagon 3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Dodecagon 3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Dodecagon 3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Dodecagon 3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Dodecagon 3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Dodecagon 3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Dodecagon 3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Oval 4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4" name="Oval 4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Oval 4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Oval 4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Oval 4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Oval 6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Oval 6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Oval 6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Oval 6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6" name="Group 65"/>
          <p:cNvGrpSpPr>
            <a:grpSpLocks noChangeAspect="1"/>
          </p:cNvGrpSpPr>
          <p:nvPr userDrawn="1"/>
        </p:nvGrpSpPr>
        <p:grpSpPr>
          <a:xfrm>
            <a:off x="5645460" y="457201"/>
            <a:ext cx="910232" cy="908413"/>
            <a:chOff x="4011927" y="457200"/>
            <a:chExt cx="1093473" cy="1091294"/>
          </a:xfrm>
          <a:solidFill>
            <a:srgbClr val="B36C34"/>
          </a:solidFill>
        </p:grpSpPr>
        <p:sp>
          <p:nvSpPr>
            <p:cNvPr id="67" name="Dodecagon 66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Dodecagon 67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Dodecagon 68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Dodecagon 69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Dodecagon 70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Dodecagon 71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Dodecagon 72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Dodecagon 73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Dodecagon 74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Dodecagon 75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Dodecagon 76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Dodecagon 77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9" name="Dodecagon 78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Dodecagon 79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Dodecagon 80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2" name="Dodecagon 81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Dodecagon 82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Dodecagon 83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Oval 85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Oval 94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Oval 95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Oval 96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Oval 97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Oval 99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Oval 100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Oval 101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Oval 103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1" name="Group 110"/>
          <p:cNvGrpSpPr>
            <a:grpSpLocks noChangeAspect="1"/>
          </p:cNvGrpSpPr>
          <p:nvPr userDrawn="1"/>
        </p:nvGrpSpPr>
        <p:grpSpPr>
          <a:xfrm>
            <a:off x="7169460" y="457201"/>
            <a:ext cx="910232" cy="908413"/>
            <a:chOff x="4011927" y="457200"/>
            <a:chExt cx="1093473" cy="1091294"/>
          </a:xfrm>
          <a:solidFill>
            <a:schemeClr val="accent4">
              <a:lumMod val="75000"/>
            </a:schemeClr>
          </a:solidFill>
        </p:grpSpPr>
        <p:sp>
          <p:nvSpPr>
            <p:cNvPr id="112" name="Dodecagon 111"/>
            <p:cNvSpPr>
              <a:spLocks noChangeAspect="1"/>
            </p:cNvSpPr>
            <p:nvPr userDrawn="1"/>
          </p:nvSpPr>
          <p:spPr>
            <a:xfrm>
              <a:off x="45310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Dodecagon 112"/>
            <p:cNvSpPr>
              <a:spLocks noChangeAspect="1"/>
            </p:cNvSpPr>
            <p:nvPr userDrawn="1"/>
          </p:nvSpPr>
          <p:spPr>
            <a:xfrm>
              <a:off x="43351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4" name="Dodecagon 113"/>
            <p:cNvSpPr>
              <a:spLocks noChangeAspect="1"/>
            </p:cNvSpPr>
            <p:nvPr userDrawn="1"/>
          </p:nvSpPr>
          <p:spPr>
            <a:xfrm>
              <a:off x="47073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5" name="Dodecagon 114"/>
            <p:cNvSpPr>
              <a:spLocks noChangeAspect="1"/>
            </p:cNvSpPr>
            <p:nvPr userDrawn="1"/>
          </p:nvSpPr>
          <p:spPr>
            <a:xfrm>
              <a:off x="48738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6" name="Dodecagon 115"/>
            <p:cNvSpPr>
              <a:spLocks noChangeAspect="1"/>
            </p:cNvSpPr>
            <p:nvPr userDrawn="1"/>
          </p:nvSpPr>
          <p:spPr>
            <a:xfrm>
              <a:off x="49855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7" name="Dodecagon 116"/>
            <p:cNvSpPr>
              <a:spLocks noChangeAspect="1"/>
            </p:cNvSpPr>
            <p:nvPr userDrawn="1"/>
          </p:nvSpPr>
          <p:spPr>
            <a:xfrm>
              <a:off x="50207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Dodecagon 117"/>
            <p:cNvSpPr>
              <a:spLocks noChangeAspect="1"/>
            </p:cNvSpPr>
            <p:nvPr userDrawn="1"/>
          </p:nvSpPr>
          <p:spPr>
            <a:xfrm>
              <a:off x="41784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Dodecagon 118"/>
            <p:cNvSpPr>
              <a:spLocks noChangeAspect="1"/>
            </p:cNvSpPr>
            <p:nvPr userDrawn="1"/>
          </p:nvSpPr>
          <p:spPr>
            <a:xfrm>
              <a:off x="49815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0" name="Dodecagon 119"/>
            <p:cNvSpPr>
              <a:spLocks noChangeAspect="1"/>
            </p:cNvSpPr>
            <p:nvPr userDrawn="1"/>
          </p:nvSpPr>
          <p:spPr>
            <a:xfrm>
              <a:off x="40609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Dodecagon 120"/>
            <p:cNvSpPr>
              <a:spLocks noChangeAspect="1"/>
            </p:cNvSpPr>
            <p:nvPr userDrawn="1"/>
          </p:nvSpPr>
          <p:spPr>
            <a:xfrm>
              <a:off x="48836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2" name="Dodecagon 121"/>
            <p:cNvSpPr>
              <a:spLocks noChangeAspect="1"/>
            </p:cNvSpPr>
            <p:nvPr userDrawn="1"/>
          </p:nvSpPr>
          <p:spPr>
            <a:xfrm>
              <a:off x="47171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3" name="Dodecagon 122"/>
            <p:cNvSpPr>
              <a:spLocks noChangeAspect="1"/>
            </p:cNvSpPr>
            <p:nvPr userDrawn="1"/>
          </p:nvSpPr>
          <p:spPr>
            <a:xfrm>
              <a:off x="45310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4" name="Dodecagon 123"/>
            <p:cNvSpPr>
              <a:spLocks noChangeAspect="1"/>
            </p:cNvSpPr>
            <p:nvPr userDrawn="1"/>
          </p:nvSpPr>
          <p:spPr>
            <a:xfrm>
              <a:off x="43351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Dodecagon 124"/>
            <p:cNvSpPr>
              <a:spLocks noChangeAspect="1"/>
            </p:cNvSpPr>
            <p:nvPr userDrawn="1"/>
          </p:nvSpPr>
          <p:spPr>
            <a:xfrm>
              <a:off x="41686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Dodecagon 125"/>
            <p:cNvSpPr>
              <a:spLocks noChangeAspect="1"/>
            </p:cNvSpPr>
            <p:nvPr userDrawn="1"/>
          </p:nvSpPr>
          <p:spPr>
            <a:xfrm>
              <a:off x="40119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Dodecagon 126"/>
            <p:cNvSpPr>
              <a:spLocks noChangeAspect="1"/>
            </p:cNvSpPr>
            <p:nvPr userDrawn="1"/>
          </p:nvSpPr>
          <p:spPr>
            <a:xfrm>
              <a:off x="40609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Dodecagon 127"/>
            <p:cNvSpPr>
              <a:spLocks noChangeAspect="1"/>
            </p:cNvSpPr>
            <p:nvPr userDrawn="1"/>
          </p:nvSpPr>
          <p:spPr>
            <a:xfrm>
              <a:off x="44233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Dodecagon 128"/>
            <p:cNvSpPr>
              <a:spLocks noChangeAspect="1"/>
            </p:cNvSpPr>
            <p:nvPr userDrawn="1"/>
          </p:nvSpPr>
          <p:spPr>
            <a:xfrm>
              <a:off x="46289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>
              <a:spLocks noChangeAspect="1"/>
            </p:cNvSpPr>
            <p:nvPr userDrawn="1"/>
          </p:nvSpPr>
          <p:spPr>
            <a:xfrm rot="2305559" flipH="1" flipV="1">
              <a:off x="45157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>
              <a:spLocks noChangeAspect="1"/>
            </p:cNvSpPr>
            <p:nvPr userDrawn="1"/>
          </p:nvSpPr>
          <p:spPr>
            <a:xfrm rot="2305559" flipH="1" flipV="1">
              <a:off x="45255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>
              <a:spLocks noChangeAspect="1"/>
            </p:cNvSpPr>
            <p:nvPr userDrawn="1"/>
          </p:nvSpPr>
          <p:spPr>
            <a:xfrm rot="2305559" flipH="1" flipV="1">
              <a:off x="47273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>
              <a:spLocks noChangeAspect="1"/>
            </p:cNvSpPr>
            <p:nvPr userDrawn="1"/>
          </p:nvSpPr>
          <p:spPr>
            <a:xfrm rot="2305559" flipH="1" flipV="1">
              <a:off x="43453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Oval 133"/>
            <p:cNvSpPr>
              <a:spLocks noChangeAspect="1"/>
            </p:cNvSpPr>
            <p:nvPr userDrawn="1"/>
          </p:nvSpPr>
          <p:spPr>
            <a:xfrm rot="2305559" flipH="1" flipV="1">
              <a:off x="46142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Oval 134"/>
            <p:cNvSpPr>
              <a:spLocks noChangeAspect="1"/>
            </p:cNvSpPr>
            <p:nvPr userDrawn="1"/>
          </p:nvSpPr>
          <p:spPr>
            <a:xfrm rot="2305559" flipH="1" flipV="1">
              <a:off x="46142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>
              <a:spLocks noChangeAspect="1"/>
            </p:cNvSpPr>
            <p:nvPr userDrawn="1"/>
          </p:nvSpPr>
          <p:spPr>
            <a:xfrm rot="2305559" flipH="1" flipV="1">
              <a:off x="44169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>
              <a:spLocks noChangeAspect="1"/>
            </p:cNvSpPr>
            <p:nvPr userDrawn="1"/>
          </p:nvSpPr>
          <p:spPr>
            <a:xfrm rot="2305559" flipH="1" flipV="1">
              <a:off x="44169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>
              <a:spLocks noChangeAspect="1"/>
            </p:cNvSpPr>
            <p:nvPr userDrawn="1"/>
          </p:nvSpPr>
          <p:spPr>
            <a:xfrm rot="2305559" flipH="1" flipV="1">
              <a:off x="42392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>
              <a:spLocks noChangeAspect="1"/>
            </p:cNvSpPr>
            <p:nvPr userDrawn="1"/>
          </p:nvSpPr>
          <p:spPr>
            <a:xfrm rot="2305559" flipH="1" flipV="1">
              <a:off x="42392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>
              <a:spLocks noChangeAspect="1"/>
            </p:cNvSpPr>
            <p:nvPr userDrawn="1"/>
          </p:nvSpPr>
          <p:spPr>
            <a:xfrm rot="2305559" flipH="1" flipV="1">
              <a:off x="41782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>
              <a:spLocks noChangeAspect="1"/>
            </p:cNvSpPr>
            <p:nvPr userDrawn="1"/>
          </p:nvSpPr>
          <p:spPr>
            <a:xfrm rot="2305559" flipH="1" flipV="1">
              <a:off x="41782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>
              <a:spLocks noChangeAspect="1"/>
            </p:cNvSpPr>
            <p:nvPr userDrawn="1"/>
          </p:nvSpPr>
          <p:spPr>
            <a:xfrm rot="2305559" flipH="1" flipV="1">
              <a:off x="42272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>
              <a:spLocks noChangeAspect="1"/>
            </p:cNvSpPr>
            <p:nvPr userDrawn="1"/>
          </p:nvSpPr>
          <p:spPr>
            <a:xfrm rot="2305559" flipH="1" flipV="1">
              <a:off x="42272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4" name="Oval 143"/>
            <p:cNvSpPr>
              <a:spLocks noChangeAspect="1"/>
            </p:cNvSpPr>
            <p:nvPr userDrawn="1"/>
          </p:nvSpPr>
          <p:spPr>
            <a:xfrm rot="2305559" flipH="1" flipV="1">
              <a:off x="43414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5" name="Oval 144"/>
            <p:cNvSpPr>
              <a:spLocks noChangeAspect="1"/>
            </p:cNvSpPr>
            <p:nvPr userDrawn="1"/>
          </p:nvSpPr>
          <p:spPr>
            <a:xfrm rot="2305559" flipH="1" flipV="1">
              <a:off x="43414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Oval 145"/>
            <p:cNvSpPr>
              <a:spLocks noChangeAspect="1"/>
            </p:cNvSpPr>
            <p:nvPr userDrawn="1"/>
          </p:nvSpPr>
          <p:spPr>
            <a:xfrm rot="2305559" flipH="1" flipV="1">
              <a:off x="45163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7" name="Oval 146"/>
            <p:cNvSpPr>
              <a:spLocks noChangeAspect="1"/>
            </p:cNvSpPr>
            <p:nvPr userDrawn="1"/>
          </p:nvSpPr>
          <p:spPr>
            <a:xfrm rot="2305559" flipH="1" flipV="1">
              <a:off x="45163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Oval 147"/>
            <p:cNvSpPr>
              <a:spLocks noChangeAspect="1"/>
            </p:cNvSpPr>
            <p:nvPr userDrawn="1"/>
          </p:nvSpPr>
          <p:spPr>
            <a:xfrm rot="2305559" flipH="1" flipV="1">
              <a:off x="47173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9" name="Oval 148"/>
            <p:cNvSpPr>
              <a:spLocks noChangeAspect="1"/>
            </p:cNvSpPr>
            <p:nvPr userDrawn="1"/>
          </p:nvSpPr>
          <p:spPr>
            <a:xfrm rot="2305559" flipH="1" flipV="1">
              <a:off x="47173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Oval 149"/>
            <p:cNvSpPr>
              <a:spLocks noChangeAspect="1"/>
            </p:cNvSpPr>
            <p:nvPr userDrawn="1"/>
          </p:nvSpPr>
          <p:spPr>
            <a:xfrm rot="2305559" flipH="1" flipV="1">
              <a:off x="47975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Oval 150"/>
            <p:cNvSpPr>
              <a:spLocks noChangeAspect="1"/>
            </p:cNvSpPr>
            <p:nvPr userDrawn="1"/>
          </p:nvSpPr>
          <p:spPr>
            <a:xfrm rot="2305559" flipH="1" flipV="1">
              <a:off x="47975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2" name="Oval 151"/>
            <p:cNvSpPr>
              <a:spLocks noChangeAspect="1"/>
            </p:cNvSpPr>
            <p:nvPr userDrawn="1"/>
          </p:nvSpPr>
          <p:spPr>
            <a:xfrm rot="2305559" flipH="1" flipV="1">
              <a:off x="47953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3" name="Oval 152"/>
            <p:cNvSpPr>
              <a:spLocks noChangeAspect="1"/>
            </p:cNvSpPr>
            <p:nvPr userDrawn="1"/>
          </p:nvSpPr>
          <p:spPr>
            <a:xfrm rot="2305559" flipH="1" flipV="1">
              <a:off x="47953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4" name="Oval 153"/>
            <p:cNvSpPr>
              <a:spLocks noChangeAspect="1"/>
            </p:cNvSpPr>
            <p:nvPr userDrawn="1"/>
          </p:nvSpPr>
          <p:spPr>
            <a:xfrm rot="2305559" flipH="1" flipV="1">
              <a:off x="48689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5" name="Oval 154"/>
            <p:cNvSpPr>
              <a:spLocks noChangeAspect="1"/>
            </p:cNvSpPr>
            <p:nvPr userDrawn="1"/>
          </p:nvSpPr>
          <p:spPr>
            <a:xfrm rot="2305559" flipH="1" flipV="1">
              <a:off x="48689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6" name="Group 155"/>
          <p:cNvGrpSpPr>
            <a:grpSpLocks noChangeAspect="1"/>
          </p:cNvGrpSpPr>
          <p:nvPr userDrawn="1"/>
        </p:nvGrpSpPr>
        <p:grpSpPr>
          <a:xfrm>
            <a:off x="1073460" y="457201"/>
            <a:ext cx="910232" cy="908413"/>
            <a:chOff x="1573527" y="457200"/>
            <a:chExt cx="1093473" cy="1091294"/>
          </a:xfrm>
          <a:solidFill>
            <a:schemeClr val="tx2"/>
          </a:solidFill>
        </p:grpSpPr>
        <p:sp>
          <p:nvSpPr>
            <p:cNvPr id="157" name="Dodecagon 156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8" name="Dodecagon 157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9" name="Dodecagon 158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0" name="Dodecagon 159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1" name="Dodecagon 160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2" name="Dodecagon 161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3" name="Dodecagon 162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4" name="Dodecagon 163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5" name="Dodecagon 164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6" name="Dodecagon 165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7" name="Dodecagon 166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8" name="Dodecagon 167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9" name="Dodecagon 168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0" name="Dodecagon 169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Dodecagon 170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2" name="Dodecagon 171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3" name="Dodecagon 172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4" name="Dodecagon 173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Oval 174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6" name="Oval 175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Oval 176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Oval 177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Oval 178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Oval 179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Oval 180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Oval 181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3" name="Oval 182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4" name="Oval 183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Oval 184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Oval 185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Oval 186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8" name="Oval 187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9" name="Oval 188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0" name="Oval 189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1" name="Oval 190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2" name="Oval 191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3" name="Oval 192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4" name="Oval 193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5" name="Oval 194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6" name="Oval 195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7" name="Oval 196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8" name="Oval 197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9" name="Oval 198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0" name="Oval 199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1" name="Group 200"/>
          <p:cNvGrpSpPr>
            <a:grpSpLocks noChangeAspect="1"/>
          </p:cNvGrpSpPr>
          <p:nvPr userDrawn="1"/>
        </p:nvGrpSpPr>
        <p:grpSpPr>
          <a:xfrm>
            <a:off x="4121460" y="457201"/>
            <a:ext cx="910232" cy="908413"/>
            <a:chOff x="1573527" y="457200"/>
            <a:chExt cx="1093473" cy="1091294"/>
          </a:xfrm>
          <a:solidFill>
            <a:srgbClr val="687E3C"/>
          </a:solidFill>
        </p:grpSpPr>
        <p:sp>
          <p:nvSpPr>
            <p:cNvPr id="202" name="Dodecagon 201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3" name="Dodecagon 202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4" name="Dodecagon 203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Dodecagon 204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Dodecagon 205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Dodecagon 206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Dodecagon 207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Dodecagon 208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Dodecagon 209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Dodecagon 210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Dodecagon 211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Dodecagon 212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Dodecagon 213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Dodecagon 214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Dodecagon 215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Dodecagon 216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Dodecagon 217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9" name="Dodecagon 218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0" name="Oval 219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Oval 220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Oval 221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3" name="Oval 222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4" name="Oval 223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5" name="Oval 224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6" name="Oval 225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7" name="Oval 226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8" name="Oval 227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9" name="Oval 228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0" name="Oval 229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1" name="Oval 230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2" name="Oval 231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3" name="Oval 232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4" name="Oval 233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5" name="Oval 234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Oval 235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7" name="Oval 236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8" name="Oval 237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9" name="Oval 238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0" name="Oval 239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1" name="Oval 240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2" name="Oval 241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3" name="Oval 242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4" name="Oval 243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5" name="Oval 244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46" name="Title 1"/>
          <p:cNvSpPr>
            <a:spLocks noGrp="1"/>
          </p:cNvSpPr>
          <p:nvPr>
            <p:ph type="ctrTitle" hasCustomPrompt="1"/>
          </p:nvPr>
        </p:nvSpPr>
        <p:spPr>
          <a:xfrm>
            <a:off x="431652" y="3318780"/>
            <a:ext cx="8314182" cy="113157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Add title</a:t>
            </a:r>
            <a:endParaRPr lang="en-US" dirty="0"/>
          </a:p>
        </p:txBody>
      </p:sp>
      <p:sp>
        <p:nvSpPr>
          <p:cNvPr id="247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430890" y="5162255"/>
            <a:ext cx="8314944" cy="545592"/>
          </a:xfrm>
          <a:prstGeom prst="rect">
            <a:avLst/>
          </a:prstGeom>
        </p:spPr>
        <p:txBody>
          <a:bodyPr vert="horz" anchor="ctr"/>
          <a:lstStyle>
            <a:lvl1pPr marL="0" indent="0">
              <a:spcBef>
                <a:spcPts val="0"/>
              </a:spcBef>
              <a:buNone/>
              <a:defRPr sz="1400" baseline="0">
                <a:solidFill>
                  <a:schemeClr val="accent5">
                    <a:lumMod val="20000"/>
                    <a:lumOff val="80000"/>
                  </a:schemeClr>
                </a:solidFill>
                <a:latin typeface="Arial"/>
              </a:defRPr>
            </a:lvl1pPr>
          </a:lstStyle>
          <a:p>
            <a:pPr lvl="0"/>
            <a:r>
              <a:rPr lang="en-US" dirty="0" smtClean="0"/>
              <a:t>Add Presenter Information</a:t>
            </a:r>
          </a:p>
        </p:txBody>
      </p:sp>
      <p:grpSp>
        <p:nvGrpSpPr>
          <p:cNvPr id="248" name="Group 247"/>
          <p:cNvGrpSpPr>
            <a:grpSpLocks noChangeAspect="1"/>
          </p:cNvGrpSpPr>
          <p:nvPr userDrawn="1"/>
        </p:nvGrpSpPr>
        <p:grpSpPr>
          <a:xfrm>
            <a:off x="2861580" y="2150932"/>
            <a:ext cx="223524" cy="223072"/>
            <a:chOff x="1573527" y="457200"/>
            <a:chExt cx="1093473" cy="1091294"/>
          </a:xfrm>
          <a:solidFill>
            <a:srgbClr val="FFFFFF"/>
          </a:solidFill>
        </p:grpSpPr>
        <p:sp>
          <p:nvSpPr>
            <p:cNvPr id="249" name="Dodecagon 248"/>
            <p:cNvSpPr>
              <a:spLocks noChangeAspect="1"/>
            </p:cNvSpPr>
            <p:nvPr userDrawn="1"/>
          </p:nvSpPr>
          <p:spPr>
            <a:xfrm>
              <a:off x="2092643" y="45720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0" name="Dodecagon 249"/>
            <p:cNvSpPr>
              <a:spLocks noChangeAspect="1"/>
            </p:cNvSpPr>
            <p:nvPr userDrawn="1"/>
          </p:nvSpPr>
          <p:spPr>
            <a:xfrm>
              <a:off x="1896750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1" name="Dodecagon 250"/>
            <p:cNvSpPr>
              <a:spLocks noChangeAspect="1"/>
            </p:cNvSpPr>
            <p:nvPr userDrawn="1"/>
          </p:nvSpPr>
          <p:spPr>
            <a:xfrm>
              <a:off x="2268946" y="49672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2" name="Dodecagon 251"/>
            <p:cNvSpPr>
              <a:spLocks noChangeAspect="1"/>
            </p:cNvSpPr>
            <p:nvPr userDrawn="1"/>
          </p:nvSpPr>
          <p:spPr>
            <a:xfrm>
              <a:off x="2435455" y="599493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3" name="Dodecagon 252"/>
            <p:cNvSpPr>
              <a:spLocks noChangeAspect="1"/>
            </p:cNvSpPr>
            <p:nvPr userDrawn="1"/>
          </p:nvSpPr>
          <p:spPr>
            <a:xfrm>
              <a:off x="2547117" y="767475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4" name="Dodecagon 253"/>
            <p:cNvSpPr>
              <a:spLocks noChangeAspect="1"/>
            </p:cNvSpPr>
            <p:nvPr userDrawn="1"/>
          </p:nvSpPr>
          <p:spPr>
            <a:xfrm>
              <a:off x="2582374" y="9552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5" name="Dodecagon 254"/>
            <p:cNvSpPr>
              <a:spLocks noChangeAspect="1"/>
            </p:cNvSpPr>
            <p:nvPr userDrawn="1"/>
          </p:nvSpPr>
          <p:spPr>
            <a:xfrm>
              <a:off x="1740036" y="60541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6" name="Dodecagon 255"/>
            <p:cNvSpPr>
              <a:spLocks noChangeAspect="1"/>
            </p:cNvSpPr>
            <p:nvPr userDrawn="1"/>
          </p:nvSpPr>
          <p:spPr>
            <a:xfrm>
              <a:off x="2543196" y="115877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7" name="Dodecagon 256"/>
            <p:cNvSpPr>
              <a:spLocks noChangeAspect="1"/>
            </p:cNvSpPr>
            <p:nvPr userDrawn="1"/>
          </p:nvSpPr>
          <p:spPr>
            <a:xfrm>
              <a:off x="1622500" y="77340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8" name="Dodecagon 257"/>
            <p:cNvSpPr>
              <a:spLocks noChangeAspect="1"/>
            </p:cNvSpPr>
            <p:nvPr userDrawn="1"/>
          </p:nvSpPr>
          <p:spPr>
            <a:xfrm>
              <a:off x="2445249" y="1326752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9" name="Dodecagon 258"/>
            <p:cNvSpPr>
              <a:spLocks noChangeAspect="1"/>
            </p:cNvSpPr>
            <p:nvPr userDrawn="1"/>
          </p:nvSpPr>
          <p:spPr>
            <a:xfrm>
              <a:off x="2278741" y="14295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0" name="Dodecagon 259"/>
            <p:cNvSpPr>
              <a:spLocks noChangeAspect="1"/>
            </p:cNvSpPr>
            <p:nvPr userDrawn="1"/>
          </p:nvSpPr>
          <p:spPr>
            <a:xfrm>
              <a:off x="2092643" y="1463120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1" name="Dodecagon 260"/>
            <p:cNvSpPr>
              <a:spLocks noChangeAspect="1"/>
            </p:cNvSpPr>
            <p:nvPr userDrawn="1"/>
          </p:nvSpPr>
          <p:spPr>
            <a:xfrm>
              <a:off x="1896750" y="143544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2" name="Dodecagon 261"/>
            <p:cNvSpPr>
              <a:spLocks noChangeAspect="1"/>
            </p:cNvSpPr>
            <p:nvPr userDrawn="1"/>
          </p:nvSpPr>
          <p:spPr>
            <a:xfrm>
              <a:off x="1730241" y="1318841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3" name="Dodecagon 262"/>
            <p:cNvSpPr>
              <a:spLocks noChangeAspect="1"/>
            </p:cNvSpPr>
            <p:nvPr userDrawn="1"/>
          </p:nvSpPr>
          <p:spPr>
            <a:xfrm>
              <a:off x="1573527" y="971026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4" name="Dodecagon 263"/>
            <p:cNvSpPr>
              <a:spLocks noChangeAspect="1"/>
            </p:cNvSpPr>
            <p:nvPr userDrawn="1"/>
          </p:nvSpPr>
          <p:spPr>
            <a:xfrm>
              <a:off x="1622500" y="1148889"/>
              <a:ext cx="84626" cy="85374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5" name="Dodecagon 264"/>
            <p:cNvSpPr>
              <a:spLocks noChangeAspect="1"/>
            </p:cNvSpPr>
            <p:nvPr userDrawn="1"/>
          </p:nvSpPr>
          <p:spPr>
            <a:xfrm>
              <a:off x="1984902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6" name="Dodecagon 265"/>
            <p:cNvSpPr>
              <a:spLocks noChangeAspect="1"/>
            </p:cNvSpPr>
            <p:nvPr userDrawn="1"/>
          </p:nvSpPr>
          <p:spPr>
            <a:xfrm>
              <a:off x="2190589" y="941382"/>
              <a:ext cx="98730" cy="99603"/>
            </a:xfrm>
            <a:prstGeom prst="dodecagon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7" name="Oval 266"/>
            <p:cNvSpPr>
              <a:spLocks noChangeAspect="1"/>
            </p:cNvSpPr>
            <p:nvPr userDrawn="1"/>
          </p:nvSpPr>
          <p:spPr>
            <a:xfrm rot="2305559" flipH="1" flipV="1">
              <a:off x="2077326" y="78515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8" name="Oval 267"/>
            <p:cNvSpPr>
              <a:spLocks noChangeAspect="1"/>
            </p:cNvSpPr>
            <p:nvPr userDrawn="1"/>
          </p:nvSpPr>
          <p:spPr>
            <a:xfrm rot="2305559" flipH="1" flipV="1">
              <a:off x="2087121" y="1107942"/>
              <a:ext cx="98730" cy="99603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9" name="Oval 268"/>
            <p:cNvSpPr>
              <a:spLocks noChangeAspect="1"/>
            </p:cNvSpPr>
            <p:nvPr userDrawn="1"/>
          </p:nvSpPr>
          <p:spPr>
            <a:xfrm rot="2305559" flipH="1" flipV="1">
              <a:off x="2288924" y="1067365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0" name="Oval 269"/>
            <p:cNvSpPr>
              <a:spLocks noChangeAspect="1"/>
            </p:cNvSpPr>
            <p:nvPr userDrawn="1"/>
          </p:nvSpPr>
          <p:spPr>
            <a:xfrm rot="2305559" flipH="1" flipV="1">
              <a:off x="1906933" y="1085297"/>
              <a:ext cx="84626" cy="8537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1" name="Oval 270"/>
            <p:cNvSpPr>
              <a:spLocks noChangeAspect="1"/>
            </p:cNvSpPr>
            <p:nvPr userDrawn="1"/>
          </p:nvSpPr>
          <p:spPr>
            <a:xfrm rot="2305559" flipH="1" flipV="1">
              <a:off x="2175899" y="127842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2" name="Oval 271"/>
            <p:cNvSpPr>
              <a:spLocks noChangeAspect="1"/>
            </p:cNvSpPr>
            <p:nvPr userDrawn="1"/>
          </p:nvSpPr>
          <p:spPr>
            <a:xfrm rot="2305559" flipH="1" flipV="1">
              <a:off x="2175899" y="127734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3" name="Oval 272"/>
            <p:cNvSpPr>
              <a:spLocks noChangeAspect="1"/>
            </p:cNvSpPr>
            <p:nvPr userDrawn="1"/>
          </p:nvSpPr>
          <p:spPr>
            <a:xfrm rot="2305559" flipH="1" flipV="1">
              <a:off x="1978562" y="128171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4" name="Oval 273"/>
            <p:cNvSpPr>
              <a:spLocks noChangeAspect="1"/>
            </p:cNvSpPr>
            <p:nvPr userDrawn="1"/>
          </p:nvSpPr>
          <p:spPr>
            <a:xfrm rot="2305559" flipH="1" flipV="1">
              <a:off x="1978562" y="128063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5" name="Oval 274"/>
            <p:cNvSpPr>
              <a:spLocks noChangeAspect="1"/>
            </p:cNvSpPr>
            <p:nvPr userDrawn="1"/>
          </p:nvSpPr>
          <p:spPr>
            <a:xfrm rot="2305559" flipH="1" flipV="1">
              <a:off x="1800812" y="118618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6" name="Oval 275"/>
            <p:cNvSpPr>
              <a:spLocks noChangeAspect="1"/>
            </p:cNvSpPr>
            <p:nvPr userDrawn="1"/>
          </p:nvSpPr>
          <p:spPr>
            <a:xfrm rot="2305559" flipH="1" flipV="1">
              <a:off x="1800812" y="118510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7" name="Oval 276"/>
            <p:cNvSpPr>
              <a:spLocks noChangeAspect="1"/>
            </p:cNvSpPr>
            <p:nvPr userDrawn="1"/>
          </p:nvSpPr>
          <p:spPr>
            <a:xfrm rot="2305559" flipH="1" flipV="1">
              <a:off x="1739838" y="100172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8" name="Oval 277"/>
            <p:cNvSpPr>
              <a:spLocks noChangeAspect="1"/>
            </p:cNvSpPr>
            <p:nvPr userDrawn="1"/>
          </p:nvSpPr>
          <p:spPr>
            <a:xfrm rot="2305559" flipH="1" flipV="1">
              <a:off x="1739838" y="1000648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9" name="Oval 278"/>
            <p:cNvSpPr>
              <a:spLocks noChangeAspect="1"/>
            </p:cNvSpPr>
            <p:nvPr userDrawn="1"/>
          </p:nvSpPr>
          <p:spPr>
            <a:xfrm rot="2305559" flipH="1" flipV="1">
              <a:off x="1788812" y="83703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0" name="Oval 279"/>
            <p:cNvSpPr>
              <a:spLocks noChangeAspect="1"/>
            </p:cNvSpPr>
            <p:nvPr userDrawn="1"/>
          </p:nvSpPr>
          <p:spPr>
            <a:xfrm rot="2305559" flipH="1" flipV="1">
              <a:off x="1788812" y="835953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1" name="Oval 280"/>
            <p:cNvSpPr>
              <a:spLocks noChangeAspect="1"/>
            </p:cNvSpPr>
            <p:nvPr userDrawn="1"/>
          </p:nvSpPr>
          <p:spPr>
            <a:xfrm rot="2305559" flipH="1" flipV="1">
              <a:off x="1903083" y="70197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2" name="Oval 281"/>
            <p:cNvSpPr>
              <a:spLocks noChangeAspect="1"/>
            </p:cNvSpPr>
            <p:nvPr userDrawn="1"/>
          </p:nvSpPr>
          <p:spPr>
            <a:xfrm rot="2305559" flipH="1" flipV="1">
              <a:off x="1903083" y="7008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3" name="Oval 282"/>
            <p:cNvSpPr>
              <a:spLocks noChangeAspect="1"/>
            </p:cNvSpPr>
            <p:nvPr userDrawn="1"/>
          </p:nvSpPr>
          <p:spPr>
            <a:xfrm rot="2305559" flipH="1" flipV="1">
              <a:off x="2077952" y="60649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4" name="Oval 283"/>
            <p:cNvSpPr>
              <a:spLocks noChangeAspect="1"/>
            </p:cNvSpPr>
            <p:nvPr userDrawn="1"/>
          </p:nvSpPr>
          <p:spPr>
            <a:xfrm rot="2305559" flipH="1" flipV="1">
              <a:off x="2077952" y="605419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5" name="Oval 284"/>
            <p:cNvSpPr>
              <a:spLocks noChangeAspect="1"/>
            </p:cNvSpPr>
            <p:nvPr userDrawn="1"/>
          </p:nvSpPr>
          <p:spPr>
            <a:xfrm rot="2305559" flipH="1" flipV="1">
              <a:off x="2278938" y="70201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6" name="Oval 285"/>
            <p:cNvSpPr>
              <a:spLocks noChangeAspect="1"/>
            </p:cNvSpPr>
            <p:nvPr userDrawn="1"/>
          </p:nvSpPr>
          <p:spPr>
            <a:xfrm rot="2305559" flipH="1" flipV="1">
              <a:off x="2278938" y="700936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7" name="Oval 286"/>
            <p:cNvSpPr>
              <a:spLocks noChangeAspect="1"/>
            </p:cNvSpPr>
            <p:nvPr userDrawn="1"/>
          </p:nvSpPr>
          <p:spPr>
            <a:xfrm rot="2305559" flipH="1" flipV="1">
              <a:off x="2359128" y="84694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8" name="Oval 287"/>
            <p:cNvSpPr>
              <a:spLocks noChangeAspect="1"/>
            </p:cNvSpPr>
            <p:nvPr userDrawn="1"/>
          </p:nvSpPr>
          <p:spPr>
            <a:xfrm rot="2305559" flipH="1" flipV="1">
              <a:off x="2359128" y="845862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9" name="Oval 288"/>
            <p:cNvSpPr>
              <a:spLocks noChangeAspect="1"/>
            </p:cNvSpPr>
            <p:nvPr userDrawn="1"/>
          </p:nvSpPr>
          <p:spPr>
            <a:xfrm rot="2305559" flipH="1" flipV="1">
              <a:off x="2356903" y="119937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0" name="Oval 289"/>
            <p:cNvSpPr>
              <a:spLocks noChangeAspect="1"/>
            </p:cNvSpPr>
            <p:nvPr userDrawn="1"/>
          </p:nvSpPr>
          <p:spPr>
            <a:xfrm rot="2305559" flipH="1" flipV="1">
              <a:off x="2356903" y="1198295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1" name="Oval 290"/>
            <p:cNvSpPr>
              <a:spLocks noChangeAspect="1"/>
            </p:cNvSpPr>
            <p:nvPr userDrawn="1"/>
          </p:nvSpPr>
          <p:spPr>
            <a:xfrm rot="2305559" flipH="1" flipV="1">
              <a:off x="2430559" y="103139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2" name="Oval 291"/>
            <p:cNvSpPr>
              <a:spLocks noChangeAspect="1"/>
            </p:cNvSpPr>
            <p:nvPr userDrawn="1"/>
          </p:nvSpPr>
          <p:spPr>
            <a:xfrm rot="2305559" flipH="1" flipV="1">
              <a:off x="2430559" y="1030314"/>
              <a:ext cx="84626" cy="84294"/>
            </a:xfrm>
            <a:prstGeom prst="ellipse">
              <a:avLst/>
            </a:prstGeom>
            <a:grp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3" name="Rectangle 292"/>
          <p:cNvSpPr/>
          <p:nvPr userDrawn="1"/>
        </p:nvSpPr>
        <p:spPr>
          <a:xfrm>
            <a:off x="3123619" y="2057400"/>
            <a:ext cx="409270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defTabSz="457200">
              <a:spcAft>
                <a:spcPts val="300"/>
              </a:spcAft>
            </a:pPr>
            <a:r>
              <a:rPr lang="en-US" sz="1800" cap="small" dirty="0" smtClean="0">
                <a:solidFill>
                  <a:schemeClr val="accent5">
                    <a:lumMod val="40000"/>
                    <a:lumOff val="60000"/>
                  </a:schemeClr>
                </a:solidFill>
                <a:latin typeface="Arial" pitchFamily="-108" charset="0"/>
                <a:ea typeface="ＭＳ Ｐゴシック" pitchFamily="-108" charset="-128"/>
                <a:cs typeface="ＭＳ Ｐゴシック" pitchFamily="-108" charset="-128"/>
              </a:rPr>
              <a:t>Hepatitis C Online</a:t>
            </a:r>
          </a:p>
        </p:txBody>
      </p:sp>
    </p:spTree>
    <p:extLst>
      <p:ext uri="{BB962C8B-B14F-4D97-AF65-F5344CB8AC3E}">
        <p14:creationId xmlns:p14="http://schemas.microsoft.com/office/powerpoint/2010/main" val="4250899186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 Slide: click to add title</a:t>
            </a:r>
            <a:endParaRPr lang="en-US" dirty="0"/>
          </a:p>
        </p:txBody>
      </p:sp>
      <p:sp>
        <p:nvSpPr>
          <p:cNvPr id="8" name="Rectangle 3"/>
          <p:cNvSpPr>
            <a:spLocks noChangeArrowheads="1"/>
          </p:cNvSpPr>
          <p:nvPr/>
        </p:nvSpPr>
        <p:spPr bwMode="invGray">
          <a:xfrm>
            <a:off x="-5588" y="1278425"/>
            <a:ext cx="9162288" cy="365755"/>
          </a:xfrm>
          <a:prstGeom prst="rect">
            <a:avLst/>
          </a:prstGeom>
          <a:solidFill>
            <a:srgbClr val="5A646E"/>
          </a:solidFill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>
            <a:prstTxWarp prst="textNoShape">
              <a:avLst/>
            </a:prstTxWarp>
          </a:bodyPr>
          <a:lstStyle/>
          <a:p>
            <a:pPr algn="l" defTabSz="457200">
              <a:lnSpc>
                <a:spcPct val="85000"/>
              </a:lnSpc>
            </a:pPr>
            <a:endParaRPr lang="en-US" sz="20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idx="10" hasCustomPrompt="1"/>
          </p:nvPr>
        </p:nvSpPr>
        <p:spPr>
          <a:xfrm>
            <a:off x="0" y="1284783"/>
            <a:ext cx="9144000" cy="359663"/>
          </a:xfrm>
          <a:prstGeom prst="rect">
            <a:avLst/>
          </a:prstGeom>
        </p:spPr>
        <p:txBody>
          <a:bodyPr lIns="36576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000" b="0">
                <a:solidFill>
                  <a:srgbClr val="FFFF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3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2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two line title: click to add title</a:t>
            </a:r>
            <a:endParaRPr lang="en-US" dirty="0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654219"/>
      </p:ext>
    </p:extLst>
  </p:cSld>
  <p:clrMapOvr>
    <a:masterClrMapping/>
  </p:clrMapOvr>
  <p:transition spd="slow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 userDrawn="1"/>
        </p:nvSpPr>
        <p:spPr>
          <a:xfrm>
            <a:off x="-5856" y="2819400"/>
            <a:ext cx="9162288" cy="4038600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2683933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5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3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8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74575138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"/>
            <a:ext cx="9162288" cy="1773934"/>
          </a:xfrm>
          <a:prstGeom prst="rect">
            <a:avLst/>
          </a:prstGeom>
          <a:gradFill flip="none" rotWithShape="1">
            <a:gsLst>
              <a:gs pos="14000">
                <a:srgbClr val="DAE4DF">
                  <a:alpha val="30000"/>
                </a:srgbClr>
              </a:gs>
              <a:gs pos="95000">
                <a:srgbClr val="757A78">
                  <a:alpha val="3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-5856" y="1905001"/>
            <a:ext cx="9162288" cy="4980431"/>
          </a:xfrm>
          <a:prstGeom prst="rect">
            <a:avLst/>
          </a:prstGeom>
          <a:gradFill flip="none" rotWithShape="1">
            <a:gsLst>
              <a:gs pos="15000">
                <a:srgbClr val="DAE4DF"/>
              </a:gs>
              <a:gs pos="95000">
                <a:srgbClr val="757A78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-12700" y="1752600"/>
            <a:ext cx="9186333" cy="176742"/>
            <a:chOff x="-12700" y="2683933"/>
            <a:chExt cx="9186333" cy="176742"/>
          </a:xfrm>
        </p:grpSpPr>
        <p:pic>
          <p:nvPicPr>
            <p:cNvPr id="13" name="Picture 12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-12700" y="2694831"/>
              <a:ext cx="3276646" cy="165844"/>
            </a:xfrm>
            <a:prstGeom prst="rect">
              <a:avLst/>
            </a:prstGeom>
          </p:spPr>
        </p:pic>
        <p:pic>
          <p:nvPicPr>
            <p:cNvPr id="14" name="Picture 13" descr="Membrane_Light.png"/>
            <p:cNvPicPr>
              <a:picLocks noChangeAspect="1"/>
            </p:cNvPicPr>
            <p:nvPr/>
          </p:nvPicPr>
          <p:blipFill rotWithShape="1">
            <a:blip r:embed="rId4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256596" y="2694831"/>
              <a:ext cx="1651513" cy="165844"/>
            </a:xfrm>
            <a:prstGeom prst="rect">
              <a:avLst/>
            </a:prstGeom>
          </p:spPr>
        </p:pic>
        <p:pic>
          <p:nvPicPr>
            <p:cNvPr id="15" name="Picture 14" descr="Membrane_Light.png"/>
            <p:cNvPicPr>
              <a:picLocks noChangeAspect="1"/>
            </p:cNvPicPr>
            <p:nvPr/>
          </p:nvPicPr>
          <p:blipFill rotWithShape="1">
            <a:blip r:embed="rId2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90892" y="2694831"/>
              <a:ext cx="3276646" cy="165844"/>
            </a:xfrm>
            <a:prstGeom prst="rect">
              <a:avLst/>
            </a:prstGeom>
          </p:spPr>
        </p:pic>
        <p:pic>
          <p:nvPicPr>
            <p:cNvPr id="16" name="Picture 15" descr="Membrane_Light.png"/>
            <p:cNvPicPr>
              <a:picLocks noChangeAspect="1"/>
            </p:cNvPicPr>
            <p:nvPr/>
          </p:nvPicPr>
          <p:blipFill rotWithShape="1">
            <a:blip r:embed="rId7" cstate="print">
              <a:alphaModFix/>
              <a:duotone>
                <a:prstClr val="black"/>
                <a:schemeClr val="accent3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 t="-6571"/>
            <a:stretch/>
          </p:blipFill>
          <p:spPr>
            <a:xfrm>
              <a:off x="8160188" y="2683933"/>
              <a:ext cx="1013445" cy="17674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7106873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 userDrawn="1"/>
        </p:nvSpPr>
        <p:spPr>
          <a:xfrm>
            <a:off x="0" y="1295401"/>
            <a:ext cx="9162288" cy="5590031"/>
          </a:xfrm>
          <a:prstGeom prst="rect">
            <a:avLst/>
          </a:prstGeom>
          <a:gradFill>
            <a:gsLst>
              <a:gs pos="0">
                <a:srgbClr val="194A5A"/>
              </a:gs>
              <a:gs pos="80000">
                <a:srgbClr val="24708B"/>
              </a:gs>
              <a:gs pos="100000">
                <a:srgbClr val="2E84AA"/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27498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6873240"/>
          </a:xfrm>
          <a:prstGeom prst="rect">
            <a:avLst/>
          </a:prstGeom>
        </p:spPr>
      </p:pic>
      <p:grpSp>
        <p:nvGrpSpPr>
          <p:cNvPr id="9" name="Group 8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0" name="Rectangle 9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18" y="6461760"/>
            <a:ext cx="7388319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13818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1" y="3276600"/>
            <a:ext cx="8077200" cy="123825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ctr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1" y="2476500"/>
            <a:ext cx="8077200" cy="790576"/>
          </a:xfrm>
          <a:prstGeom prst="rect">
            <a:avLst/>
          </a:prstGeom>
        </p:spPr>
        <p:txBody>
          <a:bodyPr bIns="0" anchor="b"/>
          <a:lstStyle>
            <a:lvl1pPr marL="0" indent="0" algn="ctr">
              <a:buNone/>
              <a:defRPr sz="20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ADD HEADER TEXT</a:t>
            </a:r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13" name="Straight Connector 1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1" name="Rectangle 10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33400" y="2600325"/>
            <a:ext cx="3657600" cy="685800"/>
          </a:xfrm>
          <a:prstGeom prst="rect">
            <a:avLst/>
          </a:prstGeom>
        </p:spPr>
        <p:txBody>
          <a:bodyPr tIns="0" anchor="t">
            <a:normAutofit/>
          </a:bodyPr>
          <a:lstStyle>
            <a:lvl1pPr algn="l">
              <a:defRPr sz="3200" b="0" cap="none">
                <a:solidFill>
                  <a:srgbClr val="003A78"/>
                </a:solidFill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533400" y="2028825"/>
            <a:ext cx="3657600" cy="533400"/>
          </a:xfrm>
          <a:prstGeom prst="rect">
            <a:avLst/>
          </a:prstGeom>
        </p:spPr>
        <p:txBody>
          <a:bodyPr bIns="0" anchor="b"/>
          <a:lstStyle>
            <a:lvl1pPr marL="0" indent="0" algn="l">
              <a:buNone/>
              <a:defRPr sz="2400" cap="small" baseline="0">
                <a:solidFill>
                  <a:srgbClr val="003A78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subtitle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525" y="3429002"/>
            <a:ext cx="4572001" cy="1612899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4588933" y="1828800"/>
            <a:ext cx="4572001" cy="1581150"/>
          </a:xfrm>
          <a:prstGeom prst="rect">
            <a:avLst/>
          </a:prstGeom>
          <a:solidFill>
            <a:srgbClr val="F0EADC"/>
          </a:solidFill>
          <a:ln>
            <a:solidFill>
              <a:srgbClr val="78A02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Content Placeholder 16"/>
          <p:cNvSpPr>
            <a:spLocks noGrp="1"/>
          </p:cNvSpPr>
          <p:nvPr>
            <p:ph sz="quarter" idx="10" hasCustomPrompt="1"/>
          </p:nvPr>
        </p:nvSpPr>
        <p:spPr>
          <a:xfrm>
            <a:off x="4876800" y="3581400"/>
            <a:ext cx="3962400" cy="1219200"/>
          </a:xfrm>
          <a:prstGeom prst="rect">
            <a:avLst/>
          </a:prstGeom>
        </p:spPr>
        <p:txBody>
          <a:bodyPr/>
          <a:lstStyle>
            <a:lvl1pPr marL="228600" indent="-228600">
              <a:defRPr sz="2000">
                <a:solidFill>
                  <a:srgbClr val="003A78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</a:p>
        </p:txBody>
      </p:sp>
      <p:pic>
        <p:nvPicPr>
          <p:cNvPr id="18" name="Picture 1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cxnSp>
        <p:nvCxnSpPr>
          <p:cNvPr id="21" name="Straight Connector 20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cxnSp>
        <p:nvCxnSpPr>
          <p:cNvPr id="23" name="Straight Connector 22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3" name="Group 12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16" name="Rectangle 15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Dodecagon 34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Dodecagon 35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Dodecagon 36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Dodecagon 37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Dodecagon 38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Dodecagon 39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Dodecagon 40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Dodecagon 41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Dodecagon 42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1" name="Oval 60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2" name="Oval 61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5" name="Oval 64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6" name="Oval 65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Oval 66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8" name="Oval 67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9" name="Oval 68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2794000"/>
            <a:ext cx="9143999" cy="1295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806700"/>
            <a:ext cx="8686800" cy="127482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2448731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45770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4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4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5" name="Title 1"/>
          <p:cNvSpPr txBox="1">
            <a:spLocks/>
          </p:cNvSpPr>
          <p:nvPr userDrawn="1"/>
        </p:nvSpPr>
        <p:spPr>
          <a:xfrm>
            <a:off x="228600" y="-4763"/>
            <a:ext cx="8610600" cy="309563"/>
          </a:xfrm>
          <a:prstGeom prst="rect">
            <a:avLst/>
          </a:prstGeom>
        </p:spPr>
        <p:txBody>
          <a:bodyPr tIns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 cap="none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1600" dirty="0">
              <a:solidFill>
                <a:srgbClr val="D3E5FF"/>
              </a:solidFill>
            </a:endParaRPr>
          </a:p>
        </p:txBody>
      </p:sp>
      <p:sp>
        <p:nvSpPr>
          <p:cNvPr id="66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444224999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828798"/>
          </a:xfrm>
          <a:prstGeom prst="rect">
            <a:avLst/>
          </a:prstGeom>
        </p:spPr>
      </p:pic>
      <p:pic>
        <p:nvPicPr>
          <p:cNvPr id="14" name="Picture 13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0" y="5029202"/>
            <a:ext cx="9157371" cy="1828798"/>
          </a:xfrm>
          <a:prstGeom prst="rect">
            <a:avLst/>
          </a:prstGeom>
        </p:spPr>
      </p:pic>
      <p:sp>
        <p:nvSpPr>
          <p:cNvPr id="12" name="Title 4"/>
          <p:cNvSpPr txBox="1">
            <a:spLocks/>
          </p:cNvSpPr>
          <p:nvPr userDrawn="1"/>
        </p:nvSpPr>
        <p:spPr>
          <a:xfrm>
            <a:off x="0" y="1828800"/>
            <a:ext cx="9143999" cy="3200400"/>
          </a:xfrm>
          <a:prstGeom prst="rect">
            <a:avLst/>
          </a:prstGeom>
          <a:solidFill>
            <a:srgbClr val="F0EADC"/>
          </a:solidFill>
        </p:spPr>
        <p:txBody>
          <a:bodyPr tIns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41301" y="2705100"/>
            <a:ext cx="8686800" cy="1640586"/>
          </a:xfrm>
          <a:prstGeom prst="rect">
            <a:avLst/>
          </a:prstGeom>
        </p:spPr>
        <p:txBody>
          <a:bodyPr tIns="0" anchor="ctr">
            <a:normAutofit/>
          </a:bodyPr>
          <a:lstStyle>
            <a:lvl1pPr algn="ctr">
              <a:lnSpc>
                <a:spcPts val="3000"/>
              </a:lnSpc>
              <a:spcBef>
                <a:spcPts val="0"/>
              </a:spcBef>
              <a:defRPr sz="3200" b="0" cap="none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Two-Line Title</a:t>
            </a:r>
            <a:endParaRPr lang="en-US" dirty="0"/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" y="5040312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1" y="1822978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 userDrawn="1"/>
        </p:nvGrpSpPr>
        <p:grpSpPr>
          <a:xfrm>
            <a:off x="7740233" y="6336972"/>
            <a:ext cx="1399539" cy="494594"/>
            <a:chOff x="7740233" y="6336972"/>
            <a:chExt cx="1399539" cy="494594"/>
          </a:xfrm>
        </p:grpSpPr>
        <p:sp>
          <p:nvSpPr>
            <p:cNvPr id="9" name="Rectangle 8"/>
            <p:cNvSpPr/>
            <p:nvPr/>
          </p:nvSpPr>
          <p:spPr>
            <a:xfrm>
              <a:off x="7994114" y="63369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b="0" dirty="0" smtClean="0">
                  <a:solidFill>
                    <a:srgbClr val="FFFFFF"/>
                  </a:solidFill>
                  <a:latin typeface="Myriad Pro"/>
                  <a:cs typeface="Myriad Pro"/>
                </a:rPr>
                <a:t>Hepatitis</a:t>
              </a:r>
              <a:endParaRPr lang="en-US" sz="1800" b="0" dirty="0">
                <a:solidFill>
                  <a:srgbClr val="FFFFFF"/>
                </a:solidFill>
                <a:latin typeface="Myriad Pro"/>
                <a:cs typeface="Myriad Pro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8102609" y="65267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25858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25858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7740233" y="6413546"/>
              <a:ext cx="354457" cy="350649"/>
              <a:chOff x="7752933" y="6426246"/>
              <a:chExt cx="354457" cy="350649"/>
            </a:xfrm>
          </p:grpSpPr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Dodecagon 25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Dodecagon 26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Dodecagon 27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Dodecagon 28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Dodecagon 29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Dodecagon 30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Dodecagon 31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Dodecagon 32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Dodecagon 33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3" name="Oval 52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4" name="Oval 53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5" name="Oval 54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7" name="Oval 56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8" name="Oval 57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Oval 58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0" name="Oval 59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1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2" name="Text Placeholder 19"/>
          <p:cNvSpPr>
            <a:spLocks/>
          </p:cNvSpPr>
          <p:nvPr userDrawn="1"/>
        </p:nvSpPr>
        <p:spPr bwMode="invGray">
          <a:xfrm>
            <a:off x="0" y="-12701"/>
            <a:ext cx="9162288" cy="316990"/>
          </a:xfrm>
          <a:prstGeom prst="rect">
            <a:avLst/>
          </a:prstGeom>
          <a:solidFill>
            <a:srgbClr val="002B3E"/>
          </a:solidFill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pPr marL="342900" indent="-342900" defTabSz="457200">
              <a:lnSpc>
                <a:spcPct val="60000"/>
              </a:lnSpc>
              <a:buClr>
                <a:srgbClr val="7592A4"/>
              </a:buClr>
              <a:buFont typeface="Arial" pitchFamily="-110" charset="0"/>
              <a:buNone/>
            </a:pPr>
            <a:endParaRPr lang="en-US" sz="1400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6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0" y="-9525"/>
            <a:ext cx="8839200" cy="304800"/>
          </a:xfrm>
          <a:prstGeom prst="rect">
            <a:avLst/>
          </a:prstGeom>
        </p:spPr>
        <p:txBody>
          <a:bodyPr lIns="274320" anchor="b">
            <a:normAutofit/>
          </a:bodyPr>
          <a:lstStyle>
            <a:lvl1pPr marL="0" indent="0">
              <a:buNone/>
              <a:defRPr sz="1200" b="0" baseline="0">
                <a:solidFill>
                  <a:srgbClr val="D3E5FF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ADD SECTION TOPIC (OPTIONAL)</a:t>
            </a:r>
          </a:p>
        </p:txBody>
      </p:sp>
    </p:spTree>
    <p:extLst>
      <p:ext uri="{BB962C8B-B14F-4D97-AF65-F5344CB8AC3E}">
        <p14:creationId xmlns:p14="http://schemas.microsoft.com/office/powerpoint/2010/main" val="1179923076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85153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Data/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Text and Data/Image Slide: click to add title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323850" y="1587500"/>
            <a:ext cx="4095750" cy="4800600"/>
          </a:xfrm>
          <a:prstGeom prst="rect">
            <a:avLst/>
          </a:prstGeom>
        </p:spPr>
        <p:txBody>
          <a:bodyPr anchor="t" anchorCtr="0">
            <a:normAutofit/>
          </a:bodyPr>
          <a:lstStyle>
            <a:lvl1pPr marL="228600" indent="-22860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defRPr sz="2400">
                <a:solidFill>
                  <a:srgbClr val="000000"/>
                </a:solidFill>
              </a:defRPr>
            </a:lvl1pPr>
            <a:lvl2pPr marL="400050" indent="-171450">
              <a:lnSpc>
                <a:spcPts val="2800"/>
              </a:lnSpc>
              <a:spcBef>
                <a:spcPts val="800"/>
              </a:spcBef>
              <a:buClr>
                <a:schemeClr val="tx2"/>
              </a:buClr>
              <a:buFont typeface="Arial" pitchFamily="34" charset="0"/>
              <a:buChar char="-"/>
              <a:defRPr sz="2400">
                <a:solidFill>
                  <a:srgbClr val="000000"/>
                </a:solidFill>
              </a:defRPr>
            </a:lvl2pPr>
            <a:lvl3pPr>
              <a:lnSpc>
                <a:spcPts val="2800"/>
              </a:lnSpc>
              <a:spcBef>
                <a:spcPts val="800"/>
              </a:spcBef>
              <a:defRPr sz="1600">
                <a:solidFill>
                  <a:srgbClr val="000000"/>
                </a:solidFill>
              </a:defRPr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first level text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9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5426003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phic 1 Lin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57371" cy="128016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quarter" idx="13" hasCustomPrompt="1"/>
          </p:nvPr>
        </p:nvSpPr>
        <p:spPr>
          <a:xfrm>
            <a:off x="304801" y="6461760"/>
            <a:ext cx="7382254" cy="320040"/>
          </a:xfrm>
          <a:prstGeom prst="rect">
            <a:avLst/>
          </a:prstGeom>
        </p:spPr>
        <p:txBody>
          <a:bodyPr vert="horz" anchor="ctr"/>
          <a:lstStyle>
            <a:lvl1pPr marL="0" indent="0">
              <a:buNone/>
              <a:defRPr sz="1400" b="1">
                <a:solidFill>
                  <a:srgbClr val="285078"/>
                </a:solidFill>
                <a:latin typeface="Arial"/>
                <a:cs typeface="Arial"/>
              </a:defRPr>
            </a:lvl1pPr>
          </a:lstStyle>
          <a:p>
            <a:pPr lvl="0"/>
            <a:r>
              <a:rPr lang="en-US" dirty="0" smtClean="0"/>
              <a:t>Click to Add Source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2385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Data/Image Slide One Line Title: click to add title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" y="1282700"/>
            <a:ext cx="9158733" cy="1588"/>
          </a:xfrm>
          <a:prstGeom prst="line">
            <a:avLst/>
          </a:prstGeom>
          <a:ln w="25400" cap="flat" cmpd="sng" algn="ctr">
            <a:solidFill>
              <a:srgbClr val="C0504D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7740233" y="6336972"/>
            <a:ext cx="1399539" cy="494594"/>
            <a:chOff x="7752933" y="6349672"/>
            <a:chExt cx="1399539" cy="494594"/>
          </a:xfrm>
        </p:grpSpPr>
        <p:sp>
          <p:nvSpPr>
            <p:cNvPr id="5" name="Rectangle 4"/>
            <p:cNvSpPr/>
            <p:nvPr/>
          </p:nvSpPr>
          <p:spPr>
            <a:xfrm>
              <a:off x="8006814" y="6349672"/>
              <a:ext cx="1136904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800" dirty="0" smtClean="0">
                  <a:solidFill>
                    <a:srgbClr val="1B2328"/>
                  </a:solidFill>
                  <a:latin typeface="Myriad Pro"/>
                  <a:cs typeface="Myriad Pro"/>
                </a:rPr>
                <a:t>Hepatitis</a:t>
              </a:r>
              <a:endParaRPr lang="en-US" sz="1800" dirty="0">
                <a:solidFill>
                  <a:srgbClr val="1B2328"/>
                </a:solidFill>
                <a:latin typeface="Myriad Pro"/>
                <a:cs typeface="Myriad Pro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8115309" y="6539466"/>
              <a:ext cx="1037163" cy="304800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300" dirty="0" smtClean="0">
                  <a:solidFill>
                    <a:srgbClr val="CE3729"/>
                  </a:solidFill>
                  <a:latin typeface="Myriad Pro"/>
                  <a:cs typeface="Myriad Pro"/>
                </a:rPr>
                <a:t>web study</a:t>
              </a:r>
              <a:endParaRPr lang="en-US" sz="1300" dirty="0">
                <a:solidFill>
                  <a:srgbClr val="CE3729"/>
                </a:solidFill>
                <a:latin typeface="Myriad Pro"/>
                <a:cs typeface="Myriad Pro"/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7752933" y="6426246"/>
              <a:ext cx="354457" cy="350649"/>
              <a:chOff x="7752933" y="6426246"/>
              <a:chExt cx="354457" cy="350649"/>
            </a:xfrm>
          </p:grpSpPr>
          <p:sp>
            <p:nvSpPr>
              <p:cNvPr id="8" name="Dodecagon 7"/>
              <p:cNvSpPr>
                <a:spLocks noChangeAspect="1"/>
              </p:cNvSpPr>
              <p:nvPr/>
            </p:nvSpPr>
            <p:spPr>
              <a:xfrm>
                <a:off x="7921208" y="64262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Dodecagon 8"/>
              <p:cNvSpPr>
                <a:spLocks noChangeAspect="1"/>
              </p:cNvSpPr>
              <p:nvPr/>
            </p:nvSpPr>
            <p:spPr>
              <a:xfrm>
                <a:off x="785770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Dodecagon 9"/>
              <p:cNvSpPr>
                <a:spLocks noChangeAspect="1"/>
              </p:cNvSpPr>
              <p:nvPr/>
            </p:nvSpPr>
            <p:spPr>
              <a:xfrm>
                <a:off x="7978358" y="64389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Dodecagon 10"/>
              <p:cNvSpPr>
                <a:spLocks noChangeAspect="1"/>
              </p:cNvSpPr>
              <p:nvPr/>
            </p:nvSpPr>
            <p:spPr>
              <a:xfrm>
                <a:off x="8032333" y="64719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Dodecagon 11"/>
              <p:cNvSpPr>
                <a:spLocks noChangeAspect="1"/>
              </p:cNvSpPr>
              <p:nvPr/>
            </p:nvSpPr>
            <p:spPr>
              <a:xfrm>
                <a:off x="8068529" y="6525942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Dodecagon 12"/>
              <p:cNvSpPr>
                <a:spLocks noChangeAspect="1"/>
              </p:cNvSpPr>
              <p:nvPr/>
            </p:nvSpPr>
            <p:spPr>
              <a:xfrm>
                <a:off x="8079958" y="65862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Dodecagon 13"/>
              <p:cNvSpPr>
                <a:spLocks noChangeAspect="1"/>
              </p:cNvSpPr>
              <p:nvPr/>
            </p:nvSpPr>
            <p:spPr>
              <a:xfrm>
                <a:off x="7806908" y="64738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Dodecagon 14"/>
              <p:cNvSpPr>
                <a:spLocks noChangeAspect="1"/>
              </p:cNvSpPr>
              <p:nvPr/>
            </p:nvSpPr>
            <p:spPr>
              <a:xfrm>
                <a:off x="8067258" y="66516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Dodecagon 15"/>
              <p:cNvSpPr>
                <a:spLocks noChangeAspect="1"/>
              </p:cNvSpPr>
              <p:nvPr/>
            </p:nvSpPr>
            <p:spPr>
              <a:xfrm>
                <a:off x="7768808" y="65278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Dodecagon 16"/>
              <p:cNvSpPr>
                <a:spLocks noChangeAspect="1"/>
              </p:cNvSpPr>
              <p:nvPr/>
            </p:nvSpPr>
            <p:spPr>
              <a:xfrm>
                <a:off x="8035508" y="67056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Dodecagon 17"/>
              <p:cNvSpPr>
                <a:spLocks noChangeAspect="1"/>
              </p:cNvSpPr>
              <p:nvPr/>
            </p:nvSpPr>
            <p:spPr>
              <a:xfrm>
                <a:off x="7981533" y="6738667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Dodecagon 18"/>
              <p:cNvSpPr>
                <a:spLocks noChangeAspect="1"/>
              </p:cNvSpPr>
              <p:nvPr/>
            </p:nvSpPr>
            <p:spPr>
              <a:xfrm>
                <a:off x="7921208" y="6749463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Dodecagon 19"/>
              <p:cNvSpPr>
                <a:spLocks noChangeAspect="1"/>
              </p:cNvSpPr>
              <p:nvPr/>
            </p:nvSpPr>
            <p:spPr>
              <a:xfrm>
                <a:off x="7857708" y="6740571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" name="Dodecagon 20"/>
              <p:cNvSpPr>
                <a:spLocks noChangeAspect="1"/>
              </p:cNvSpPr>
              <p:nvPr/>
            </p:nvSpPr>
            <p:spPr>
              <a:xfrm>
                <a:off x="7803733" y="6703104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Dodecagon 21"/>
              <p:cNvSpPr>
                <a:spLocks noChangeAspect="1"/>
              </p:cNvSpPr>
              <p:nvPr/>
            </p:nvSpPr>
            <p:spPr>
              <a:xfrm>
                <a:off x="7752933" y="659134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Dodecagon 22"/>
              <p:cNvSpPr>
                <a:spLocks noChangeAspect="1"/>
              </p:cNvSpPr>
              <p:nvPr/>
            </p:nvSpPr>
            <p:spPr>
              <a:xfrm>
                <a:off x="7768808" y="6648496"/>
                <a:ext cx="27432" cy="27432"/>
              </a:xfrm>
              <a:prstGeom prst="dodecagon">
                <a:avLst/>
              </a:prstGeom>
              <a:solidFill>
                <a:srgbClr val="659CAB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Dodecagon 23"/>
              <p:cNvSpPr>
                <a:spLocks noChangeAspect="1"/>
              </p:cNvSpPr>
              <p:nvPr/>
            </p:nvSpPr>
            <p:spPr>
              <a:xfrm>
                <a:off x="7886283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Dodecagon 24"/>
              <p:cNvSpPr>
                <a:spLocks noChangeAspect="1"/>
              </p:cNvSpPr>
              <p:nvPr/>
            </p:nvSpPr>
            <p:spPr>
              <a:xfrm>
                <a:off x="7952958" y="6581821"/>
                <a:ext cx="32004" cy="32004"/>
              </a:xfrm>
              <a:prstGeom prst="dodecagon">
                <a:avLst/>
              </a:prstGeom>
              <a:solidFill>
                <a:srgbClr val="CB392D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" name="Oval 25"/>
              <p:cNvSpPr>
                <a:spLocks noChangeAspect="1"/>
              </p:cNvSpPr>
              <p:nvPr/>
            </p:nvSpPr>
            <p:spPr>
              <a:xfrm rot="2305559" flipH="1" flipV="1">
                <a:off x="7916243" y="6531622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>
                <a:spLocks noChangeAspect="1"/>
              </p:cNvSpPr>
              <p:nvPr/>
            </p:nvSpPr>
            <p:spPr>
              <a:xfrm rot="2305559" flipH="1" flipV="1">
                <a:off x="7919418" y="6635339"/>
                <a:ext cx="32004" cy="3200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>
                <a:spLocks noChangeAspect="1"/>
              </p:cNvSpPr>
              <p:nvPr/>
            </p:nvSpPr>
            <p:spPr>
              <a:xfrm rot="2305559" flipH="1" flipV="1">
                <a:off x="7984834" y="6622301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>
                <a:spLocks noChangeAspect="1"/>
              </p:cNvSpPr>
              <p:nvPr/>
            </p:nvSpPr>
            <p:spPr>
              <a:xfrm rot="2305559" flipH="1" flipV="1">
                <a:off x="7861009" y="6628063"/>
                <a:ext cx="27432" cy="27432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>
                <a:spLocks noChangeAspect="1"/>
              </p:cNvSpPr>
              <p:nvPr/>
            </p:nvSpPr>
            <p:spPr>
              <a:xfrm rot="2305559" flipH="1" flipV="1">
                <a:off x="7948196" y="66901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>
                <a:spLocks noChangeAspect="1"/>
              </p:cNvSpPr>
              <p:nvPr/>
            </p:nvSpPr>
            <p:spPr>
              <a:xfrm rot="2305559" flipH="1" flipV="1">
                <a:off x="7948196" y="66897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Oval 31"/>
              <p:cNvSpPr>
                <a:spLocks noChangeAspect="1"/>
              </p:cNvSpPr>
              <p:nvPr/>
            </p:nvSpPr>
            <p:spPr>
              <a:xfrm rot="2305559" flipH="1" flipV="1">
                <a:off x="7884228" y="669117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" name="Oval 32"/>
              <p:cNvSpPr>
                <a:spLocks noChangeAspect="1"/>
              </p:cNvSpPr>
              <p:nvPr/>
            </p:nvSpPr>
            <p:spPr>
              <a:xfrm rot="2305559" flipH="1" flipV="1">
                <a:off x="7884228" y="669082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Oval 33"/>
              <p:cNvSpPr>
                <a:spLocks noChangeAspect="1"/>
              </p:cNvSpPr>
              <p:nvPr/>
            </p:nvSpPr>
            <p:spPr>
              <a:xfrm rot="2305559" flipH="1" flipV="1">
                <a:off x="7826609" y="666048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5" name="Oval 34"/>
              <p:cNvSpPr>
                <a:spLocks noChangeAspect="1"/>
              </p:cNvSpPr>
              <p:nvPr/>
            </p:nvSpPr>
            <p:spPr>
              <a:xfrm rot="2305559" flipH="1" flipV="1">
                <a:off x="7826609" y="666013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Oval 35"/>
              <p:cNvSpPr>
                <a:spLocks noChangeAspect="1"/>
              </p:cNvSpPr>
              <p:nvPr/>
            </p:nvSpPr>
            <p:spPr>
              <a:xfrm rot="2305559" flipH="1" flipV="1">
                <a:off x="7806844" y="660121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7" name="Oval 36"/>
              <p:cNvSpPr>
                <a:spLocks noChangeAspect="1"/>
              </p:cNvSpPr>
              <p:nvPr/>
            </p:nvSpPr>
            <p:spPr>
              <a:xfrm rot="2305559" flipH="1" flipV="1">
                <a:off x="7806844" y="6600864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Oval 37"/>
              <p:cNvSpPr>
                <a:spLocks noChangeAspect="1"/>
              </p:cNvSpPr>
              <p:nvPr/>
            </p:nvSpPr>
            <p:spPr>
              <a:xfrm rot="2305559" flipH="1" flipV="1">
                <a:off x="7822719" y="654829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9" name="Oval 38"/>
              <p:cNvSpPr>
                <a:spLocks noChangeAspect="1"/>
              </p:cNvSpPr>
              <p:nvPr/>
            </p:nvSpPr>
            <p:spPr>
              <a:xfrm rot="2305559" flipH="1" flipV="1">
                <a:off x="7822719" y="6547945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Oval 39"/>
              <p:cNvSpPr>
                <a:spLocks noChangeAspect="1"/>
              </p:cNvSpPr>
              <p:nvPr/>
            </p:nvSpPr>
            <p:spPr>
              <a:xfrm rot="2305559" flipH="1" flipV="1">
                <a:off x="7859761" y="6504897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1" name="Oval 40"/>
              <p:cNvSpPr>
                <a:spLocks noChangeAspect="1"/>
              </p:cNvSpPr>
              <p:nvPr/>
            </p:nvSpPr>
            <p:spPr>
              <a:xfrm rot="2305559" flipH="1" flipV="1">
                <a:off x="7859761" y="6504550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Oval 41"/>
              <p:cNvSpPr>
                <a:spLocks noChangeAspect="1"/>
              </p:cNvSpPr>
              <p:nvPr/>
            </p:nvSpPr>
            <p:spPr>
              <a:xfrm rot="2305559" flipH="1" flipV="1">
                <a:off x="7916446" y="64742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/>
              <p:cNvSpPr>
                <a:spLocks noChangeAspect="1"/>
              </p:cNvSpPr>
              <p:nvPr/>
            </p:nvSpPr>
            <p:spPr>
              <a:xfrm rot="2305559" flipH="1" flipV="1">
                <a:off x="7916446" y="64738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/>
              <p:cNvSpPr>
                <a:spLocks noChangeAspect="1"/>
              </p:cNvSpPr>
              <p:nvPr/>
            </p:nvSpPr>
            <p:spPr>
              <a:xfrm rot="2305559" flipH="1" flipV="1">
                <a:off x="7981597" y="650490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Oval 44"/>
              <p:cNvSpPr>
                <a:spLocks noChangeAspect="1"/>
              </p:cNvSpPr>
              <p:nvPr/>
            </p:nvSpPr>
            <p:spPr>
              <a:xfrm rot="2305559" flipH="1" flipV="1">
                <a:off x="7981597" y="6504562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6" name="Oval 45"/>
              <p:cNvSpPr>
                <a:spLocks noChangeAspect="1"/>
              </p:cNvSpPr>
              <p:nvPr/>
            </p:nvSpPr>
            <p:spPr>
              <a:xfrm rot="2305559" flipH="1" flipV="1">
                <a:off x="8007591" y="655147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/>
              <p:cNvSpPr>
                <a:spLocks noChangeAspect="1"/>
              </p:cNvSpPr>
              <p:nvPr/>
            </p:nvSpPr>
            <p:spPr>
              <a:xfrm rot="2305559" flipH="1" flipV="1">
                <a:off x="8007591" y="6551129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/>
              <p:cNvSpPr>
                <a:spLocks noChangeAspect="1"/>
              </p:cNvSpPr>
              <p:nvPr/>
            </p:nvSpPr>
            <p:spPr>
              <a:xfrm rot="2305559" flipH="1" flipV="1">
                <a:off x="8006870" y="6664718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/>
              <p:cNvSpPr>
                <a:spLocks noChangeAspect="1"/>
              </p:cNvSpPr>
              <p:nvPr/>
            </p:nvSpPr>
            <p:spPr>
              <a:xfrm rot="2305559" flipH="1" flipV="1">
                <a:off x="8006870" y="6664371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0" name="Oval 49"/>
              <p:cNvSpPr>
                <a:spLocks noChangeAspect="1"/>
              </p:cNvSpPr>
              <p:nvPr/>
            </p:nvSpPr>
            <p:spPr>
              <a:xfrm rot="2305559" flipH="1" flipV="1">
                <a:off x="8030746" y="6610743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48000">
                    <a:srgbClr val="659CAB"/>
                  </a:gs>
                  <a:gs pos="1000">
                    <a:srgbClr val="CB392D"/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/>
              <p:cNvSpPr>
                <a:spLocks noChangeAspect="1"/>
              </p:cNvSpPr>
              <p:nvPr/>
            </p:nvSpPr>
            <p:spPr>
              <a:xfrm rot="2305559" flipH="1" flipV="1">
                <a:off x="8030746" y="6610396"/>
                <a:ext cx="27432" cy="27085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659CAB">
                      <a:alpha val="72000"/>
                    </a:srgbClr>
                  </a:gs>
                  <a:gs pos="1000">
                    <a:srgbClr val="CB392D">
                      <a:alpha val="72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63" r:id="rId2"/>
    <p:sldLayoutId id="2147483664" r:id="rId3"/>
    <p:sldLayoutId id="2147483686" r:id="rId4"/>
    <p:sldLayoutId id="2147483691" r:id="rId5"/>
    <p:sldLayoutId id="2147483695" r:id="rId6"/>
    <p:sldLayoutId id="2147483665" r:id="rId7"/>
    <p:sldLayoutId id="2147483689" r:id="rId8"/>
    <p:sldLayoutId id="2147483666" r:id="rId9"/>
    <p:sldLayoutId id="2147483668" r:id="rId10"/>
    <p:sldLayoutId id="2147483688" r:id="rId11"/>
    <p:sldLayoutId id="2147483692" r:id="rId12"/>
    <p:sldLayoutId id="2147483694" r:id="rId13"/>
    <p:sldLayoutId id="2147483687" r:id="rId14"/>
    <p:sldLayoutId id="2147483690" r:id="rId15"/>
  </p:sldLayoutIdLst>
  <p:transition spd="slow"/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depts.washington.edu/hepstudy/" TargetMode="External"/><Relationship Id="rId2" Type="http://schemas.openxmlformats.org/officeDocument/2006/relationships/hyperlink" Target="http://www.hepatitisc.uw.edu" TargetMode="External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28600" y="2705100"/>
            <a:ext cx="8686800" cy="1457706"/>
          </a:xfrm>
        </p:spPr>
        <p:txBody>
          <a:bodyPr>
            <a:normAutofit/>
          </a:bodyPr>
          <a:lstStyle/>
          <a:p>
            <a:pPr>
              <a:lnSpc>
                <a:spcPts val="3500"/>
              </a:lnSpc>
              <a:spcBef>
                <a:spcPts val="600"/>
              </a:spcBef>
            </a:pPr>
            <a:r>
              <a:rPr lang="en-US" sz="1800" dirty="0" err="1" smtClean="0">
                <a:solidFill>
                  <a:srgbClr val="001D48"/>
                </a:solidFill>
              </a:rPr>
              <a:t>Glecaprevir</a:t>
            </a:r>
            <a:r>
              <a:rPr lang="en-US" sz="1800" dirty="0" err="1">
                <a:solidFill>
                  <a:srgbClr val="001D48"/>
                </a:solidFill>
              </a:rPr>
              <a:t>-</a:t>
            </a:r>
            <a:r>
              <a:rPr lang="en-US" sz="1800" dirty="0" err="1" smtClean="0">
                <a:solidFill>
                  <a:srgbClr val="001D48"/>
                </a:solidFill>
              </a:rPr>
              <a:t>Pibrentasvir</a:t>
            </a:r>
            <a:r>
              <a:rPr lang="en-US" sz="1800" dirty="0" smtClean="0">
                <a:solidFill>
                  <a:srgbClr val="001D48"/>
                </a:solidFill>
              </a:rPr>
              <a:t> for 8 Weeks in HCV GT 2, 4, 5, or 6 without Cirrhosis</a:t>
            </a:r>
            <a:br>
              <a:rPr lang="en-US" sz="1800" dirty="0" smtClean="0">
                <a:solidFill>
                  <a:srgbClr val="001D48"/>
                </a:solidFill>
              </a:rPr>
            </a:br>
            <a:r>
              <a:rPr lang="en-US" dirty="0" smtClean="0">
                <a:solidFill>
                  <a:srgbClr val="001D48"/>
                </a:solidFill>
              </a:rPr>
              <a:t>SURVEYOR-II (Part 4)</a:t>
            </a:r>
            <a:endParaRPr lang="en-US" sz="2000" dirty="0">
              <a:solidFill>
                <a:srgbClr val="001D48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Phase 3</a:t>
            </a:r>
            <a:r>
              <a:rPr lang="en-US" b="1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endParaRPr lang="en-US" b="1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-13512" y="1828801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Treatment-Naïve and Treatment-Experienced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-13512" y="4659540"/>
            <a:ext cx="9180577" cy="371855"/>
          </a:xfrm>
          <a:prstGeom prst="rect">
            <a:avLst/>
          </a:prstGeom>
          <a:solidFill>
            <a:srgbClr val="8B8E5E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74320" rtlCol="0" anchor="ctr"/>
          <a:lstStyle/>
          <a:p>
            <a:r>
              <a:rPr lang="en-US" sz="1400" dirty="0"/>
              <a:t>Source: </a:t>
            </a:r>
            <a:r>
              <a:rPr lang="en-US" sz="1400" dirty="0" err="1"/>
              <a:t>Asselah</a:t>
            </a:r>
            <a:r>
              <a:rPr lang="en-US" sz="1400" dirty="0"/>
              <a:t> T, et al.  </a:t>
            </a:r>
            <a:r>
              <a:rPr lang="en-US" sz="1400" dirty="0" err="1"/>
              <a:t>Clin</a:t>
            </a:r>
            <a:r>
              <a:rPr lang="en-US" sz="1400" dirty="0"/>
              <a:t> </a:t>
            </a:r>
            <a:r>
              <a:rPr lang="en-US" sz="1400" dirty="0" err="1"/>
              <a:t>Gastroenterol</a:t>
            </a:r>
            <a:r>
              <a:rPr lang="en-US" sz="1400" dirty="0"/>
              <a:t> </a:t>
            </a:r>
            <a:r>
              <a:rPr lang="en-US" sz="1400" dirty="0" err="1"/>
              <a:t>Hepatol</a:t>
            </a:r>
            <a:r>
              <a:rPr lang="en-US" sz="1400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</p:spTree>
    <p:extLst>
      <p:ext uri="{BB962C8B-B14F-4D97-AF65-F5344CB8AC3E}">
        <p14:creationId xmlns:p14="http://schemas.microsoft.com/office/powerpoint/2010/main" val="188475605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69660" y="1295400"/>
            <a:ext cx="8432465" cy="4382993"/>
          </a:xfrm>
          <a:prstGeom prst="rect">
            <a:avLst/>
          </a:prstGeom>
          <a:solidFill>
            <a:schemeClr val="tx1">
              <a:alpha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tIns="182880" rIns="182880" bIns="182880" rtlCol="0" anchor="ctr"/>
          <a:lstStyle/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dirty="0" smtClean="0"/>
              <a:t>This slide deck is from the University of Washington’s </a:t>
            </a:r>
            <a:r>
              <a:rPr lang="en-US" i="1" dirty="0" smtClean="0"/>
              <a:t>Hepatitis C Online </a:t>
            </a:r>
            <a:r>
              <a:rPr lang="en-US" dirty="0" smtClean="0"/>
              <a:t>and </a:t>
            </a:r>
            <a:r>
              <a:rPr lang="en-US" i="1" dirty="0" smtClean="0"/>
              <a:t>Hepatitis Web Study</a:t>
            </a:r>
            <a:r>
              <a:rPr lang="en-US" dirty="0" smtClean="0"/>
              <a:t> projects. </a:t>
            </a:r>
            <a:br>
              <a:rPr lang="en-US" dirty="0" smtClean="0"/>
            </a:br>
            <a:endParaRPr lang="en-US" sz="2000" dirty="0" smtClean="0"/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C Online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rgbClr val="FCF5E6"/>
                </a:solidFill>
                <a:hlinkClick r:id="rId2"/>
              </a:rPr>
              <a:t>www.hepatitisc.uw.edu</a:t>
            </a:r>
            <a:endParaRPr lang="en-US" sz="2000" dirty="0" smtClean="0">
              <a:solidFill>
                <a:srgbClr val="FCF5E6"/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Hepatitis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Web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Study</a:t>
            </a:r>
            <a:b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http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://depts.washington.edu/hepstudy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  <a:hlinkClick r:id="rId3"/>
              </a:rPr>
              <a:t>/</a:t>
            </a: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endParaRPr lang="en-US" sz="20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  <a:p>
            <a:pPr algn="ctr">
              <a:lnSpc>
                <a:spcPts val="2800"/>
              </a:lnSpc>
              <a:spcBef>
                <a:spcPts val="600"/>
              </a:spcBef>
            </a:pPr>
            <a:r>
              <a:rPr lang="en-US" sz="1800" dirty="0" smtClean="0">
                <a:solidFill>
                  <a:schemeClr val="bg1"/>
                </a:solidFill>
              </a:rPr>
              <a:t>Funded </a:t>
            </a:r>
            <a:r>
              <a:rPr lang="en-US" sz="1800" dirty="0">
                <a:solidFill>
                  <a:schemeClr val="bg1"/>
                </a:solidFill>
              </a:rPr>
              <a:t>by a grant from  the Centers for Disease Control and Prevention</a:t>
            </a:r>
            <a:r>
              <a:rPr lang="en-US" sz="18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. </a:t>
            </a:r>
            <a:endParaRPr lang="en-US" sz="1800" dirty="0" smtClean="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50473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</a:t>
            </a:r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-</a:t>
            </a:r>
            <a:r>
              <a:rPr lang="en-US" sz="2200" dirty="0" err="1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Pibrentasvir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in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HCV GT 2, 4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irrhosis</a:t>
            </a:r>
            <a:b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*SURVEYOR-II (Part 4): Study Features</a:t>
            </a:r>
            <a:endParaRPr lang="en-US" sz="2400" dirty="0"/>
          </a:p>
        </p:txBody>
      </p:sp>
      <p:graphicFrame>
        <p:nvGraphicFramePr>
          <p:cNvPr id="5" name="Group 3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2031962"/>
              </p:ext>
            </p:extLst>
          </p:nvPr>
        </p:nvGraphicFramePr>
        <p:xfrm>
          <a:off x="367470" y="1354320"/>
          <a:ext cx="8412480" cy="4594220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84124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510">
                <a:tc>
                  <a:txBody>
                    <a:bodyPr/>
                    <a:lstStyle/>
                    <a:p>
                      <a:pPr marL="0" marR="0" lvl="0" indent="0" algn="l" defTabSz="457200" rtl="0" eaLnBrk="0" fontAlgn="base" latinLnBrk="0" hangingPunct="0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7592A4"/>
                        </a:buClr>
                        <a:buSzPct val="80000"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/>
                          <a:ea typeface="ＭＳ Ｐゴシック" pitchFamily="-108" charset="-128"/>
                          <a:cs typeface="Arial"/>
                        </a:rPr>
                        <a:t>SURVEYOR-II (Part 4) Trial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/>
                        <a:ea typeface="ＭＳ Ｐゴシック" pitchFamily="-108" charset="-128"/>
                        <a:cs typeface="Arial"/>
                      </a:endParaRPr>
                    </a:p>
                  </a:txBody>
                  <a:tcPr marL="182880" marR="88898" marT="50005" marB="50005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3F495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69070">
                <a:tc>
                  <a:txBody>
                    <a:bodyPr/>
                    <a:lstStyle/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Design</a:t>
                      </a:r>
                      <a:r>
                        <a:rPr lang="en-US" sz="180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: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  <a:cs typeface="+mn-cs"/>
                        </a:rPr>
                        <a:t> Open-label single-arm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phase 3 trial to evaluate the safety and efficacy of the fixed-dose combination of </a:t>
                      </a:r>
                      <a:r>
                        <a:rPr lang="en-US" sz="1800" baseline="0" dirty="0" err="1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glecaprevir-pibrentasvir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 for 8 weeks in treatment-naïve and treatment-experienced adults with GT 2, 4, 5, or 6 chronic HCV infection without cirrhosis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Setting: 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Canada, Europe, and South Africa</a:t>
                      </a:r>
                    </a:p>
                    <a:p>
                      <a:pPr marL="190500" marR="0" lvl="0" indent="-190500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>
                          <a:tab pos="279400" algn="l"/>
                        </a:tabLst>
                        <a:defRPr/>
                      </a:pPr>
                      <a:r>
                        <a:rPr lang="en-US" sz="1800" b="1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Key Eligibility Criteria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Chronic HCV GT 4, 5 or 6</a:t>
                      </a:r>
                      <a:b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- HCV RNA 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≥</a:t>
                      </a:r>
                      <a:r>
                        <a:rPr lang="en-US" sz="1800" baseline="0" dirty="0" smtClean="0">
                          <a:solidFill>
                            <a:srgbClr val="000000"/>
                          </a:solidFill>
                          <a:latin typeface="Arial" pitchFamily="22" charset="0"/>
                        </a:rPr>
                        <a:t>1,000 IU/mL at screening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/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Treatment naïve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Prior treatment with (1) PEG (or INF) +/- RIB or (2) </a:t>
                      </a:r>
                      <a:r>
                        <a:rPr lang="en-US" sz="1800" baseline="0" dirty="0" err="1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Sofosbuvir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 + RIB +/- PEG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cirrhosis excluded</a:t>
                      </a:r>
                      <a:b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</a:b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- Patients with HIV or chronic HBV excluded</a:t>
                      </a:r>
                    </a:p>
                    <a:p>
                      <a:pPr marL="192024" marR="0" lvl="0" indent="-192024" algn="l" defTabSz="457200" rtl="0" eaLnBrk="1" fontAlgn="base" latinLnBrk="0" hangingPunct="1">
                        <a:lnSpc>
                          <a:spcPts val="2300"/>
                        </a:lnSpc>
                        <a:spcBef>
                          <a:spcPts val="800"/>
                        </a:spcBef>
                        <a:spcAft>
                          <a:spcPct val="0"/>
                        </a:spcAft>
                        <a:buClr>
                          <a:srgbClr val="126B8F"/>
                        </a:buClr>
                        <a:buSzPct val="90000"/>
                        <a:buFont typeface="Wingdings" charset="2"/>
                        <a:buChar char="§"/>
                        <a:tabLst/>
                        <a:defRPr/>
                      </a:pPr>
                      <a:r>
                        <a:rPr lang="en-US" sz="1800" b="1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Primary End-Point</a:t>
                      </a:r>
                      <a:r>
                        <a:rPr lang="en-US" sz="1800" baseline="0" dirty="0" smtClean="0">
                          <a:solidFill>
                            <a:schemeClr val="tx1"/>
                          </a:solidFill>
                          <a:latin typeface="Arial" pitchFamily="22" charset="0"/>
                        </a:rPr>
                        <a:t>: SVR12</a:t>
                      </a:r>
                    </a:p>
                  </a:txBody>
                  <a:tcPr marL="182880" marR="88898" marT="50005" marB="5000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6EB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365281" y="6015263"/>
            <a:ext cx="8409429" cy="307777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 cmpd="sng">
            <a:solidFill>
              <a:schemeClr val="tx1"/>
            </a:solidFill>
          </a:ln>
        </p:spPr>
        <p:txBody>
          <a:bodyPr wrap="square" lIns="182880" anchor="ctr">
            <a:spAutoFit/>
          </a:bodyPr>
          <a:lstStyle/>
          <a:p>
            <a:r>
              <a:rPr lang="en-US" sz="1400" b="1" dirty="0" smtClean="0">
                <a:latin typeface="Arial"/>
                <a:cs typeface="Arial"/>
              </a:rPr>
              <a:t>*Note</a:t>
            </a:r>
            <a:r>
              <a:rPr lang="en-US" sz="1400" dirty="0" smtClean="0">
                <a:latin typeface="Arial"/>
                <a:cs typeface="Arial"/>
              </a:rPr>
              <a:t>: SURVEYOR-II (Part-4) was published in conjunction with ENDURANCE-2 and </a:t>
            </a:r>
            <a:r>
              <a:rPr lang="en-US" sz="1400" dirty="0">
                <a:latin typeface="Arial"/>
                <a:cs typeface="Arial"/>
              </a:rPr>
              <a:t>ENDURANCE</a:t>
            </a:r>
            <a:r>
              <a:rPr lang="en-US" sz="1400" dirty="0" smtClean="0">
                <a:latin typeface="Arial"/>
                <a:cs typeface="Arial"/>
              </a:rPr>
              <a:t>-4</a:t>
            </a:r>
            <a:endParaRPr lang="en-US" sz="1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3504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2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2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without </a:t>
            </a:r>
            <a:r>
              <a:rPr lang="en-US" sz="22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Cirrhosis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/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Study Design</a:t>
            </a:r>
            <a:endParaRPr lang="en-US" sz="2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04800" y="304800"/>
            <a:ext cx="8515350" cy="9906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2400" dirty="0"/>
          </a:p>
        </p:txBody>
      </p:sp>
      <p:sp>
        <p:nvSpPr>
          <p:cNvPr id="18" name="Rectangle 25"/>
          <p:cNvSpPr>
            <a:spLocks noChangeArrowheads="1"/>
          </p:cNvSpPr>
          <p:nvPr/>
        </p:nvSpPr>
        <p:spPr bwMode="auto">
          <a:xfrm>
            <a:off x="-12330" y="4876800"/>
            <a:ext cx="9180577" cy="877806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rgbClr val="BFBFBF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lIns="457200" tIns="45431" rIns="92486" bIns="45431" anchor="ctr">
            <a:prstTxWarp prst="textNoShape">
              <a:avLst/>
            </a:prstTxWarp>
          </a:bodyPr>
          <a:lstStyle/>
          <a:p>
            <a:pPr defTabSz="935038">
              <a:lnSpc>
                <a:spcPts val="1800"/>
              </a:lnSpc>
              <a:spcBef>
                <a:spcPct val="50000"/>
              </a:spcBef>
            </a:pPr>
            <a:r>
              <a:rPr lang="en-US" sz="1600" b="1" dirty="0">
                <a:solidFill>
                  <a:srgbClr val="000000"/>
                </a:solidFill>
                <a:latin typeface="Arial" pitchFamily="22" charset="0"/>
              </a:rPr>
              <a:t>Drug Dosing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/>
            </a:r>
            <a:br>
              <a:rPr lang="en-US" sz="1600" dirty="0">
                <a:solidFill>
                  <a:srgbClr val="000000"/>
                </a:solidFill>
                <a:latin typeface="Arial" pitchFamily="22" charset="0"/>
              </a:rPr>
            </a:br>
            <a:r>
              <a:rPr lang="en-US" sz="1600" dirty="0" err="1" smtClean="0">
                <a:solidFill>
                  <a:srgbClr val="000000"/>
                </a:solidFill>
                <a:latin typeface="Arial" pitchFamily="22" charset="0"/>
              </a:rPr>
              <a:t>Glecaprevir-pibrentasvir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 (100/40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mg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)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fixed dose combination; </a:t>
            </a:r>
            <a:r>
              <a:rPr lang="en-US" sz="1600" dirty="0" smtClean="0">
                <a:solidFill>
                  <a:srgbClr val="000000"/>
                </a:solidFill>
                <a:latin typeface="Arial" pitchFamily="22" charset="0"/>
              </a:rPr>
              <a:t>three pills </a:t>
            </a:r>
            <a:r>
              <a:rPr lang="en-US" sz="1600" dirty="0">
                <a:solidFill>
                  <a:srgbClr val="000000"/>
                </a:solidFill>
                <a:latin typeface="Arial" pitchFamily="22" charset="0"/>
              </a:rPr>
              <a:t>once daily</a:t>
            </a:r>
          </a:p>
        </p:txBody>
      </p:sp>
      <p:cxnSp>
        <p:nvCxnSpPr>
          <p:cNvPr id="50" name="Straight Connector 49"/>
          <p:cNvCxnSpPr/>
          <p:nvPr/>
        </p:nvCxnSpPr>
        <p:spPr>
          <a:xfrm>
            <a:off x="4682760" y="3592740"/>
            <a:ext cx="3477768" cy="0"/>
          </a:xfrm>
          <a:prstGeom prst="line">
            <a:avLst/>
          </a:prstGeom>
          <a:ln w="28575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1" name="Rectangle 5"/>
          <p:cNvSpPr>
            <a:spLocks noChangeArrowheads="1"/>
          </p:cNvSpPr>
          <p:nvPr/>
        </p:nvSpPr>
        <p:spPr bwMode="auto">
          <a:xfrm>
            <a:off x="1838936" y="3172315"/>
            <a:ext cx="2833647" cy="863100"/>
          </a:xfrm>
          <a:prstGeom prst="rect">
            <a:avLst/>
          </a:prstGeom>
          <a:solidFill>
            <a:srgbClr val="DCEEEF"/>
          </a:solidFill>
          <a:ln w="19050" cmpd="sng">
            <a:solidFill>
              <a:srgbClr val="0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algn="ctr"/>
            <a:r>
              <a:rPr lang="en-US" sz="1800" b="1" dirty="0" err="1" smtClean="0">
                <a:solidFill>
                  <a:srgbClr val="000000"/>
                </a:solidFill>
                <a:latin typeface="Arial"/>
                <a:cs typeface="Arial"/>
              </a:rPr>
              <a:t>Glecaprevir-Pibrentasvir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  <a:t> </a:t>
            </a:r>
            <a:br>
              <a:rPr lang="en-US" sz="1800" b="1" dirty="0" smtClean="0">
                <a:solidFill>
                  <a:srgbClr val="000000"/>
                </a:solidFill>
                <a:latin typeface="Arial"/>
                <a:cs typeface="Arial"/>
              </a:rPr>
            </a:br>
            <a:r>
              <a:rPr lang="en-US" sz="1400" b="1" dirty="0">
                <a:solidFill>
                  <a:srgbClr val="000000"/>
                </a:solidFill>
                <a:latin typeface="Arial"/>
                <a:cs typeface="Arial"/>
              </a:rPr>
              <a:t>(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 = 203)</a:t>
            </a:r>
            <a:endParaRPr lang="en-US" sz="1400" dirty="0">
              <a:solidFill>
                <a:srgbClr val="000000"/>
              </a:solidFill>
              <a:latin typeface="Arial"/>
              <a:cs typeface="Arial"/>
            </a:endParaRPr>
          </a:p>
        </p:txBody>
      </p:sp>
      <p:sp>
        <p:nvSpPr>
          <p:cNvPr id="52" name="Rectangle 51"/>
          <p:cNvSpPr/>
          <p:nvPr/>
        </p:nvSpPr>
        <p:spPr>
          <a:xfrm>
            <a:off x="266184" y="3173259"/>
            <a:ext cx="1511808" cy="862785"/>
          </a:xfrm>
          <a:prstGeom prst="rect">
            <a:avLst/>
          </a:prstGeom>
          <a:solidFill>
            <a:srgbClr val="454545"/>
          </a:solidFill>
          <a:ln w="19050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algn="ctr"/>
            <a:r>
              <a:rPr lang="en-US" sz="1600" b="1" dirty="0" smtClean="0">
                <a:latin typeface="Arial"/>
                <a:cs typeface="Arial"/>
              </a:rPr>
              <a:t>GT 2, 4, 5, 6</a:t>
            </a:r>
          </a:p>
          <a:p>
            <a:pPr algn="ctr"/>
            <a:r>
              <a:rPr lang="en-US" sz="1600" b="1" dirty="0" smtClean="0">
                <a:latin typeface="Arial"/>
                <a:cs typeface="Arial"/>
              </a:rPr>
              <a:t>No cirrhosis </a:t>
            </a:r>
            <a:endParaRPr lang="en-US" sz="1400" b="1" dirty="0">
              <a:latin typeface="Arial"/>
              <a:cs typeface="Arial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-6113" y="1371600"/>
            <a:ext cx="9162291" cy="515104"/>
            <a:chOff x="-6113" y="1371600"/>
            <a:chExt cx="9162291" cy="515104"/>
          </a:xfrm>
        </p:grpSpPr>
        <p:sp>
          <p:nvSpPr>
            <p:cNvPr id="54" name="Rectangle 53"/>
            <p:cNvSpPr/>
            <p:nvPr/>
          </p:nvSpPr>
          <p:spPr>
            <a:xfrm>
              <a:off x="-6113" y="1456980"/>
              <a:ext cx="9162291" cy="41071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6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155919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6" name="Straight Connector 55"/>
            <p:cNvCxnSpPr/>
            <p:nvPr/>
          </p:nvCxnSpPr>
          <p:spPr>
            <a:xfrm flipV="1">
              <a:off x="-6113" y="1859296"/>
              <a:ext cx="9162291" cy="11472"/>
            </a:xfrm>
            <a:prstGeom prst="line">
              <a:avLst/>
            </a:prstGeom>
            <a:ln w="9525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flipV="1">
              <a:off x="1830459" y="1780052"/>
              <a:ext cx="0" cy="8763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8" name="Rectangle 57"/>
            <p:cNvSpPr/>
            <p:nvPr/>
          </p:nvSpPr>
          <p:spPr>
            <a:xfrm>
              <a:off x="8229600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  <a:latin typeface="Arial"/>
                  <a:cs typeface="Arial"/>
                </a:rPr>
                <a:t>20</a:t>
              </a:r>
              <a:endParaRPr lang="en-US" sz="1400" dirty="0">
                <a:solidFill>
                  <a:srgbClr val="000000"/>
                </a:solidFill>
                <a:latin typeface="Arial"/>
                <a:cs typeface="Arial"/>
              </a:endParaRPr>
            </a:p>
          </p:txBody>
        </p:sp>
        <p:cxnSp>
          <p:nvCxnSpPr>
            <p:cNvPr id="59" name="Straight Connector 58"/>
            <p:cNvCxnSpPr/>
            <p:nvPr/>
          </p:nvCxnSpPr>
          <p:spPr>
            <a:xfrm flipV="1">
              <a:off x="8511622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0" name="Rectangle 59"/>
            <p:cNvSpPr/>
            <p:nvPr/>
          </p:nvSpPr>
          <p:spPr>
            <a:xfrm>
              <a:off x="609600" y="1457643"/>
              <a:ext cx="838200" cy="362722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rgbClr val="000000"/>
                  </a:solidFill>
                </a:rPr>
                <a:t>Week</a:t>
              </a:r>
              <a:endParaRPr lang="en-US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354008" y="1371600"/>
              <a:ext cx="545592" cy="515104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>
                  <a:solidFill>
                    <a:srgbClr val="000000"/>
                  </a:solidFill>
                  <a:latin typeface="Arial"/>
                  <a:cs typeface="Arial"/>
                </a:rPr>
                <a:t>8</a:t>
              </a:r>
            </a:p>
          </p:txBody>
        </p:sp>
        <p:cxnSp>
          <p:nvCxnSpPr>
            <p:cNvPr id="62" name="Straight Connector 61"/>
            <p:cNvCxnSpPr/>
            <p:nvPr/>
          </p:nvCxnSpPr>
          <p:spPr>
            <a:xfrm flipV="1">
              <a:off x="4636030" y="1780052"/>
              <a:ext cx="0" cy="81894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Rectangle 62"/>
          <p:cNvSpPr/>
          <p:nvPr/>
        </p:nvSpPr>
        <p:spPr>
          <a:xfrm>
            <a:off x="8039100" y="3364140"/>
            <a:ext cx="876300" cy="40538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rgbClr val="000000"/>
                </a:solidFill>
                <a:latin typeface="Arial"/>
                <a:cs typeface="Arial"/>
              </a:rPr>
              <a:t>SVR12</a:t>
            </a:r>
            <a:endParaRPr lang="en-US" sz="1600" dirty="0">
              <a:solidFill>
                <a:srgbClr val="00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734353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44366603"/>
              </p:ext>
            </p:extLst>
          </p:nvPr>
        </p:nvGraphicFramePr>
        <p:xfrm>
          <a:off x="457200" y="1449360"/>
          <a:ext cx="8229600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09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0191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Baseline</a:t>
                      </a:r>
                      <a:r>
                        <a:rPr lang="en-US" sz="1600" baseline="0" dirty="0" smtClean="0"/>
                        <a:t> </a:t>
                      </a:r>
                      <a:r>
                        <a:rPr lang="en-US" sz="1600" dirty="0" smtClean="0"/>
                        <a:t>Characteristic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GT2</a:t>
                      </a:r>
                      <a:br>
                        <a:rPr lang="en-US" sz="1600" dirty="0" smtClean="0"/>
                      </a:br>
                      <a:r>
                        <a:rPr lang="en-US" sz="1600" b="0" baseline="0" dirty="0" smtClean="0"/>
                        <a:t>(n = 145)</a:t>
                      </a:r>
                      <a:endParaRPr lang="en-US" sz="1600" b="0" dirty="0" smtClean="0"/>
                    </a:p>
                  </a:txBody>
                  <a:tcPr anchor="ctr"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smtClean="0"/>
                        <a:t>GT 4-6</a:t>
                      </a:r>
                      <a:br>
                        <a:rPr lang="en-US" sz="1600" baseline="0" dirty="0" smtClean="0"/>
                      </a:br>
                      <a:r>
                        <a:rPr lang="en-US" sz="1600" baseline="0" dirty="0" smtClean="0"/>
                        <a:t> </a:t>
                      </a:r>
                      <a:r>
                        <a:rPr lang="en-US" sz="1600" b="0" baseline="0" dirty="0" smtClean="0"/>
                        <a:t>(n = 58)</a:t>
                      </a:r>
                      <a:endParaRPr lang="en-US" sz="1600" b="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73C3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Age</a:t>
                      </a:r>
                      <a:r>
                        <a:rPr lang="en-US" sz="1600" baseline="0" dirty="0" smtClean="0"/>
                        <a:t>, mean ± SD, years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54 </a:t>
                      </a:r>
                      <a:r>
                        <a:rPr lang="en-US" sz="1600" baseline="0" dirty="0" smtClean="0"/>
                        <a:t>± 11.8</a:t>
                      </a:r>
                      <a:endParaRPr lang="en-US" sz="1600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48 </a:t>
                      </a:r>
                      <a:r>
                        <a:rPr lang="en-US" sz="1600" baseline="0" dirty="0" smtClean="0"/>
                        <a:t>± 13.8</a:t>
                      </a:r>
                      <a:endParaRPr lang="en-US" sz="1600" dirty="0" smtClean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Male,</a:t>
                      </a:r>
                      <a:r>
                        <a:rPr lang="en-US" sz="1600" baseline="0" dirty="0" smtClean="0"/>
                        <a:t>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61 (42)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37 (64)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00164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Race, n (%)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White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Black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  Asian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120 (83)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11 (8)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10 (7)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35 (60)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10 (17)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13 (22)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BM</a:t>
                      </a:r>
                      <a:r>
                        <a:rPr lang="en-US" sz="1600" dirty="0" smtClean="0"/>
                        <a:t>I,</a:t>
                      </a:r>
                      <a:r>
                        <a:rPr lang="en-US" sz="1600" baseline="0" dirty="0" smtClean="0"/>
                        <a:t> mean ± SD, kg/m</a:t>
                      </a:r>
                      <a:r>
                        <a:rPr lang="en-US" sz="1600" baseline="30000" dirty="0" smtClean="0"/>
                        <a:t>2</a:t>
                      </a:r>
                      <a:endParaRPr lang="en-US" sz="1600" baseline="300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28.5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6.9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25.9 </a:t>
                      </a:r>
                      <a:r>
                        <a:rPr lang="en-US" sz="1600" baseline="0" dirty="0" smtClean="0"/>
                        <a:t>± </a:t>
                      </a:r>
                      <a:r>
                        <a:rPr lang="en-US" sz="1600" dirty="0" smtClean="0"/>
                        <a:t>5.0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4414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HCV RNA,</a:t>
                      </a:r>
                      <a:r>
                        <a:rPr lang="en-US" sz="1600" baseline="0" dirty="0" smtClean="0"/>
                        <a:t> m</a:t>
                      </a:r>
                      <a:r>
                        <a:rPr lang="en-US" sz="1600" dirty="0" smtClean="0"/>
                        <a:t>edian (range), log</a:t>
                      </a:r>
                      <a:r>
                        <a:rPr lang="en-US" sz="1600" baseline="-25000" dirty="0" smtClean="0"/>
                        <a:t>10</a:t>
                      </a:r>
                      <a:r>
                        <a:rPr lang="en-US" sz="1600" dirty="0" smtClean="0"/>
                        <a:t> IU/mL</a:t>
                      </a:r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6.67 </a:t>
                      </a:r>
                      <a:r>
                        <a:rPr lang="en-US" sz="1600" baseline="0" dirty="0" smtClean="0"/>
                        <a:t>(0.75-7.6)</a:t>
                      </a:r>
                      <a:endParaRPr 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5.45</a:t>
                      </a:r>
                      <a:r>
                        <a:rPr lang="en-US" sz="1600" baseline="0" dirty="0" smtClean="0"/>
                        <a:t> (4.3-7.5)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48697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HCV Treatment</a:t>
                      </a:r>
                      <a:r>
                        <a:rPr lang="en-US" sz="1600" baseline="0" dirty="0" smtClean="0"/>
                        <a:t> experienced,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IFN or PEG ± RBV, n (%)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baseline="0" dirty="0" smtClean="0"/>
                        <a:t>  SOF + RBV ± PEG,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18 (12)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12 (8)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6 (4)</a:t>
                      </a:r>
                      <a:endParaRPr lang="en-US" sz="16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/>
                        <a:t>9 (16)</a:t>
                      </a:r>
                      <a:br>
                        <a:rPr lang="en-US" sz="1600" dirty="0" smtClean="0"/>
                      </a:br>
                      <a:r>
                        <a:rPr lang="en-US" sz="1600" dirty="0" smtClean="0"/>
                        <a:t>9 (16)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9352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Former</a:t>
                      </a:r>
                      <a:r>
                        <a:rPr lang="en-US" sz="1600" baseline="0" dirty="0" smtClean="0"/>
                        <a:t> IDU,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71 (49%)</a:t>
                      </a: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600" dirty="0" smtClean="0"/>
                        <a:t>21 (36)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prstClr val="white">
                          <a:lumMod val="75000"/>
                        </a:prst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217816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Baseline Characteristics</a:t>
            </a:r>
            <a:endParaRPr lang="en-US" sz="2700" dirty="0"/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7421744"/>
              </p:ext>
            </p:extLst>
          </p:nvPr>
        </p:nvGraphicFramePr>
        <p:xfrm>
          <a:off x="457199" y="1421880"/>
          <a:ext cx="8229601" cy="48006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2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192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64935">
                <a:tc gridSpan="5">
                  <a:txBody>
                    <a:bodyPr/>
                    <a:lstStyle/>
                    <a:p>
                      <a:r>
                        <a:rPr lang="en-US" sz="1600" dirty="0" smtClean="0"/>
                        <a:t>Prevalence of Baseline Amino Acid Polymorphisms* in NS3 or NS5A</a:t>
                      </a:r>
                      <a:endParaRPr lang="en-US" sz="16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0303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4935">
                <a:tc rowSpan="2">
                  <a:txBody>
                    <a:bodyPr/>
                    <a:lstStyle/>
                    <a:p>
                      <a:r>
                        <a:rPr lang="en-US" sz="1600" b="1" dirty="0" smtClean="0">
                          <a:solidFill>
                            <a:srgbClr val="FFFFFF"/>
                          </a:solidFill>
                        </a:rPr>
                        <a:t>Genotype</a:t>
                      </a:r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/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Prevalence of Baseline Polymorphism, n (%)</a:t>
                      </a:r>
                      <a:endParaRPr lang="en-US" sz="18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b="1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A3A3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90371">
                <a:tc vMerge="1">
                  <a:txBody>
                    <a:bodyPr/>
                    <a:lstStyle/>
                    <a:p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2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123)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6A1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4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41)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</a:t>
                      </a:r>
                      <a: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  <a:t>5</a:t>
                      </a:r>
                      <a:br>
                        <a:rPr lang="en-US" sz="1800" b="1" baseline="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(n = 1)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83C6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rgbClr val="FFFFFF"/>
                          </a:solidFill>
                        </a:rPr>
                        <a:t>GT6</a:t>
                      </a:r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/>
                      </a:r>
                      <a:br>
                        <a:rPr lang="en-US" sz="1600" dirty="0" smtClean="0">
                          <a:solidFill>
                            <a:srgbClr val="FFFFFF"/>
                          </a:solidFill>
                        </a:rPr>
                      </a:br>
                      <a:r>
                        <a:rPr lang="en-US" sz="1400" dirty="0" smtClean="0">
                          <a:solidFill>
                            <a:srgbClr val="FFFFFF"/>
                          </a:solidFill>
                        </a:rPr>
                        <a:t>(n = 6)</a:t>
                      </a:r>
                      <a:endParaRPr lang="en-US" sz="1400" dirty="0">
                        <a:solidFill>
                          <a:srgbClr val="FFFFFF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None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29 (24)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23 </a:t>
                      </a:r>
                      <a:r>
                        <a:rPr lang="en-US" sz="1800" baseline="0" dirty="0" smtClean="0"/>
                        <a:t>(56)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 (100)</a:t>
                      </a:r>
                      <a:endParaRPr lang="en-US" sz="1800" dirty="0"/>
                    </a:p>
                  </a:txBody>
                  <a:tcPr anchor="ctr"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2 (33)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NS3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NS5A</a:t>
                      </a:r>
                      <a:r>
                        <a:rPr lang="en-US" sz="1800" baseline="0" dirty="0" smtClean="0"/>
                        <a:t> only</a:t>
                      </a:r>
                      <a:endParaRPr lang="en-US" sz="1800" dirty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93 (76)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17 (41%)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CDD3D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4 (67)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CDD3D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4368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NS3 + NS5A</a:t>
                      </a:r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(0.8)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 (2)</a:t>
                      </a:r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</a:t>
                      </a:r>
                      <a:endParaRPr lang="en-US" sz="1800" dirty="0"/>
                    </a:p>
                  </a:txBody>
                  <a:tcPr anchor="ctr">
                    <a:solidFill>
                      <a:srgbClr val="E8EAE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en-US" sz="1800" dirty="0" smtClean="0"/>
                        <a:t>0 (9)</a:t>
                      </a:r>
                      <a:endParaRPr lang="en-US" sz="18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105620">
                <a:tc gridSpan="5">
                  <a:txBody>
                    <a:bodyPr/>
                    <a:lstStyle/>
                    <a:p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*Baseline polymorphisms detected by next generation sequencing at a 15% threshold in samples that had sequences available for both targets (N) at the following amino acid positions: 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NS3: 155, 156, 168</a:t>
                      </a:r>
                      <a:b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4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</a:t>
                      </a:r>
                      <a:r>
                        <a:rPr lang="en-US" sz="14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NS5A: 24, 28, 30, 31, 58, 92, 93 </a:t>
                      </a:r>
                      <a:endParaRPr lang="en-US" sz="1400" dirty="0" smtClean="0"/>
                    </a:p>
                  </a:txBody>
                  <a:tcPr marL="182880"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9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600" dirty="0" smtClean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EA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563394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Asselah</a:t>
            </a:r>
            <a:r>
              <a:rPr lang="en-US" dirty="0" smtClean="0"/>
              <a:t> T, et al. 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Gastroenterol</a:t>
            </a:r>
            <a:r>
              <a:rPr lang="en-US" dirty="0" smtClean="0"/>
              <a:t> </a:t>
            </a:r>
            <a:r>
              <a:rPr lang="en-US" dirty="0" err="1" smtClean="0"/>
              <a:t>Hepatol</a:t>
            </a:r>
            <a:r>
              <a:rPr lang="en-US" dirty="0" smtClean="0"/>
              <a:t>. 2017 Sep 22. </a:t>
            </a:r>
            <a:r>
              <a:rPr lang="en-US" sz="1200" dirty="0" smtClean="0"/>
              <a:t>[</a:t>
            </a:r>
            <a:r>
              <a:rPr lang="en-US" sz="1200" dirty="0" err="1" smtClean="0"/>
              <a:t>Epub</a:t>
            </a:r>
            <a:r>
              <a:rPr lang="en-US" sz="1200" dirty="0" smtClean="0"/>
              <a:t> ahead of print]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3173247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357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 smtClean="0"/>
              <a:t>SURVEYOR</a:t>
            </a:r>
            <a:r>
              <a:rPr lang="en-US" sz="2700" dirty="0"/>
              <a:t>-II (Part 4): </a:t>
            </a:r>
            <a:r>
              <a:rPr lang="en-US" sz="2700" dirty="0" smtClean="0"/>
              <a:t>Results</a:t>
            </a:r>
            <a:endParaRPr lang="en-US" sz="27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Arial" pitchFamily="-110" charset="0"/>
                <a:ea typeface="ＭＳ Ｐゴシック" pitchFamily="-110" charset="-128"/>
                <a:cs typeface="ＭＳ Ｐゴシック" pitchFamily="-110" charset="-128"/>
              </a:rPr>
              <a:t>SVR12 (ITT analysis), Overall and by Genotype</a:t>
            </a:r>
            <a:endParaRPr lang="en-US" dirty="0">
              <a:solidFill>
                <a:schemeClr val="bg1"/>
              </a:solidFill>
              <a:latin typeface="Arial" pitchFamily="-110" charset="0"/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Source: </a:t>
            </a:r>
            <a:r>
              <a:rPr lang="en-US" dirty="0" err="1" smtClean="0"/>
              <a:t>Asselah</a:t>
            </a:r>
            <a:r>
              <a:rPr lang="en-US" dirty="0" smtClean="0"/>
              <a:t> T, et al.  </a:t>
            </a:r>
            <a:r>
              <a:rPr lang="en-US" dirty="0" err="1" smtClean="0"/>
              <a:t>Clin</a:t>
            </a:r>
            <a:r>
              <a:rPr lang="en-US" dirty="0" smtClean="0"/>
              <a:t> </a:t>
            </a:r>
            <a:r>
              <a:rPr lang="en-US" dirty="0" err="1" smtClean="0"/>
              <a:t>Gastroenterol</a:t>
            </a:r>
            <a:r>
              <a:rPr lang="en-US" dirty="0" smtClean="0"/>
              <a:t> </a:t>
            </a:r>
            <a:r>
              <a:rPr lang="en-US" dirty="0" err="1" smtClean="0"/>
              <a:t>Hepatol</a:t>
            </a:r>
            <a:r>
              <a:rPr lang="en-US" dirty="0" smtClean="0"/>
              <a:t>. 2017 Sep 22. </a:t>
            </a:r>
            <a:r>
              <a:rPr lang="en-US" sz="1200" dirty="0" smtClean="0"/>
              <a:t>[</a:t>
            </a:r>
            <a:r>
              <a:rPr lang="en-US" sz="1200" dirty="0" err="1" smtClean="0"/>
              <a:t>Epub</a:t>
            </a:r>
            <a:r>
              <a:rPr lang="en-US" sz="1200" dirty="0" smtClean="0"/>
              <a:t> ahead of print]</a:t>
            </a:r>
            <a:endParaRPr lang="en-US" sz="1200" dirty="0"/>
          </a:p>
        </p:txBody>
      </p:sp>
      <p:graphicFrame>
        <p:nvGraphicFramePr>
          <p:cNvPr id="11" name="Chart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68975362"/>
              </p:ext>
            </p:extLst>
          </p:nvPr>
        </p:nvGraphicFramePr>
        <p:xfrm>
          <a:off x="379413" y="1853160"/>
          <a:ext cx="8382000" cy="4419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1693678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189/196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14148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142/145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57200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43/46 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3494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9/10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11160" y="5030160"/>
            <a:ext cx="912500" cy="38100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 dirty="0" smtClean="0">
                <a:solidFill>
                  <a:srgbClr val="FFFFFF"/>
                </a:solidFill>
              </a:rPr>
              <a:t>2/2</a:t>
            </a:r>
            <a:endParaRPr lang="en-US" sz="1400" dirty="0">
              <a:solidFill>
                <a:srgbClr val="FFFFFF"/>
              </a:solidFill>
            </a:endParaRPr>
          </a:p>
        </p:txBody>
      </p:sp>
      <p:sp>
        <p:nvSpPr>
          <p:cNvPr id="17" name="Line Callout 1 16"/>
          <p:cNvSpPr/>
          <p:nvPr/>
        </p:nvSpPr>
        <p:spPr>
          <a:xfrm>
            <a:off x="2956421" y="3924350"/>
            <a:ext cx="1310779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2 </a:t>
            </a:r>
            <a:r>
              <a:rPr lang="en-US" dirty="0" err="1" smtClean="0"/>
              <a:t>Virologic</a:t>
            </a:r>
            <a:r>
              <a:rPr lang="en-US" dirty="0" smtClean="0"/>
              <a:t> Relapses;</a:t>
            </a:r>
          </a:p>
          <a:p>
            <a:pPr algn="ctr"/>
            <a:r>
              <a:rPr lang="en-US" sz="1100" dirty="0" smtClean="0"/>
              <a:t>1 </a:t>
            </a:r>
            <a:r>
              <a:rPr lang="en-US" dirty="0"/>
              <a:t>l</a:t>
            </a:r>
            <a:r>
              <a:rPr lang="en-US" sz="1100" dirty="0" smtClean="0"/>
              <a:t>ost to follow-up</a:t>
            </a:r>
            <a:endParaRPr lang="en-US" sz="1100" dirty="0"/>
          </a:p>
        </p:txBody>
      </p:sp>
      <p:sp>
        <p:nvSpPr>
          <p:cNvPr id="18" name="Line Callout 1 17"/>
          <p:cNvSpPr/>
          <p:nvPr/>
        </p:nvSpPr>
        <p:spPr>
          <a:xfrm>
            <a:off x="4373393" y="3924350"/>
            <a:ext cx="1340047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 smtClean="0"/>
              <a:t>3 </a:t>
            </a:r>
            <a:r>
              <a:rPr lang="en-US" dirty="0"/>
              <a:t>lost to follow-up</a:t>
            </a:r>
          </a:p>
        </p:txBody>
      </p:sp>
      <p:sp>
        <p:nvSpPr>
          <p:cNvPr id="19" name="Line Callout 1 18"/>
          <p:cNvSpPr/>
          <p:nvPr/>
        </p:nvSpPr>
        <p:spPr>
          <a:xfrm>
            <a:off x="7249201" y="3886200"/>
            <a:ext cx="1295400" cy="548050"/>
          </a:xfrm>
          <a:prstGeom prst="borderCallout1">
            <a:avLst>
              <a:gd name="adj1" fmla="val 193249"/>
              <a:gd name="adj2" fmla="val 49495"/>
              <a:gd name="adj3" fmla="val 100906"/>
              <a:gd name="adj4" fmla="val 50062"/>
            </a:avLst>
          </a:prstGeom>
          <a:solidFill>
            <a:srgbClr val="D9D9D9"/>
          </a:solidFill>
          <a:ln w="12700" cmpd="sng">
            <a:solidFill>
              <a:srgbClr val="FFFFFF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dirty="0"/>
              <a:t>1</a:t>
            </a:r>
            <a:r>
              <a:rPr lang="en-US" dirty="0" smtClean="0"/>
              <a:t> </a:t>
            </a:r>
            <a:r>
              <a:rPr lang="en-US" dirty="0"/>
              <a:t>lost to follow-up</a:t>
            </a:r>
          </a:p>
        </p:txBody>
      </p:sp>
    </p:spTree>
    <p:extLst>
      <p:ext uri="{BB962C8B-B14F-4D97-AF65-F5344CB8AC3E}">
        <p14:creationId xmlns:p14="http://schemas.microsoft.com/office/powerpoint/2010/main" val="17852830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0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0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</a:t>
            </a:r>
            <a: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6 without Cirrhosis</a:t>
            </a:r>
            <a:br>
              <a:rPr lang="en-US" sz="20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400" dirty="0" smtClean="0"/>
              <a:t>SURVEYOR</a:t>
            </a:r>
            <a:r>
              <a:rPr lang="en-US" sz="2400" dirty="0"/>
              <a:t>-II (Part 4): </a:t>
            </a:r>
            <a:r>
              <a:rPr lang="en-US" sz="2400" dirty="0" smtClean="0"/>
              <a:t>Adverse Events</a:t>
            </a:r>
            <a:endParaRPr lang="en-US" sz="2400" dirty="0"/>
          </a:p>
        </p:txBody>
      </p:sp>
      <p:graphicFrame>
        <p:nvGraphicFramePr>
          <p:cNvPr id="6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2702451"/>
              </p:ext>
            </p:extLst>
          </p:nvPr>
        </p:nvGraphicFramePr>
        <p:xfrm>
          <a:off x="455613" y="1524000"/>
          <a:ext cx="8229600" cy="4571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95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33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94072">
                <a:tc>
                  <a:txBody>
                    <a:bodyPr/>
                    <a:lstStyle/>
                    <a:p>
                      <a:r>
                        <a:rPr lang="en-US" sz="1600" dirty="0" smtClean="0"/>
                        <a:t>Adverse Events (AEs), n (%)</a:t>
                      </a:r>
                      <a:endParaRPr lang="en-US" sz="16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30303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aseline="0" dirty="0" err="1" smtClean="0"/>
                        <a:t>Glecaprevir-Pibrentasvir</a:t>
                      </a:r>
                      <a:r>
                        <a:rPr lang="en-US" sz="1600" baseline="0" dirty="0" smtClean="0"/>
                        <a:t> (n=121)</a:t>
                      </a:r>
                      <a:endParaRPr lang="en-US" sz="1600" dirty="0"/>
                    </a:p>
                  </a:txBody>
                  <a:tcPr anchor="ctr"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0B3F5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</a:t>
                      </a:r>
                      <a:r>
                        <a:rPr lang="en-US" sz="1600" baseline="0" dirty="0" smtClean="0"/>
                        <a:t> leading to drug discontinuation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3 (2.5)*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6572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Serious AEs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1 (0.8)</a:t>
                      </a:r>
                      <a:r>
                        <a:rPr lang="en-US" sz="1600" baseline="30000" dirty="0" smtClean="0"/>
                        <a:t>§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17021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AEs occurring</a:t>
                      </a:r>
                      <a:r>
                        <a:rPr lang="en-US" sz="1600" baseline="0" dirty="0" smtClean="0"/>
                        <a:t> in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10% of patients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Fatigue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Headache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21 (17)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25 (21)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18359">
                <a:tc>
                  <a:txBody>
                    <a:bodyPr/>
                    <a:lstStyle/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Laboratory AEs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AST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ALT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2 (&gt;3 x ULN)</a:t>
                      </a:r>
                    </a:p>
                    <a:p>
                      <a:pPr>
                        <a:lnSpc>
                          <a:spcPts val="2400"/>
                        </a:lnSpc>
                      </a:pPr>
                      <a:r>
                        <a:rPr lang="en-US" sz="1600" baseline="0" dirty="0" smtClean="0"/>
                        <a:t>   Total bilirubin grade </a:t>
                      </a:r>
                      <a:r>
                        <a:rPr lang="en-US" sz="1600" dirty="0" smtClean="0"/>
                        <a:t>≥</a:t>
                      </a:r>
                      <a:r>
                        <a:rPr lang="en-US" sz="1600" baseline="0" dirty="0" smtClean="0"/>
                        <a:t>3 (&gt;3 x ULN)</a:t>
                      </a:r>
                      <a:endParaRPr lang="en-US" sz="1600" dirty="0"/>
                    </a:p>
                  </a:txBody>
                  <a:tcPr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400"/>
                        </a:lnSpc>
                      </a:pPr>
                      <a:endParaRPr lang="en-US" sz="1600" dirty="0" smtClean="0"/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</a:p>
                    <a:p>
                      <a:pPr algn="ctr">
                        <a:lnSpc>
                          <a:spcPts val="2400"/>
                        </a:lnSpc>
                      </a:pPr>
                      <a:r>
                        <a:rPr lang="en-US" sz="1600" dirty="0" smtClean="0"/>
                        <a:t>0</a:t>
                      </a: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09403">
                <a:tc gridSpan="2">
                  <a:txBody>
                    <a:bodyPr/>
                    <a:lstStyle/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dirty="0" smtClean="0"/>
                        <a:t>* One patient with anxiety, another with heartburn, third with transient ischemic attack</a:t>
                      </a:r>
                      <a:r>
                        <a:rPr lang="en-US" sz="1400" baseline="0" dirty="0" smtClean="0"/>
                        <a:t> (TIA)</a:t>
                      </a:r>
                      <a:r>
                        <a:rPr lang="en-US" sz="1400" dirty="0" smtClean="0"/>
                        <a:t>.</a:t>
                      </a:r>
                    </a:p>
                    <a:p>
                      <a:pPr>
                        <a:lnSpc>
                          <a:spcPts val="1900"/>
                        </a:lnSpc>
                      </a:pPr>
                      <a:r>
                        <a:rPr lang="en-US" sz="1400" baseline="30000" dirty="0" smtClean="0"/>
                        <a:t>§ </a:t>
                      </a:r>
                      <a:r>
                        <a:rPr lang="en-US" sz="1400" dirty="0" smtClean="0"/>
                        <a:t>Patient</a:t>
                      </a:r>
                      <a:r>
                        <a:rPr lang="en-US" sz="1400" baseline="0" dirty="0" smtClean="0"/>
                        <a:t> with baseline risk factors discontinued drug on day 12 due to TIA.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en-US" sz="1600" dirty="0"/>
                    </a:p>
                  </a:txBody>
                  <a:tcPr>
                    <a:lnR w="1270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095550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Source: </a:t>
            </a:r>
            <a:r>
              <a:rPr lang="en-US" dirty="0" err="1"/>
              <a:t>Asselah</a:t>
            </a:r>
            <a:r>
              <a:rPr lang="en-US" dirty="0"/>
              <a:t> T, et al.  </a:t>
            </a:r>
            <a:r>
              <a:rPr lang="en-US" dirty="0" err="1"/>
              <a:t>Clin</a:t>
            </a:r>
            <a:r>
              <a:rPr lang="en-US" dirty="0"/>
              <a:t> </a:t>
            </a:r>
            <a:r>
              <a:rPr lang="en-US" dirty="0" err="1"/>
              <a:t>Gastroenterol</a:t>
            </a:r>
            <a:r>
              <a:rPr lang="en-US" dirty="0"/>
              <a:t> </a:t>
            </a:r>
            <a:r>
              <a:rPr lang="en-US" dirty="0" err="1"/>
              <a:t>Hepatol</a:t>
            </a:r>
            <a:r>
              <a:rPr lang="en-US" dirty="0"/>
              <a:t>. 2017 Sep 22. </a:t>
            </a:r>
            <a:r>
              <a:rPr lang="en-US" sz="1200" dirty="0"/>
              <a:t>[</a:t>
            </a:r>
            <a:r>
              <a:rPr lang="en-US" sz="1200" dirty="0" err="1"/>
              <a:t>Epub</a:t>
            </a:r>
            <a:r>
              <a:rPr lang="en-US" sz="1200" dirty="0"/>
              <a:t> ahead of print]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err="1">
                <a:solidFill>
                  <a:schemeClr val="accent5">
                    <a:lumMod val="20000"/>
                    <a:lumOff val="80000"/>
                  </a:schemeClr>
                </a:solidFill>
              </a:rPr>
              <a:t>Glecaprevir-Pibrentasvir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 in HCV GT 2, 4, </a:t>
            </a:r>
            <a:r>
              <a:rPr lang="en-US" sz="2400" dirty="0" smtClean="0">
                <a:solidFill>
                  <a:schemeClr val="accent5">
                    <a:lumMod val="20000"/>
                    <a:lumOff val="80000"/>
                  </a:schemeClr>
                </a:solidFill>
              </a:rPr>
              <a:t>5, or 6 </a:t>
            </a:r>
            <a: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  <a:t>without Cirrhosis</a:t>
            </a:r>
            <a:br>
              <a:rPr lang="en-US" sz="2400" dirty="0">
                <a:solidFill>
                  <a:schemeClr val="accent5">
                    <a:lumMod val="20000"/>
                    <a:lumOff val="80000"/>
                  </a:schemeClr>
                </a:solidFill>
              </a:rPr>
            </a:br>
            <a:r>
              <a:rPr lang="en-US" sz="2700" dirty="0"/>
              <a:t>*SURVEYOR-II (Part 4): </a:t>
            </a:r>
            <a:r>
              <a:rPr lang="en-US" sz="2700" dirty="0" smtClean="0"/>
              <a:t>Conclusions</a:t>
            </a:r>
            <a:endParaRPr lang="en-US" sz="3100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27920548"/>
              </p:ext>
            </p:extLst>
          </p:nvPr>
        </p:nvGraphicFramePr>
        <p:xfrm>
          <a:off x="0" y="2209800"/>
          <a:ext cx="9144000" cy="2143760"/>
        </p:xfrm>
        <a:graphic>
          <a:graphicData uri="http://schemas.openxmlformats.org/drawingml/2006/table">
            <a:tbl>
              <a:tblPr firstRow="1" bandRow="1">
                <a:effectLst/>
                <a:tableStyleId>{5C22544A-7EE6-4342-B048-85BDC9FD1C3A}</a:tableStyleId>
              </a:tblPr>
              <a:tblGrid>
                <a:gridCol w="9144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00863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ts val="2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1" i="0" dirty="0" smtClean="0">
                          <a:solidFill>
                            <a:srgbClr val="800000"/>
                          </a:solidFill>
                          <a:latin typeface="Arial"/>
                          <a:cs typeface="Arial"/>
                        </a:rPr>
                        <a:t>Conclusion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: 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“In 3 Phase 3 studies, 8 weeks'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 produced an SVR12 in at least 93% of patients with chronic HCV genotype 2, 4, 5, or 6 infection without cirrhosis, with virologic failure in less than 1%. The drug combination had a safety profile comparable to 12 week's treatment with 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glecaprevir</a:t>
                      </a:r>
                      <a:r>
                        <a:rPr lang="en-US" sz="2000" b="0" i="0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/</a:t>
                      </a:r>
                      <a:r>
                        <a:rPr lang="en-US" sz="2000" b="0" i="0" dirty="0" err="1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pibrentasvir</a:t>
                      </a:r>
                      <a:r>
                        <a:rPr lang="en-US" sz="2000" b="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.” </a:t>
                      </a:r>
                    </a:p>
                  </a:txBody>
                  <a:tcPr marL="457200" marR="457200" marT="182880" marB="182880" anchor="ctr">
                    <a:lnT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3264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0F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-17280" y="5105470"/>
            <a:ext cx="9180577" cy="45407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2"/>
            </a:solidFill>
          </a:ln>
        </p:spPr>
        <p:txBody>
          <a:bodyPr wrap="square" lIns="457200" anchor="ctr">
            <a:spAutoFit/>
          </a:bodyPr>
          <a:lstStyle/>
          <a:p>
            <a:r>
              <a:rPr lang="en-US" sz="1400" b="1" dirty="0">
                <a:latin typeface="Arial"/>
                <a:cs typeface="Arial"/>
              </a:rPr>
              <a:t>*Note</a:t>
            </a:r>
            <a:r>
              <a:rPr lang="en-US" sz="1400" dirty="0">
                <a:latin typeface="Arial"/>
                <a:cs typeface="Arial"/>
              </a:rPr>
              <a:t>: SURVEYOR-II (Part-4) was published in conjunction with ENDURANCE-2 and ENDURANCE-4</a:t>
            </a:r>
          </a:p>
        </p:txBody>
      </p:sp>
    </p:spTree>
    <p:extLst>
      <p:ext uri="{BB962C8B-B14F-4D97-AF65-F5344CB8AC3E}">
        <p14:creationId xmlns:p14="http://schemas.microsoft.com/office/powerpoint/2010/main" val="1631277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ETC_Master_Template_061510">
  <a:themeElements>
    <a:clrScheme name="NWAETC Final">
      <a:dk1>
        <a:srgbClr val="000000"/>
      </a:dk1>
      <a:lt1>
        <a:sysClr val="window" lastClr="FFFFFF"/>
      </a:lt1>
      <a:dk2>
        <a:srgbClr val="001D48"/>
      </a:dk2>
      <a:lt2>
        <a:srgbClr val="003A78"/>
      </a:lt2>
      <a:accent1>
        <a:srgbClr val="326496"/>
      </a:accent1>
      <a:accent2>
        <a:srgbClr val="718E25"/>
      </a:accent2>
      <a:accent3>
        <a:srgbClr val="D8D8D8"/>
      </a:accent3>
      <a:accent4>
        <a:srgbClr val="6E4B7D"/>
      </a:accent4>
      <a:accent5>
        <a:srgbClr val="B59452"/>
      </a:accent5>
      <a:accent6>
        <a:srgbClr val="963232"/>
      </a:accent6>
      <a:hlink>
        <a:srgbClr val="3973AD"/>
      </a:hlink>
      <a:folHlink>
        <a:srgbClr val="81AE2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NWAETC Final">
    <a:dk1>
      <a:srgbClr val="000000"/>
    </a:dk1>
    <a:lt1>
      <a:sysClr val="window" lastClr="FFFFFF"/>
    </a:lt1>
    <a:dk2>
      <a:srgbClr val="001D48"/>
    </a:dk2>
    <a:lt2>
      <a:srgbClr val="003A78"/>
    </a:lt2>
    <a:accent1>
      <a:srgbClr val="326496"/>
    </a:accent1>
    <a:accent2>
      <a:srgbClr val="718E25"/>
    </a:accent2>
    <a:accent3>
      <a:srgbClr val="D8D8D8"/>
    </a:accent3>
    <a:accent4>
      <a:srgbClr val="6E4B7D"/>
    </a:accent4>
    <a:accent5>
      <a:srgbClr val="B59452"/>
    </a:accent5>
    <a:accent6>
      <a:srgbClr val="963232"/>
    </a:accent6>
    <a:hlink>
      <a:srgbClr val="3973AD"/>
    </a:hlink>
    <a:folHlink>
      <a:srgbClr val="81AE28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AETC_Master_Template_061510.potx</Template>
  <TotalTime>104703</TotalTime>
  <Words>948</Words>
  <Application>Microsoft Office PowerPoint</Application>
  <PresentationFormat>On-screen Show (4:3)</PresentationFormat>
  <Paragraphs>152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7" baseType="lpstr">
      <vt:lpstr>ＭＳ Ｐゴシック</vt:lpstr>
      <vt:lpstr>Arial</vt:lpstr>
      <vt:lpstr>Geneva</vt:lpstr>
      <vt:lpstr>Myriad Pro</vt:lpstr>
      <vt:lpstr>Times New Roman</vt:lpstr>
      <vt:lpstr>Wingdings</vt:lpstr>
      <vt:lpstr>AETC_Master_Template_061510</vt:lpstr>
      <vt:lpstr>Glecaprevir-Pibrentasvir for 8 Weeks in HCV GT 2, 4, 5, or 6 without Cirrhosis SURVEYOR-II (Part 4)</vt:lpstr>
      <vt:lpstr>Glecaprevir-Pibrentasvir in HCV GT 2, 4, 5, or 6 without Cirrhosis *SURVEYOR-II (Part 4): Study Features</vt:lpstr>
      <vt:lpstr>Glecaprevir-Pibrentasvir in HCV GT 2, 4, 5, or 6 without Cirrhosis SURVEYOR-II (Part 4): Study Design</vt:lpstr>
      <vt:lpstr>Glecaprevir-Pibrentasvir in HCV GT 2, 4, 5, or 6 without Cirrhosis SURVEYOR-II (Part 4): Baseline Characteristics</vt:lpstr>
      <vt:lpstr>Glecaprevir-Pibrentasvir in HCV GT 2, 4, 5, or 6 without Cirrhosis SURVEYOR-II (Part 4): Baseline Characteristics</vt:lpstr>
      <vt:lpstr>Glecaprevir-Pibrentasvir in HCV GT 2, 4, 5, or 6 without Cirrhosis SURVEYOR-II (Part 4): Results</vt:lpstr>
      <vt:lpstr>Glecaprevir-Pibrentasvir in HCV GT 2, 4, 5, or 6 without Cirrhosis SURVEYOR-II (Part 4): Results</vt:lpstr>
      <vt:lpstr>Glecaprevir-Pibrentasvir in HCV GT 2, 4, 5, or 6 without Cirrhosis SURVEYOR-II (Part 4): Adverse Events</vt:lpstr>
      <vt:lpstr>Glecaprevir-Pibrentasvir in HCV GT 2, 4, 5, or 6 without Cirrhosis *SURVEYOR-II (Part 4): Conclusions</vt:lpstr>
      <vt:lpstr>PowerPoint Presentation</vt:lpstr>
    </vt:vector>
  </TitlesOfParts>
  <Company>HMC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Spach</dc:creator>
  <cp:lastModifiedBy>Kent Unruh</cp:lastModifiedBy>
  <cp:revision>4355</cp:revision>
  <cp:lastPrinted>2011-04-18T21:48:04Z</cp:lastPrinted>
  <dcterms:created xsi:type="dcterms:W3CDTF">2010-11-28T05:36:22Z</dcterms:created>
  <dcterms:modified xsi:type="dcterms:W3CDTF">2017-10-26T21:17:15Z</dcterms:modified>
</cp:coreProperties>
</file>