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977" r:id="rId2"/>
    <p:sldId id="923" r:id="rId3"/>
    <p:sldId id="979" r:id="rId4"/>
    <p:sldId id="985" r:id="rId5"/>
    <p:sldId id="986" r:id="rId6"/>
    <p:sldId id="981" r:id="rId7"/>
    <p:sldId id="998" r:id="rId8"/>
    <p:sldId id="999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93092607660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693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4F-4837-888B-9E74DAFA5DA1}"/>
              </c:ext>
            </c:extLst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4F-4837-888B-9E74DAFA5DA1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A4F-4837-888B-9E74DAFA5D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A4F-4837-888B-9E74DAFA5D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A4F-4837-888B-9E74DAFA5DA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A4F-4837-888B-9E74DAFA5DA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A4F-4837-888B-9E74DAFA5DA1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 200_x000d_PIB 80</c:v>
                </c:pt>
                <c:pt idx="1">
                  <c:v>GLE 300_x000d_PIB 80_x000d_RBV 800</c:v>
                </c:pt>
                <c:pt idx="2">
                  <c:v>GLE 200_x000d_PIB120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837-888B-9E74DAFA5D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1380312"/>
        <c:axId val="-2126259912"/>
      </c:barChart>
      <c:catAx>
        <c:axId val="-2111380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2625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259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13803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1 &amp; Prior DAA Treatment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MAGELLAN-1 (Part 1)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Poordad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et al. Hepatology. 2017;66:389-97. 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227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r>
              <a:rPr lang="en-US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1)</a:t>
            </a:r>
            <a:r>
              <a:rPr lang="en-US" sz="3100" dirty="0" smtClean="0"/>
              <a:t>: Study Features</a:t>
            </a:r>
            <a:endParaRPr lang="en-US" sz="31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11816"/>
              </p:ext>
            </p:extLst>
          </p:nvPr>
        </p:nvGraphicFramePr>
        <p:xfrm>
          <a:off x="514350" y="1404600"/>
          <a:ext cx="8115300" cy="49464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MAGELLAN-1 (Part 1)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99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Randomized,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pen-label, multicenter,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to evaluate the safety and efficacy of the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12 weeks in patients with GT 1 chronic HCV (without cirrhosis) who previously experienced virologic failure with direct-acting antiviral (DAA) therapy.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centers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DAA regimen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80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1): </a:t>
            </a:r>
            <a:r>
              <a:rPr lang="en-US" dirty="0" smtClean="0"/>
              <a:t>Treatment </a:t>
            </a:r>
            <a:r>
              <a:rPr lang="en-US" dirty="0" smtClean="0">
                <a:solidFill>
                  <a:srgbClr val="FFFFFF"/>
                </a:solidFill>
              </a:rPr>
              <a:t>Regimens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43445"/>
            <a:ext cx="2743200" cy="909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200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80 mg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27432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444" y="2443445"/>
            <a:ext cx="1499956" cy="3172968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GT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= 50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290912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94944" y="270651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500884" y="3573315"/>
            <a:ext cx="2743200" cy="909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3</a:t>
            </a:r>
            <a:r>
              <a:rPr lang="en-US" sz="1600" dirty="0" smtClean="0">
                <a:latin typeface="Arial"/>
                <a:cs typeface="Arial"/>
              </a:rPr>
              <a:t>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120 mg</a:t>
            </a:r>
          </a:p>
          <a:p>
            <a:pPr>
              <a:lnSpc>
                <a:spcPts val="2000"/>
              </a:lnSpc>
            </a:pPr>
            <a:r>
              <a:rPr lang="en-US" sz="1600" b="1" dirty="0" smtClean="0">
                <a:latin typeface="Arial"/>
                <a:cs typeface="Arial"/>
              </a:rPr>
              <a:t>Ribavirin</a:t>
            </a:r>
            <a:r>
              <a:rPr lang="en-US" sz="1600" dirty="0" smtClean="0">
                <a:latin typeface="Arial"/>
                <a:cs typeface="Arial"/>
              </a:rPr>
              <a:t>: 800 mg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257800" y="401547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94944" y="381286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4729445"/>
            <a:ext cx="2743200" cy="909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200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120 mg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257800" y="51598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94944" y="4957239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0200" y="38100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22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50292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22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26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</a:t>
            </a:r>
            <a:r>
              <a:rPr lang="en-US" dirty="0" smtClean="0">
                <a:solidFill>
                  <a:srgbClr val="FFFFFF"/>
                </a:solidFill>
              </a:rPr>
              <a:t>: Baseline Characteristics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1290"/>
              </p:ext>
            </p:extLst>
          </p:nvPr>
        </p:nvGraphicFramePr>
        <p:xfrm>
          <a:off x="291977" y="1339204"/>
          <a:ext cx="8641080" cy="470124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8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200 mg + 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PIB 80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mg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8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GLE 300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PIB 120 mg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RBV 800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 200 mg + 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PIB 120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median years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59 (39-61)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56 (39-64)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(46-70)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 (91)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(82)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(45)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27 (25-37)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28 (22-34)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(19-37)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</a:t>
                      </a:r>
                      <a:r>
                        <a:rPr lang="en-US" sz="1600" baseline="0" dirty="0" smtClean="0"/>
                        <a:t>B non-CC genotype, n (%)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(73)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(86)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279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HCV RNA level,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(5.6-6.7)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6.7 (5.0-7.3)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 (5.5-7.2)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89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stage, n (%)</a:t>
                      </a:r>
                    </a:p>
                    <a:p>
                      <a:r>
                        <a:rPr lang="en-US" sz="1600" baseline="0" dirty="0" smtClean="0"/>
                        <a:t>   F0-F1</a:t>
                      </a:r>
                    </a:p>
                    <a:p>
                      <a:r>
                        <a:rPr lang="en-US" sz="1600" baseline="0" dirty="0" smtClean="0"/>
                        <a:t>   F2</a:t>
                      </a:r>
                    </a:p>
                    <a:p>
                      <a:r>
                        <a:rPr lang="en-US" sz="1600" baseline="0" dirty="0" smtClean="0"/>
                        <a:t>   F3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 (77)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subtype 1a, n/N (%)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(91)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(82)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2017;66:389-97.  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6090054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ribavirin; BMI = body mass index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989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</a:t>
            </a:r>
            <a:r>
              <a:rPr lang="en-US" dirty="0" smtClean="0">
                <a:solidFill>
                  <a:srgbClr val="FFFFFF"/>
                </a:solidFill>
              </a:rPr>
              <a:t>: Baseline Characteristics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31008"/>
              </p:ext>
            </p:extLst>
          </p:nvPr>
        </p:nvGraphicFramePr>
        <p:xfrm>
          <a:off x="316563" y="1403040"/>
          <a:ext cx="8480999" cy="44714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5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200 + 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PIB 80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mg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8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GLE 300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PIB 120 mg + RBV 800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 200 + 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PIB 120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36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Prior DAA class, n (%)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/>
                        <a:t>NS5A-experienced/PI</a:t>
                      </a:r>
                      <a:r>
                        <a:rPr lang="en-US" sz="1600" baseline="0" dirty="0" smtClean="0"/>
                        <a:t>-naïve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/>
                        <a:t>NS5A-naïve/PI-experienced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/>
                        <a:t>NS5A-experienced/PI-experienced</a:t>
                      </a:r>
                      <a:endParaRPr lang="en-US" sz="1600" dirty="0"/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60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Baseline polymorphisms, n (%)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Any (NS3 or NS5A)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Both NS3 and NS5A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(83)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18 (82)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 (27)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(77)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(41)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2017;66:389-97.  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45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1): </a:t>
            </a:r>
            <a:r>
              <a:rPr lang="en-US" dirty="0" smtClean="0">
                <a:solidFill>
                  <a:srgbClr val="FFFFFF"/>
                </a:solidFill>
              </a:rPr>
              <a:t>Study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51743"/>
              </p:ext>
            </p:extLst>
          </p:nvPr>
        </p:nvGraphicFramePr>
        <p:xfrm>
          <a:off x="458669" y="1524000"/>
          <a:ext cx="8223488" cy="45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2168877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55923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05036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38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MAGELLAN-1 (Part 1):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42555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The combination of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and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was highly efficacious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and well tolerated in patients with HCV genotype 1 infection and prior failure of DAA-containing therapy; ribavirin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coadministration did not improve efficacy.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105656</TotalTime>
  <Words>636</Words>
  <Application>Microsoft Office PowerPoint</Application>
  <PresentationFormat>On-screen Show (4:3)</PresentationFormat>
  <Paragraphs>144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Glecaprevir-Pibrentasvir in HCV GT 1 &amp; Prior DAA Treatment MAGELLAN-1 (Part 1)</vt:lpstr>
      <vt:lpstr>Glecaprevir-Pibrentasvir in HCV GT 1 &amp; Prior DAA Treatment MAGELLAN-1 (Part 1): Study Features</vt:lpstr>
      <vt:lpstr>Glecaprevir-Pibrentasvir in HCV GT 1 &amp; Prior DAA Treatment MAGELLAN-1 (Part 1): Treatment Regimens</vt:lpstr>
      <vt:lpstr>Glecaprevir-Pibrentasvir in HCV GT 1 &amp; Prior DAA Treatment MAGELLAN-1 (Part 1): Baseline Characteristics</vt:lpstr>
      <vt:lpstr>Glecaprevir-Pibrentasvir in HCV GT 1 &amp; Prior DAA Treatment MAGELLAN-1 (Part 1): Baseline Characteristics</vt:lpstr>
      <vt:lpstr>Glecaprevir-Pibrentasvir in HCV GT 1 &amp; Prior DAA Treatment MAGELLAN-1 (Part 1): Study Design</vt:lpstr>
      <vt:lpstr>Glecaprevir-Pibrentasvir in HCV GT 1 &amp; Prior DAA Treatment MAGELLAN-1 (Part 1):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4419</cp:revision>
  <cp:lastPrinted>2011-04-18T21:48:04Z</cp:lastPrinted>
  <dcterms:created xsi:type="dcterms:W3CDTF">2010-11-28T05:36:22Z</dcterms:created>
  <dcterms:modified xsi:type="dcterms:W3CDTF">2018-06-01T23:39:44Z</dcterms:modified>
</cp:coreProperties>
</file>