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1002" r:id="rId2"/>
    <p:sldId id="1004" r:id="rId3"/>
    <p:sldId id="1005" r:id="rId4"/>
    <p:sldId id="1006" r:id="rId5"/>
    <p:sldId id="1011" r:id="rId6"/>
    <p:sldId id="1007" r:id="rId7"/>
    <p:sldId id="1010" r:id="rId8"/>
    <p:sldId id="999" r:id="rId9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0">
          <p15:clr>
            <a:srgbClr val="A4A3A4"/>
          </p15:clr>
        </p15:guide>
        <p15:guide id="3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Kim" initials="" lastIdx="6" clrIdx="0"/>
  <p:cmAuthor id="1" name="David Spach" initials="DS" lastIdx="0" clrIdx="1"/>
  <p:cmAuthor id="2" name="Woolston, Sophie L" initials="WSL" lastIdx="7" clrIdx="2"/>
  <p:cmAuthor id="3" name="David Spach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4B27"/>
    <a:srgbClr val="326496"/>
    <a:srgbClr val="E8EAEF"/>
    <a:srgbClr val="D9DACE"/>
    <a:srgbClr val="CDD3DD"/>
    <a:srgbClr val="383838"/>
    <a:srgbClr val="5A5B3E"/>
    <a:srgbClr val="DEDCC0"/>
    <a:srgbClr val="F0EADC"/>
    <a:srgbClr val="8B8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96" autoAdjust="0"/>
    <p:restoredTop sz="97647" autoAdjust="0"/>
  </p:normalViewPr>
  <p:slideViewPr>
    <p:cSldViewPr showGuides="1">
      <p:cViewPr varScale="1">
        <p:scale>
          <a:sx n="87" d="100"/>
          <a:sy n="87" d="100"/>
        </p:scale>
        <p:origin x="1110" y="90"/>
      </p:cViewPr>
      <p:guideLst>
        <p:guide orient="horz" pos="4319"/>
        <p:guide pos="2880"/>
        <p:guide pos="2879"/>
      </p:guideLst>
    </p:cSldViewPr>
  </p:slideViewPr>
  <p:outlineViewPr>
    <p:cViewPr>
      <p:scale>
        <a:sx n="33" d="100"/>
        <a:sy n="33" d="100"/>
      </p:scale>
      <p:origin x="0" y="-9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3" d="100"/>
        <a:sy n="193" d="100"/>
      </p:scale>
      <p:origin x="0" y="26576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US" sz="1600" dirty="0" smtClean="0"/>
              <a:t>Patients with </a:t>
            </a:r>
            <a:r>
              <a:rPr lang="en-US" sz="1600" b="1" i="0" u="none" strike="noStrike" baseline="0" dirty="0" smtClean="0">
                <a:effectLst/>
              </a:rPr>
              <a:t>HCV GT3 Treated with </a:t>
            </a:r>
            <a:r>
              <a:rPr lang="en-US" sz="1600" b="1" i="0" u="none" strike="noStrike" baseline="0" dirty="0" err="1" smtClean="0">
                <a:effectLst/>
              </a:rPr>
              <a:t>Glecaprevir-Pibrentasvir</a:t>
            </a:r>
            <a:r>
              <a:rPr lang="en-US" sz="1600" b="1" i="0" u="none" strike="noStrike" baseline="0" dirty="0" smtClean="0"/>
              <a:t> </a:t>
            </a:r>
            <a:r>
              <a:rPr lang="en-US" sz="1600" dirty="0" smtClean="0"/>
              <a:t> </a:t>
            </a:r>
            <a:endParaRPr lang="en-US" sz="1600" dirty="0"/>
          </a:p>
        </c:rich>
      </c:tx>
      <c:layout>
        <c:manualLayout>
          <c:xMode val="edge"/>
          <c:yMode val="edge"/>
          <c:x val="0.17393218830421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707396802672399"/>
          <c:y val="8.2946947205369798E-2"/>
          <c:w val="0.85515270818420397"/>
          <c:h val="0.736559098145519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B59452">
                <a:lumMod val="75000"/>
              </a:srgbClr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A86-4C68-8BDA-A996A0A2362A}"/>
              </c:ext>
            </c:extLst>
          </c:dPt>
          <c:dPt>
            <c:idx val="1"/>
            <c:invertIfNegative val="0"/>
            <c:bubble3D val="0"/>
            <c:spPr>
              <a:solidFill>
                <a:srgbClr val="29537E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BA86-4C68-8BDA-A996A0A2362A}"/>
              </c:ext>
            </c:extLst>
          </c:dPt>
          <c:dPt>
            <c:idx val="2"/>
            <c:invertIfNegative val="0"/>
            <c:bubble3D val="0"/>
            <c:spPr>
              <a:solidFill>
                <a:srgbClr val="5D751F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BA86-4C68-8BDA-A996A0A2362A}"/>
              </c:ext>
            </c:extLst>
          </c:dPt>
          <c:dPt>
            <c:idx val="3"/>
            <c:invertIfNegative val="0"/>
            <c:bubble3D val="0"/>
            <c:spPr>
              <a:solidFill>
                <a:srgbClr val="692424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6-BA86-4C68-8BDA-A996A0A2362A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BA86-4C68-8BDA-A996A0A2362A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BA86-4C68-8BDA-A996A0A2362A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BA86-4C68-8BDA-A996A0A2362A}"/>
              </c:ext>
            </c:extLst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TN, 12 Week_x000d_(+) Cirrhosis</c:v>
                </c:pt>
                <c:pt idx="1">
                  <c:v>TE, 12 Weeks_x000d_(-) Cirrhosis</c:v>
                </c:pt>
                <c:pt idx="2">
                  <c:v>TE, 16 Weeks_x000d_(-) Cirrhosis</c:v>
                </c:pt>
                <c:pt idx="3">
                  <c:v>TE, 16 Weeks_x000d_(+) Cirrhosis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98</c:v>
                </c:pt>
                <c:pt idx="1">
                  <c:v>91</c:v>
                </c:pt>
                <c:pt idx="2">
                  <c:v>95</c:v>
                </c:pt>
                <c:pt idx="3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A86-4C68-8BDA-A996A0A2362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140205352"/>
        <c:axId val="-2066148808"/>
      </c:barChart>
      <c:catAx>
        <c:axId val="-2140205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-206614880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6614880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6.7947983774755399E-3"/>
              <c:y val="0.10997126436781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-2140205352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478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27842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l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284783"/>
            <a:ext cx="9144000" cy="359663"/>
          </a:xfrm>
          <a:prstGeom prst="rect">
            <a:avLst/>
          </a:prstGeom>
        </p:spPr>
        <p:txBody>
          <a:bodyPr lIns="36576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4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88" r:id="rId11"/>
    <p:sldLayoutId id="2147483692" r:id="rId12"/>
    <p:sldLayoutId id="2147483694" r:id="rId13"/>
    <p:sldLayoutId id="2147483687" r:id="rId14"/>
    <p:sldLayoutId id="2147483690" r:id="rId15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2705100"/>
            <a:ext cx="8686800" cy="1457706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  <a:spcBef>
                <a:spcPts val="600"/>
              </a:spcBef>
            </a:pPr>
            <a:r>
              <a:rPr lang="en-US" sz="2400" dirty="0" err="1" smtClean="0">
                <a:solidFill>
                  <a:srgbClr val="001D48"/>
                </a:solidFill>
              </a:rPr>
              <a:t>Glecaprevir</a:t>
            </a:r>
            <a:r>
              <a:rPr lang="en-US" sz="2400" dirty="0" err="1">
                <a:solidFill>
                  <a:srgbClr val="001D48"/>
                </a:solidFill>
              </a:rPr>
              <a:t>-</a:t>
            </a:r>
            <a:r>
              <a:rPr lang="en-US" sz="2400" dirty="0" err="1" smtClean="0">
                <a:solidFill>
                  <a:srgbClr val="001D48"/>
                </a:solidFill>
              </a:rPr>
              <a:t>Pibrentasvir</a:t>
            </a:r>
            <a:r>
              <a:rPr lang="en-US" sz="2400" dirty="0" smtClean="0">
                <a:solidFill>
                  <a:srgbClr val="001D48"/>
                </a:solidFill>
              </a:rPr>
              <a:t> in HCV GT 3, Without Cirrhosis </a:t>
            </a:r>
            <a:br>
              <a:rPr lang="en-US" sz="2400" dirty="0" smtClean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SURVEYOR-II (Part 3)</a:t>
            </a:r>
            <a:endParaRPr lang="en-US" sz="20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>
                <a:solidFill>
                  <a:schemeClr val="bg1"/>
                </a:solidFill>
                <a:cs typeface="Arial"/>
              </a:rPr>
              <a:t>Treatment-Naïve and Treatment-Experienced</a:t>
            </a:r>
            <a:endParaRPr lang="en-US" sz="14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/>
              <a:t>Source: </a:t>
            </a:r>
            <a:r>
              <a:rPr lang="en-US" sz="1400" dirty="0" smtClean="0"/>
              <a:t>Wyles D, et al.  Hepatology. 2017 Sep 19. </a:t>
            </a:r>
            <a:r>
              <a:rPr lang="en-US" sz="1200" dirty="0"/>
              <a:t>[</a:t>
            </a:r>
            <a:r>
              <a:rPr lang="en-US" sz="1200" dirty="0" err="1"/>
              <a:t>Epub</a:t>
            </a:r>
            <a:r>
              <a:rPr lang="en-US" sz="1200" dirty="0"/>
              <a:t> ahead of print]</a:t>
            </a:r>
          </a:p>
        </p:txBody>
      </p:sp>
    </p:spTree>
    <p:extLst>
      <p:ext uri="{BB962C8B-B14F-4D97-AF65-F5344CB8AC3E}">
        <p14:creationId xmlns:p14="http://schemas.microsoft.com/office/powerpoint/2010/main" val="7089902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Wyles D, et al.  Hepatology. 2017 Sep 19. </a:t>
            </a:r>
            <a:r>
              <a:rPr lang="en-US" sz="1200" dirty="0"/>
              <a:t>[Epub ahead of print]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0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HCV GT 3, with Cirrhosis and Prior Treatment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SURVEYOR-II (Part 3): Study Features</a:t>
            </a:r>
            <a:endParaRPr lang="en-US" sz="2400" dirty="0"/>
          </a:p>
        </p:txBody>
      </p:sp>
      <p:graphicFrame>
        <p:nvGraphicFramePr>
          <p:cNvPr id="5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91634"/>
              </p:ext>
            </p:extLst>
          </p:nvPr>
        </p:nvGraphicFramePr>
        <p:xfrm>
          <a:off x="367470" y="1440720"/>
          <a:ext cx="8412480" cy="479196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412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3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SURVEYOR-II (Part 3) Trial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985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Open-label single-arm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phase 3 trial to evaluate the safety and efficacy of the fixed-dose combination of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glecaprevir-pibrentasvir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for 8 weeks in treatment-naïve and treatment-experienced adults with GT 3 chronic HCV infection, without cirrhosis and with compensated cirrhosis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="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U.S., Australia, Canada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 France, New Zealand, and United Kingdom</a:t>
                      </a:r>
                    </a:p>
                    <a:p>
                      <a:pPr marL="190500" marR="0" lvl="0" indent="-190500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>
                          <a:tab pos="279400" algn="l"/>
                        </a:tabLst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Key Eligibility Criteria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GT 3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RNA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≥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1,000 IU/mL at screening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Treatment naïve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Prior treatment with (1) PEG (or INF) +/- RIB or (2)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Sofosbuvir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 + RIB +/- PEG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Patients with compensated cirrhosis included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Patients with HIV or chronic HBV excluded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51165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Wyles D, et al.  Hepatology. 2017 Sep 19. </a:t>
            </a:r>
            <a:r>
              <a:rPr lang="en-US" sz="1200" dirty="0"/>
              <a:t>[Epub ahead of print]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Glecaprevir-Pibrentasvir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GT 3, with Cirrhosis and Prior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Treatment</a:t>
            </a:r>
            <a:b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SURVEYOR</a:t>
            </a:r>
            <a:r>
              <a:rPr lang="en-US" sz="2400" dirty="0"/>
              <a:t>-II (Part 3): Study </a:t>
            </a:r>
            <a:r>
              <a:rPr lang="en-US" sz="2400" dirty="0" smtClean="0"/>
              <a:t>Design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-3690" y="5602242"/>
            <a:ext cx="9162288" cy="49375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BFBFB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latin typeface="Arial" pitchFamily="22" charset="0"/>
              </a:rPr>
              <a:t>Drug </a:t>
            </a:r>
            <a:r>
              <a:rPr lang="en-US" sz="1600" b="1" dirty="0" smtClean="0">
                <a:solidFill>
                  <a:srgbClr val="000000"/>
                </a:solidFill>
                <a:latin typeface="Arial" pitchFamily="22" charset="0"/>
              </a:rPr>
              <a:t>Dosing</a:t>
            </a:r>
            <a:r>
              <a:rPr lang="en-US" sz="1600" dirty="0" smtClean="0">
                <a:solidFill>
                  <a:srgbClr val="000000"/>
                </a:solidFill>
                <a:latin typeface="Arial" pitchFamily="22" charset="0"/>
              </a:rPr>
              <a:t>: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22" charset="0"/>
              </a:rPr>
              <a:t>Glecaprevir-pibrentasvir</a:t>
            </a:r>
            <a:r>
              <a:rPr lang="en-US" sz="1600" dirty="0" smtClean="0">
                <a:solidFill>
                  <a:srgbClr val="000000"/>
                </a:solidFill>
                <a:latin typeface="Arial" pitchFamily="22" charset="0"/>
              </a:rPr>
              <a:t> (100/40 </a:t>
            </a:r>
            <a:r>
              <a:rPr lang="en-US" sz="1600" dirty="0">
                <a:solidFill>
                  <a:srgbClr val="000000"/>
                </a:solidFill>
                <a:latin typeface="Arial" pitchFamily="22" charset="0"/>
              </a:rPr>
              <a:t>mg</a:t>
            </a:r>
            <a:r>
              <a:rPr lang="en-US" sz="1600" dirty="0" smtClean="0">
                <a:solidFill>
                  <a:srgbClr val="000000"/>
                </a:solidFill>
                <a:latin typeface="Arial" pitchFamily="22" charset="0"/>
              </a:rPr>
              <a:t>) </a:t>
            </a:r>
            <a:r>
              <a:rPr lang="en-US" sz="1600" dirty="0">
                <a:solidFill>
                  <a:srgbClr val="000000"/>
                </a:solidFill>
                <a:latin typeface="Arial" pitchFamily="22" charset="0"/>
              </a:rPr>
              <a:t>fixed dose combination; </a:t>
            </a:r>
            <a:r>
              <a:rPr lang="en-US" sz="1600" dirty="0" smtClean="0">
                <a:solidFill>
                  <a:srgbClr val="000000"/>
                </a:solidFill>
                <a:latin typeface="Arial" pitchFamily="22" charset="0"/>
              </a:rPr>
              <a:t>three pills </a:t>
            </a:r>
            <a:r>
              <a:rPr lang="en-US" sz="1600" dirty="0">
                <a:solidFill>
                  <a:srgbClr val="000000"/>
                </a:solidFill>
                <a:latin typeface="Arial" pitchFamily="22" charset="0"/>
              </a:rPr>
              <a:t>once daily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-6113" y="1319760"/>
            <a:ext cx="9162291" cy="515104"/>
            <a:chOff x="-6113" y="1371600"/>
            <a:chExt cx="9162291" cy="515104"/>
          </a:xfrm>
        </p:grpSpPr>
        <p:sp>
          <p:nvSpPr>
            <p:cNvPr id="54" name="Rectangle 53"/>
            <p:cNvSpPr/>
            <p:nvPr/>
          </p:nvSpPr>
          <p:spPr>
            <a:xfrm>
              <a:off x="-6113" y="1456980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559198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 flipV="1">
              <a:off x="-6113" y="1859296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1830459" y="1780052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8229600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V="1">
              <a:off x="8511622" y="178005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609600" y="1457643"/>
              <a:ext cx="838200" cy="36272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354008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Arial"/>
                  <a:cs typeface="Arial"/>
                </a:rPr>
                <a:t>8</a:t>
              </a:r>
            </a:p>
          </p:txBody>
        </p:sp>
        <p:cxnSp>
          <p:nvCxnSpPr>
            <p:cNvPr id="62" name="Straight Connector 61"/>
            <p:cNvCxnSpPr/>
            <p:nvPr/>
          </p:nvCxnSpPr>
          <p:spPr>
            <a:xfrm flipV="1">
              <a:off x="4636030" y="178005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-6113" y="1396028"/>
            <a:ext cx="9162291" cy="4107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05000" y="1416116"/>
            <a:ext cx="838200" cy="39929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Week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65048" y="1310648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337780" y="1310648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28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71168" y="1310648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-6113" y="1798344"/>
            <a:ext cx="9162291" cy="11472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136309" y="1719100"/>
            <a:ext cx="0" cy="8763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953190" y="1719100"/>
            <a:ext cx="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8610576" y="1719100"/>
            <a:ext cx="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602740" y="1310648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16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5884762" y="1719100"/>
            <a:ext cx="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445208" y="1310648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24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H="1" flipV="1">
            <a:off x="7715435" y="1719100"/>
            <a:ext cx="228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951764" y="2574196"/>
            <a:ext cx="27432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3122964" y="2216880"/>
            <a:ext cx="18288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800" b="1" dirty="0" smtClean="0">
                <a:latin typeface="Arial"/>
                <a:cs typeface="Arial"/>
              </a:rPr>
              <a:t>GLE-PIB</a:t>
            </a:r>
            <a:br>
              <a:rPr lang="en-US" sz="1800" b="1" dirty="0" smtClean="0">
                <a:latin typeface="Arial"/>
                <a:cs typeface="Arial"/>
              </a:rPr>
            </a:br>
            <a:r>
              <a:rPr lang="en-US" sz="1400" dirty="0" smtClean="0">
                <a:latin typeface="Arial"/>
                <a:cs typeface="Arial"/>
              </a:rPr>
              <a:t>(n = 40)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327680" y="2371589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5862600" y="4138467"/>
            <a:ext cx="27432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3122963" y="3798480"/>
            <a:ext cx="2741677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800" b="1" dirty="0" smtClean="0">
                <a:latin typeface="Arial"/>
                <a:cs typeface="Arial"/>
              </a:rPr>
              <a:t>GLE-PIB</a:t>
            </a:r>
            <a:br>
              <a:rPr lang="en-US" sz="1800" b="1" dirty="0" smtClean="0">
                <a:latin typeface="Arial"/>
                <a:cs typeface="Arial"/>
              </a:rPr>
            </a:br>
            <a:r>
              <a:rPr lang="en-US" sz="1400" dirty="0">
                <a:latin typeface="Arial"/>
                <a:cs typeface="Arial"/>
              </a:rPr>
              <a:t>(</a:t>
            </a:r>
            <a:r>
              <a:rPr lang="en-US" sz="1400" dirty="0" smtClean="0">
                <a:latin typeface="Arial"/>
                <a:cs typeface="Arial"/>
              </a:rPr>
              <a:t>n = 22)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217024" y="3935860"/>
            <a:ext cx="77571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951764" y="3327556"/>
            <a:ext cx="27432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3122964" y="3007680"/>
            <a:ext cx="18288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800" b="1" dirty="0" smtClean="0">
                <a:latin typeface="Arial"/>
                <a:cs typeface="Arial"/>
              </a:rPr>
              <a:t>GLE-PIB</a:t>
            </a:r>
            <a:br>
              <a:rPr lang="en-US" sz="1800" b="1" dirty="0" smtClean="0">
                <a:latin typeface="Arial"/>
                <a:cs typeface="Arial"/>
              </a:rPr>
            </a:br>
            <a:r>
              <a:rPr lang="en-US" sz="1400" dirty="0">
                <a:latin typeface="Arial"/>
                <a:cs typeface="Arial"/>
              </a:rPr>
              <a:t>(</a:t>
            </a:r>
            <a:r>
              <a:rPr lang="en-US" sz="1400" dirty="0" smtClean="0">
                <a:latin typeface="Arial"/>
                <a:cs typeface="Arial"/>
              </a:rPr>
              <a:t>n = 22)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327680" y="3124949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5862600" y="4886801"/>
            <a:ext cx="27432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5"/>
          <p:cNvSpPr>
            <a:spLocks noChangeArrowheads="1"/>
          </p:cNvSpPr>
          <p:nvPr/>
        </p:nvSpPr>
        <p:spPr bwMode="auto">
          <a:xfrm>
            <a:off x="3122963" y="4589280"/>
            <a:ext cx="2741677" cy="685800"/>
          </a:xfrm>
          <a:prstGeom prst="rect">
            <a:avLst/>
          </a:prstGeom>
          <a:solidFill>
            <a:srgbClr val="EFD5DD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800" b="1" dirty="0" smtClean="0">
                <a:latin typeface="Arial"/>
                <a:cs typeface="Arial"/>
              </a:rPr>
              <a:t>GLE-PIB</a:t>
            </a:r>
            <a:br>
              <a:rPr lang="en-US" sz="1800" b="1" dirty="0" smtClean="0">
                <a:latin typeface="Arial"/>
                <a:cs typeface="Arial"/>
              </a:rPr>
            </a:br>
            <a:r>
              <a:rPr lang="en-US" sz="1400" dirty="0">
                <a:latin typeface="Arial"/>
                <a:cs typeface="Arial"/>
              </a:rPr>
              <a:t>(</a:t>
            </a:r>
            <a:r>
              <a:rPr lang="en-US" sz="1400" dirty="0" smtClean="0">
                <a:latin typeface="Arial"/>
                <a:cs typeface="Arial"/>
              </a:rPr>
              <a:t>n = 47)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217024" y="4684194"/>
            <a:ext cx="77571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52400" y="2216880"/>
            <a:ext cx="2889504" cy="67990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0" rtlCol="0" anchor="ctr"/>
          <a:lstStyle/>
          <a:p>
            <a:r>
              <a:rPr lang="en-US" sz="1600" dirty="0" smtClean="0">
                <a:latin typeface="Arial"/>
                <a:cs typeface="Arial"/>
              </a:rPr>
              <a:t>GT 3, Treatment-Naive</a:t>
            </a:r>
          </a:p>
          <a:p>
            <a:r>
              <a:rPr lang="en-US" sz="1600" dirty="0" smtClean="0">
                <a:latin typeface="Arial"/>
                <a:cs typeface="Arial"/>
              </a:rPr>
              <a:t>With cirrhosis 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52400" y="3004800"/>
            <a:ext cx="2889504" cy="679905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0" rtlCol="0" anchor="ctr"/>
          <a:lstStyle/>
          <a:p>
            <a:r>
              <a:rPr lang="en-US" sz="1600" dirty="0" smtClean="0">
                <a:latin typeface="Arial"/>
                <a:cs typeface="Arial"/>
              </a:rPr>
              <a:t>GT3, </a:t>
            </a:r>
            <a:r>
              <a:rPr lang="en-US" sz="1600" dirty="0" smtClean="0">
                <a:cs typeface="Arial"/>
              </a:rPr>
              <a:t>Treatment-Experienced</a:t>
            </a:r>
            <a:endParaRPr lang="en-US" sz="1600" dirty="0">
              <a:cs typeface="Arial"/>
            </a:endParaRPr>
          </a:p>
          <a:p>
            <a:r>
              <a:rPr lang="en-US" sz="1600" dirty="0" smtClean="0">
                <a:latin typeface="Arial"/>
                <a:cs typeface="Arial"/>
              </a:rPr>
              <a:t>Without cirrhosis 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52400" y="3797746"/>
            <a:ext cx="2889504" cy="67990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0" rtlCol="0" anchor="ctr"/>
          <a:lstStyle/>
          <a:p>
            <a:r>
              <a:rPr lang="en-US" sz="1600" dirty="0" smtClean="0">
                <a:latin typeface="Arial"/>
                <a:cs typeface="Arial"/>
              </a:rPr>
              <a:t>GT 3, </a:t>
            </a:r>
            <a:r>
              <a:rPr lang="en-US" sz="1600" dirty="0">
                <a:cs typeface="Arial"/>
              </a:rPr>
              <a:t>Treatment-Experienced</a:t>
            </a:r>
          </a:p>
          <a:p>
            <a:r>
              <a:rPr lang="en-US" sz="1600" dirty="0" smtClean="0">
                <a:latin typeface="Arial"/>
                <a:cs typeface="Arial"/>
              </a:rPr>
              <a:t>Without cirrhosis 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52400" y="4589280"/>
            <a:ext cx="2889504" cy="679905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0" rtlCol="0" anchor="ctr"/>
          <a:lstStyle/>
          <a:p>
            <a:r>
              <a:rPr lang="en-US" sz="1600" dirty="0" smtClean="0">
                <a:latin typeface="Arial"/>
                <a:cs typeface="Arial"/>
              </a:rPr>
              <a:t>GT 3, </a:t>
            </a:r>
            <a:r>
              <a:rPr lang="en-US" sz="1600" dirty="0">
                <a:cs typeface="Arial"/>
              </a:rPr>
              <a:t>Treatment-Experienced</a:t>
            </a:r>
          </a:p>
          <a:p>
            <a:r>
              <a:rPr lang="en-US" sz="1600" dirty="0" smtClean="0">
                <a:latin typeface="Arial"/>
                <a:cs typeface="Arial"/>
              </a:rPr>
              <a:t>With cirrhosis 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6743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Wyles D, et al.  Hepatology. 2017 Sep 19. </a:t>
            </a:r>
            <a:r>
              <a:rPr lang="en-US" sz="1200" dirty="0"/>
              <a:t>[Epub ahead of print]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Glecaprevir-Pibrentasvir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GT 3, with Cirrhosis and Prior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Treatment</a:t>
            </a:r>
            <a:b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SURVEYOR</a:t>
            </a:r>
            <a:r>
              <a:rPr lang="en-US" sz="2400" dirty="0"/>
              <a:t>-II (Part 3): </a:t>
            </a:r>
            <a:r>
              <a:rPr lang="en-US" sz="2700" dirty="0" smtClean="0"/>
              <a:t>Baseline Characteristics</a:t>
            </a:r>
            <a:endParaRPr lang="en-US" sz="2700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1729848"/>
              </p:ext>
            </p:extLst>
          </p:nvPr>
        </p:nvGraphicFramePr>
        <p:xfrm>
          <a:off x="194040" y="1449360"/>
          <a:ext cx="8763004" cy="4672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6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9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9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9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91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8737">
                <a:tc rowSpan="2">
                  <a:txBody>
                    <a:bodyPr/>
                    <a:lstStyle/>
                    <a:p>
                      <a:r>
                        <a:rPr lang="en-US" sz="1600" dirty="0" smtClean="0"/>
                        <a:t>Baseline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Characteristic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303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Arm A: 12 weeks GLE-PIB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 smtClean="0"/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46A1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Arm B: 16 weeks GLE-PIB</a:t>
                      </a:r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73C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7526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baseline="0" dirty="0" smtClean="0">
                          <a:solidFill>
                            <a:schemeClr val="bg1"/>
                          </a:solidFill>
                        </a:rPr>
                        <a:t>Naive</a:t>
                      </a:r>
                      <a:br>
                        <a:rPr lang="en-US" sz="1500" b="0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500" b="0" baseline="0" dirty="0" smtClean="0">
                          <a:solidFill>
                            <a:schemeClr val="bg1"/>
                          </a:solidFill>
                        </a:rPr>
                        <a:t>(+) Cirrhosis</a:t>
                      </a:r>
                      <a:br>
                        <a:rPr lang="en-US" sz="1500" b="0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400" b="0" baseline="0" dirty="0" smtClean="0">
                          <a:solidFill>
                            <a:schemeClr val="bg1"/>
                          </a:solidFill>
                        </a:rPr>
                        <a:t>(n = 40)</a:t>
                      </a:r>
                      <a:endParaRPr lang="en-US" sz="1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baseline="0" dirty="0" smtClean="0">
                          <a:solidFill>
                            <a:schemeClr val="bg1"/>
                          </a:solidFill>
                        </a:rPr>
                        <a:t>Experienced</a:t>
                      </a:r>
                      <a:br>
                        <a:rPr lang="en-US" sz="1500" b="0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500" b="0" baseline="0" dirty="0" smtClean="0">
                          <a:solidFill>
                            <a:schemeClr val="bg1"/>
                          </a:solidFill>
                        </a:rPr>
                        <a:t>(-) Cirrhosis</a:t>
                      </a:r>
                      <a:br>
                        <a:rPr lang="en-US" sz="1500" b="0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400" b="0" baseline="0" dirty="0" smtClean="0">
                          <a:solidFill>
                            <a:schemeClr val="bg1"/>
                          </a:solidFill>
                        </a:rPr>
                        <a:t>(n = 22)</a:t>
                      </a:r>
                      <a:endParaRPr lang="en-US" sz="1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baseline="0" dirty="0" smtClean="0">
                          <a:solidFill>
                            <a:schemeClr val="bg1"/>
                          </a:solidFill>
                        </a:rPr>
                        <a:t>Experienced</a:t>
                      </a:r>
                      <a:br>
                        <a:rPr lang="en-US" sz="1500" b="0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500" b="0" baseline="0" dirty="0" smtClean="0">
                          <a:solidFill>
                            <a:schemeClr val="bg1"/>
                          </a:solidFill>
                        </a:rPr>
                        <a:t>(-) Cirrhosis</a:t>
                      </a:r>
                      <a:br>
                        <a:rPr lang="en-US" sz="1500" b="0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400" b="0" baseline="0" dirty="0" smtClean="0">
                          <a:solidFill>
                            <a:schemeClr val="bg1"/>
                          </a:solidFill>
                        </a:rPr>
                        <a:t>(n = 22)</a:t>
                      </a:r>
                      <a:endParaRPr lang="en-US" sz="1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6A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baseline="0" dirty="0" smtClean="0">
                          <a:solidFill>
                            <a:schemeClr val="bg1"/>
                          </a:solidFill>
                        </a:rPr>
                        <a:t>Experienced</a:t>
                      </a:r>
                      <a:br>
                        <a:rPr lang="en-US" sz="1500" b="0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500" b="0" baseline="0" dirty="0" smtClean="0">
                          <a:solidFill>
                            <a:schemeClr val="bg1"/>
                          </a:solidFill>
                        </a:rPr>
                        <a:t>(+) Cirrhosis</a:t>
                      </a:r>
                      <a:br>
                        <a:rPr lang="en-US" sz="1500" b="0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400" b="0" baseline="0" dirty="0" smtClean="0">
                          <a:solidFill>
                            <a:schemeClr val="bg1"/>
                          </a:solidFill>
                        </a:rPr>
                        <a:t>(n = 47)</a:t>
                      </a:r>
                      <a:endParaRPr lang="en-US" sz="1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24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637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Age</a:t>
                      </a:r>
                      <a:r>
                        <a:rPr lang="en-US" sz="1500" baseline="0" dirty="0" smtClean="0"/>
                        <a:t>, median years (range)</a:t>
                      </a:r>
                      <a:endParaRPr lang="en-US" sz="15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56 </a:t>
                      </a:r>
                      <a:r>
                        <a:rPr lang="en-US" sz="1500" baseline="0" dirty="0" smtClean="0"/>
                        <a:t>(36-70)</a:t>
                      </a:r>
                      <a:endParaRPr lang="en-US" sz="1500" dirty="0" smtClean="0"/>
                    </a:p>
                  </a:txBody>
                  <a:tcPr anchor="ctr"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56 </a:t>
                      </a:r>
                      <a:r>
                        <a:rPr lang="en-US" sz="1500" baseline="0" dirty="0" smtClean="0"/>
                        <a:t>(35-68)</a:t>
                      </a:r>
                      <a:endParaRPr lang="en-US" sz="1500" dirty="0" smtClean="0"/>
                    </a:p>
                  </a:txBody>
                  <a:tcPr anchor="ctr"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59 </a:t>
                      </a:r>
                      <a:r>
                        <a:rPr lang="en-US" sz="1500" baseline="0" dirty="0" smtClean="0"/>
                        <a:t>(29-66)</a:t>
                      </a:r>
                      <a:endParaRPr lang="en-US" sz="1500" dirty="0" smtClean="0"/>
                    </a:p>
                  </a:txBody>
                  <a:tcPr anchor="ctr"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59 </a:t>
                      </a:r>
                      <a:r>
                        <a:rPr lang="en-US" sz="1500" baseline="0" dirty="0" smtClean="0"/>
                        <a:t>(47-70)</a:t>
                      </a:r>
                      <a:endParaRPr lang="en-US" sz="1500" dirty="0" smtClean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637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Male,</a:t>
                      </a:r>
                      <a:r>
                        <a:rPr lang="en-US" sz="1500" baseline="0" dirty="0" smtClean="0"/>
                        <a:t> n (%)</a:t>
                      </a:r>
                      <a:endParaRPr lang="en-US" sz="15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24 (60)</a:t>
                      </a:r>
                      <a:endParaRPr lang="en-US" sz="1500" dirty="0"/>
                    </a:p>
                  </a:txBody>
                  <a:tcPr anchor="ctr"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14 (64)</a:t>
                      </a:r>
                    </a:p>
                  </a:txBody>
                  <a:tcPr anchor="ctr"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14 (64)</a:t>
                      </a:r>
                    </a:p>
                  </a:txBody>
                  <a:tcPr anchor="ctr"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36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dirty="0" smtClean="0"/>
                        <a:t>(77)</a:t>
                      </a:r>
                      <a:endParaRPr lang="en-US" sz="15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637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White race, n (%)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37 (93)</a:t>
                      </a:r>
                      <a:endParaRPr lang="en-US" sz="1500" dirty="0"/>
                    </a:p>
                  </a:txBody>
                  <a:tcPr anchor="ctr"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17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dirty="0" smtClean="0"/>
                        <a:t>(77)</a:t>
                      </a:r>
                    </a:p>
                  </a:txBody>
                  <a:tcPr anchor="ctr"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20 (91)</a:t>
                      </a:r>
                    </a:p>
                  </a:txBody>
                  <a:tcPr anchor="ctr"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42 (89)</a:t>
                      </a:r>
                      <a:endParaRPr lang="en-US" sz="15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6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HCV RNA,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200" baseline="0" dirty="0" smtClean="0"/>
                        <a:t>m</a:t>
                      </a:r>
                      <a:r>
                        <a:rPr lang="en-US" sz="1200" dirty="0" smtClean="0"/>
                        <a:t>edian log</a:t>
                      </a:r>
                      <a:r>
                        <a:rPr lang="en-US" sz="1200" baseline="-25000" dirty="0" smtClean="0"/>
                        <a:t>10</a:t>
                      </a:r>
                      <a:r>
                        <a:rPr lang="en-US" sz="1200" dirty="0" smtClean="0"/>
                        <a:t> IU/mL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(range)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6.2 (4.2-7.1)</a:t>
                      </a:r>
                      <a:endParaRPr lang="en-US" sz="1500" dirty="0"/>
                    </a:p>
                  </a:txBody>
                  <a:tcPr anchor="ctr"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6.6 (5.1-7.5)</a:t>
                      </a:r>
                    </a:p>
                  </a:txBody>
                  <a:tcPr anchor="ctr"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6.1 (4.7-7.3)</a:t>
                      </a:r>
                    </a:p>
                  </a:txBody>
                  <a:tcPr anchor="ctr"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6.5 (4.6-7.2)</a:t>
                      </a:r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637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500" baseline="0" dirty="0" smtClean="0"/>
                        <a:t>BM</a:t>
                      </a:r>
                      <a:r>
                        <a:rPr lang="en-US" sz="1500" dirty="0" smtClean="0"/>
                        <a:t>I,</a:t>
                      </a:r>
                      <a:r>
                        <a:rPr lang="en-US" sz="1500" baseline="0" dirty="0" smtClean="0"/>
                        <a:t> median SD, kg/m</a:t>
                      </a:r>
                      <a:r>
                        <a:rPr lang="en-US" sz="1500" baseline="30000" dirty="0" smtClean="0"/>
                        <a:t>2</a:t>
                      </a:r>
                      <a:endParaRPr lang="en-US" sz="1500" baseline="300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29 (21-51)</a:t>
                      </a:r>
                      <a:endParaRPr lang="en-US" sz="1500" dirty="0"/>
                    </a:p>
                  </a:txBody>
                  <a:tcPr anchor="ctr"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26 (19-42)</a:t>
                      </a:r>
                    </a:p>
                  </a:txBody>
                  <a:tcPr anchor="ctr"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28 (22-48)</a:t>
                      </a:r>
                    </a:p>
                  </a:txBody>
                  <a:tcPr anchor="ctr"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500" dirty="0" smtClean="0"/>
                        <a:t>27 (21-42)</a:t>
                      </a:r>
                      <a:endParaRPr lang="en-US" sz="15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881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Prior Treatment History, n (%)</a:t>
                      </a:r>
                    </a:p>
                    <a:p>
                      <a:pPr>
                        <a:lnSpc>
                          <a:spcPts val="2300"/>
                        </a:lnSpc>
                      </a:pPr>
                      <a:r>
                        <a:rPr lang="en-US" sz="1500" dirty="0" smtClean="0"/>
                        <a:t>  Naïve</a:t>
                      </a:r>
                      <a:endParaRPr lang="en-US" sz="1500" baseline="0" dirty="0" smtClean="0"/>
                    </a:p>
                    <a:p>
                      <a:pPr>
                        <a:lnSpc>
                          <a:spcPts val="2300"/>
                        </a:lnSpc>
                      </a:pPr>
                      <a:r>
                        <a:rPr lang="en-US" sz="1500" baseline="0" dirty="0" smtClean="0"/>
                        <a:t>  IFN/PEG ± RBV, n (%)</a:t>
                      </a:r>
                    </a:p>
                    <a:p>
                      <a:pPr>
                        <a:lnSpc>
                          <a:spcPts val="2300"/>
                        </a:lnSpc>
                      </a:pPr>
                      <a:r>
                        <a:rPr lang="en-US" sz="1500" baseline="0" dirty="0" smtClean="0"/>
                        <a:t>  SOF + RBV ± PEG, n (%)</a:t>
                      </a:r>
                      <a:endParaRPr lang="en-US" sz="15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1500" dirty="0" smtClean="0"/>
                        <a:t/>
                      </a:r>
                      <a:br>
                        <a:rPr lang="en-US" sz="1500" dirty="0" smtClean="0"/>
                      </a:br>
                      <a:r>
                        <a:rPr lang="en-US" sz="1500" dirty="0" smtClean="0"/>
                        <a:t>40 (100)</a:t>
                      </a:r>
                    </a:p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1500" dirty="0" smtClean="0"/>
                        <a:t>0</a:t>
                      </a:r>
                    </a:p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1500" dirty="0" smtClean="0"/>
                        <a:t>0</a:t>
                      </a:r>
                      <a:endParaRPr lang="en-US" sz="1500" dirty="0"/>
                    </a:p>
                  </a:txBody>
                  <a:tcPr anchor="ctr"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endParaRPr lang="en-US" sz="1500" dirty="0" smtClean="0"/>
                    </a:p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1500" dirty="0" smtClean="0"/>
                        <a:t>0</a:t>
                      </a:r>
                    </a:p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1500" dirty="0" smtClean="0"/>
                        <a:t>14 (64)</a:t>
                      </a:r>
                    </a:p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1500" dirty="0" smtClean="0"/>
                        <a:t>8 (36)</a:t>
                      </a:r>
                    </a:p>
                  </a:txBody>
                  <a:tcPr anchor="ctr"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endParaRPr lang="en-US" sz="1500" dirty="0" smtClean="0"/>
                    </a:p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1500" dirty="0" smtClean="0"/>
                        <a:t>0</a:t>
                      </a:r>
                    </a:p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1500" dirty="0" smtClean="0"/>
                        <a:t>13 (59)</a:t>
                      </a:r>
                    </a:p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1500" dirty="0" smtClean="0"/>
                        <a:t>9 (41)</a:t>
                      </a:r>
                    </a:p>
                  </a:txBody>
                  <a:tcPr anchor="ctr"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22 (47)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25 (53)</a:t>
                      </a:r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68194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Wyles D, et al.  Hepatology. 2017 Sep 19. </a:t>
            </a:r>
            <a:r>
              <a:rPr lang="en-US" sz="1200" dirty="0"/>
              <a:t>[Epub ahead of print]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Glecaprevir-Pibrentasvir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GT 3, Without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Cirrhosis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SURVEYOR</a:t>
            </a:r>
            <a:r>
              <a:rPr lang="en-US" sz="2400" dirty="0"/>
              <a:t>-II (Part 3): </a:t>
            </a:r>
            <a:r>
              <a:rPr lang="en-US" sz="2700" dirty="0" smtClean="0"/>
              <a:t>Baseline Characteristics</a:t>
            </a:r>
            <a:endParaRPr lang="en-US" sz="2700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0894574"/>
              </p:ext>
            </p:extLst>
          </p:nvPr>
        </p:nvGraphicFramePr>
        <p:xfrm>
          <a:off x="457199" y="1421880"/>
          <a:ext cx="8229601" cy="4896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4935">
                <a:tc gridSpan="5">
                  <a:txBody>
                    <a:bodyPr/>
                    <a:lstStyle/>
                    <a:p>
                      <a:r>
                        <a:rPr lang="en-US" sz="1600" dirty="0" smtClean="0"/>
                        <a:t>Prevalence of Baseline Amino Acid Polymorphisms* in NS3 or NS5A</a:t>
                      </a:r>
                      <a:endParaRPr lang="en-US" sz="1600" dirty="0"/>
                    </a:p>
                  </a:txBody>
                  <a:tcPr marL="18288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303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935">
                <a:tc rowSpan="2"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Genotype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marL="18288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A3A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b="1" baseline="0" dirty="0" smtClean="0">
                          <a:solidFill>
                            <a:srgbClr val="FFFFFF"/>
                          </a:solidFill>
                        </a:rPr>
                        <a:t>Prevalence of Baseline Polymorphism, n (%)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A3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A3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3F5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3F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9650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Naive</a:t>
                      </a:r>
                      <a:b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(+) Cirrhosis</a:t>
                      </a:r>
                      <a:b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</a:rPr>
                        <a:t>(n = 40)</a:t>
                      </a:r>
                      <a:endParaRPr lang="en-US" sz="16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Experienced</a:t>
                      </a:r>
                      <a:b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(-) Cirrhosis</a:t>
                      </a:r>
                      <a:b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</a:rPr>
                        <a:t>(n = 22)</a:t>
                      </a:r>
                      <a:endParaRPr lang="en-US" sz="16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53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Experienced</a:t>
                      </a:r>
                      <a:b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(-) Cirrhosis</a:t>
                      </a:r>
                      <a:b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</a:rPr>
                        <a:t>(n = 22)</a:t>
                      </a:r>
                      <a:endParaRPr lang="en-US" sz="16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Experienced</a:t>
                      </a:r>
                      <a:b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(+) Cirrhosis</a:t>
                      </a:r>
                      <a:b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</a:rPr>
                        <a:t>(n = 47)</a:t>
                      </a:r>
                      <a:endParaRPr lang="en-US" sz="16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24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685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Any</a:t>
                      </a:r>
                      <a:endParaRPr lang="en-US" sz="1800" dirty="0"/>
                    </a:p>
                  </a:txBody>
                  <a:tcPr marL="18288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10 (26)</a:t>
                      </a:r>
                      <a:endParaRPr lang="en-US" sz="1800" dirty="0"/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6 </a:t>
                      </a:r>
                      <a:r>
                        <a:rPr lang="en-US" sz="1800" baseline="0" dirty="0" smtClean="0"/>
                        <a:t>(27)</a:t>
                      </a:r>
                      <a:endParaRPr lang="en-US" sz="1800" dirty="0"/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3 (14)</a:t>
                      </a:r>
                      <a:endParaRPr lang="en-US" sz="1800" dirty="0"/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7 (15)</a:t>
                      </a:r>
                      <a:endParaRPr lang="en-US" sz="18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685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NS3 only</a:t>
                      </a:r>
                      <a:endParaRPr lang="en-US" sz="1800" dirty="0"/>
                    </a:p>
                  </a:txBody>
                  <a:tcPr marL="18288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1 (3)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1 (2)</a:t>
                      </a:r>
                      <a:endParaRPr lang="en-US" sz="18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685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NS5A</a:t>
                      </a:r>
                      <a:r>
                        <a:rPr lang="en-US" sz="1800" baseline="0" dirty="0" smtClean="0"/>
                        <a:t> only</a:t>
                      </a:r>
                      <a:endParaRPr lang="en-US" sz="1800" dirty="0"/>
                    </a:p>
                  </a:txBody>
                  <a:tcPr marL="18288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9 (23)</a:t>
                      </a:r>
                      <a:endParaRPr lang="en-US" sz="1800" dirty="0"/>
                    </a:p>
                  </a:txBody>
                  <a:tcPr anchor="ctr"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6 </a:t>
                      </a:r>
                      <a:r>
                        <a:rPr lang="en-US" sz="1800" baseline="0" dirty="0" smtClean="0"/>
                        <a:t>(27)</a:t>
                      </a:r>
                      <a:endParaRPr lang="en-US" sz="1800" dirty="0"/>
                    </a:p>
                  </a:txBody>
                  <a:tcPr anchor="ctr"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3 (14)</a:t>
                      </a:r>
                      <a:endParaRPr lang="en-US" sz="1800" dirty="0"/>
                    </a:p>
                  </a:txBody>
                  <a:tcPr anchor="ctr"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6 (13)</a:t>
                      </a:r>
                      <a:endParaRPr lang="en-US" sz="18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36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NS3 + NS5A</a:t>
                      </a:r>
                    </a:p>
                  </a:txBody>
                  <a:tcPr marL="18288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0</a:t>
                      </a:r>
                    </a:p>
                  </a:txBody>
                  <a:tcPr anchor="ctr"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anchor="ctr"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anchor="ctr"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61790">
                <a:tc gridSpan="5"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*Baseline polymorphisms detected by next generation sequencing at a 15% threshold in samples that had sequences available for both targets (N) at the following amino acid positions: </a:t>
                      </a:r>
                      <a:b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NS3: 155, 156, 168</a:t>
                      </a:r>
                      <a:b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NS5A: 24, 28, 30, 31, 58, 92, 93 </a:t>
                      </a:r>
                      <a:endParaRPr lang="en-US" sz="1400" dirty="0" smtClean="0"/>
                    </a:p>
                  </a:txBody>
                  <a:tcPr marL="18288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anchor="ctr"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anchor="ctr"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62419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Wyles D, et al.  Hepatology. 2017 Sep 19. </a:t>
            </a:r>
            <a:r>
              <a:rPr lang="en-US" sz="1200" dirty="0"/>
              <a:t>[Epub ahead of print]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Glecaprevir-Pibrentasvir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GT 3, with Cirrhosis and Prior Treatment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SURVEYOR</a:t>
            </a:r>
            <a:r>
              <a:rPr lang="en-US" sz="2700" dirty="0"/>
              <a:t>-II (Part 3): </a:t>
            </a:r>
            <a:r>
              <a:rPr lang="en-US" sz="2700" dirty="0" smtClean="0"/>
              <a:t>Results</a:t>
            </a:r>
            <a:endParaRPr lang="en-US" sz="2700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3350041"/>
              </p:ext>
            </p:extLst>
          </p:nvPr>
        </p:nvGraphicFramePr>
        <p:xfrm>
          <a:off x="379413" y="1395960"/>
          <a:ext cx="8307387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/>
          <p:nvPr/>
        </p:nvSpPr>
        <p:spPr>
          <a:xfrm>
            <a:off x="1880640" y="4788960"/>
            <a:ext cx="9125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39/40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33580" y="4788960"/>
            <a:ext cx="9125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20/22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11520" y="4788960"/>
            <a:ext cx="9125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45/47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25920" y="4788960"/>
            <a:ext cx="9125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21/22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-3690" y="6009139"/>
            <a:ext cx="9162288" cy="36574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BFBFB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6576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 Abbreviations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TN = Treatment Naïve; TE = Treatment Experienced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1847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Wyles D, et al.  Hepatology. 2017 Sep 19. </a:t>
            </a:r>
            <a:r>
              <a:rPr lang="en-US" sz="1200" dirty="0"/>
              <a:t>[Epub ahead of print]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Glecaprevir-Pibrentasvir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GT 3, with Cirrhosis and Prior Treatment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800" dirty="0" smtClean="0"/>
              <a:t>SURVEYOR</a:t>
            </a:r>
            <a:r>
              <a:rPr lang="en-US" sz="2800" dirty="0"/>
              <a:t>-II (Part 3): </a:t>
            </a:r>
            <a:r>
              <a:rPr lang="en-US" sz="2700" dirty="0" smtClean="0"/>
              <a:t>Conclusions</a:t>
            </a:r>
            <a:endParaRPr lang="en-US" sz="31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822263"/>
              </p:ext>
            </p:extLst>
          </p:nvPr>
        </p:nvGraphicFramePr>
        <p:xfrm>
          <a:off x="0" y="2667000"/>
          <a:ext cx="9144000" cy="19050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“Patients with HCV GT3 infection with prior treatment experience and/or compensated cirrhosis achieved high SVR12 rates following 12 or 16 weeks of treatment with G/P. The regimen was well tolerated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.”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110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0473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105661</TotalTime>
  <Words>708</Words>
  <Application>Microsoft Office PowerPoint</Application>
  <PresentationFormat>On-screen Show (4:3)</PresentationFormat>
  <Paragraphs>142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ＭＳ Ｐゴシック</vt:lpstr>
      <vt:lpstr>Arial</vt:lpstr>
      <vt:lpstr>Geneva</vt:lpstr>
      <vt:lpstr>Myriad Pro</vt:lpstr>
      <vt:lpstr>Times New Roman</vt:lpstr>
      <vt:lpstr>Wingdings</vt:lpstr>
      <vt:lpstr>AETC_Master_Template_061510</vt:lpstr>
      <vt:lpstr>Glecaprevir-Pibrentasvir in HCV GT 3, Without Cirrhosis  SURVEYOR-II (Part 3)</vt:lpstr>
      <vt:lpstr>Glecaprevir-Pibrentasvir in HCV GT 3, with Cirrhosis and Prior Treatment SURVEYOR-II (Part 3): Study Features</vt:lpstr>
      <vt:lpstr>Glecaprevir-Pibrentasvir in HCV GT 3, with Cirrhosis and Prior Treatment SURVEYOR-II (Part 3): Study Design</vt:lpstr>
      <vt:lpstr>Glecaprevir-Pibrentasvir in HCV GT 3, with Cirrhosis and Prior Treatment SURVEYOR-II (Part 3): Baseline Characteristics</vt:lpstr>
      <vt:lpstr>Glecaprevir-Pibrentasvir in HCV GT 3, Without Cirrhosis SURVEYOR-II (Part 3): Baseline Characteristics</vt:lpstr>
      <vt:lpstr>Glecaprevir-Pibrentasvir in HCV GT 3, with Cirrhosis and Prior Treatment SURVEYOR-II (Part 3): Results</vt:lpstr>
      <vt:lpstr>Glecaprevir-Pibrentasvir in HCV GT 3, with Cirrhosis and Prior Treatment SURVEYOR-II (Part 3): Conclusions</vt:lpstr>
      <vt:lpstr>PowerPoint Presentation</vt:lpstr>
    </vt:vector>
  </TitlesOfParts>
  <Company>HMC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4422</cp:revision>
  <cp:lastPrinted>2011-04-18T21:48:04Z</cp:lastPrinted>
  <dcterms:created xsi:type="dcterms:W3CDTF">2010-11-28T05:36:22Z</dcterms:created>
  <dcterms:modified xsi:type="dcterms:W3CDTF">2018-06-01T23:44:51Z</dcterms:modified>
</cp:coreProperties>
</file>