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015" r:id="rId2"/>
    <p:sldId id="1016" r:id="rId3"/>
    <p:sldId id="1017" r:id="rId4"/>
    <p:sldId id="1018" r:id="rId5"/>
    <p:sldId id="1019" r:id="rId6"/>
    <p:sldId id="1020" r:id="rId7"/>
    <p:sldId id="1024" r:id="rId8"/>
    <p:sldId id="1021" r:id="rId9"/>
    <p:sldId id="1022" r:id="rId10"/>
    <p:sldId id="999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3.10344827586207E-2"/>
          <c:w val="0.85515270818420397"/>
          <c:h val="0.7802749117567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A20-499A-952B-2C713F57D69E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A20-499A-952B-2C713F57D69E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A20-499A-952B-2C713F57D69E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A20-499A-952B-2C713F57D69E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A20-499A-952B-2C713F57D69E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A20-499A-952B-2C713F57D69E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A20-499A-952B-2C713F57D69E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GT2</c:v>
                </c:pt>
                <c:pt idx="2">
                  <c:v>GT4</c:v>
                </c:pt>
                <c:pt idx="3">
                  <c:v>GT5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</c:v>
                </c:pt>
                <c:pt idx="1">
                  <c:v>98</c:v>
                </c:pt>
                <c:pt idx="2">
                  <c:v>93</c:v>
                </c:pt>
                <c:pt idx="3">
                  <c:v>100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20-499A-952B-2C713F57D6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1913240"/>
        <c:axId val="-2131934920"/>
      </c:barChart>
      <c:catAx>
        <c:axId val="-2131913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2486399427344"/>
              <c:y val="0.924772830120373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31934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1934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3191324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3.10344827586207E-2"/>
          <c:w val="0.85515270818420397"/>
          <c:h val="0.7802749117567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CB2-4225-9839-66367FAE2E37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CB2-4225-9839-66367FAE2E37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6CB2-4225-9839-66367FAE2E37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6CB2-4225-9839-66367FAE2E37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6CB2-4225-9839-66367FAE2E37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6CB2-4225-9839-66367FAE2E37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6CB2-4225-9839-66367FAE2E37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GT2</c:v>
                </c:pt>
                <c:pt idx="2">
                  <c:v>GT4</c:v>
                </c:pt>
                <c:pt idx="3">
                  <c:v>GT5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</c:v>
                </c:pt>
                <c:pt idx="1">
                  <c:v>98</c:v>
                </c:pt>
                <c:pt idx="2">
                  <c:v>93</c:v>
                </c:pt>
                <c:pt idx="3">
                  <c:v>100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B2-4225-9839-66367FAE2E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2641320"/>
        <c:axId val="-2131794760"/>
      </c:barChart>
      <c:catAx>
        <c:axId val="-2132641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2486399427344"/>
              <c:y val="0.924772830120373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317947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17947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3264132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7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rgbClr val="001D48"/>
                </a:solidFill>
              </a:rPr>
              <a:t>Glecaprevir</a:t>
            </a:r>
            <a:r>
              <a:rPr lang="en-US" sz="1800" dirty="0" err="1">
                <a:solidFill>
                  <a:srgbClr val="001D48"/>
                </a:solidFill>
              </a:rPr>
              <a:t>-</a:t>
            </a:r>
            <a:r>
              <a:rPr lang="en-US" sz="1800" dirty="0" err="1" smtClean="0">
                <a:solidFill>
                  <a:srgbClr val="001D48"/>
                </a:solidFill>
              </a:rPr>
              <a:t>Pibrentasvir</a:t>
            </a:r>
            <a:r>
              <a:rPr lang="en-US" sz="1800" dirty="0" smtClean="0">
                <a:solidFill>
                  <a:srgbClr val="001D48"/>
                </a:solidFill>
              </a:rPr>
              <a:t> for 8 Weeks in HCV GT 2, 4, 5, or 6 without Cirrhosis</a:t>
            </a:r>
            <a:br>
              <a:rPr lang="en-US" sz="1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SURVEYOR-II (Part 4)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Asselah</a:t>
            </a:r>
            <a:r>
              <a:rPr lang="en-US" sz="1400" dirty="0"/>
              <a:t> T, et al. 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Gastroenterol</a:t>
            </a:r>
            <a:r>
              <a:rPr lang="en-US" sz="1400" dirty="0"/>
              <a:t> </a:t>
            </a:r>
            <a:r>
              <a:rPr lang="en-US" sz="1400" dirty="0" err="1"/>
              <a:t>Hepatol</a:t>
            </a:r>
            <a:r>
              <a:rPr lang="en-US" sz="1400" dirty="0"/>
              <a:t>. </a:t>
            </a:r>
            <a:r>
              <a:rPr lang="en-US" sz="1400" dirty="0" smtClean="0"/>
              <a:t>2018;16:417-26.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4756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GT 2, 4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irrhosis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*SURVEYOR-II (Part 4):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31962"/>
              </p:ext>
            </p:extLst>
          </p:nvPr>
        </p:nvGraphicFramePr>
        <p:xfrm>
          <a:off x="367470" y="1354320"/>
          <a:ext cx="8412480" cy="45942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SURVEYOR-II (Part 4)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weeks in treatment-naïve and treatment-experienced adults with GT 2, 4, 5, or 6 chronic HCV infection without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Europe, and South Africa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4, 5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with (1) PEG (or INF) +/- RIB or (2)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+ RIB +/- PEG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excluded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HIV or chronic HBV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5281" y="6015263"/>
            <a:ext cx="840942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lIns="18288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SURVEYOR-II (Part-4) was published in conjunction with ENDURANCE-2 and </a:t>
            </a:r>
            <a:r>
              <a:rPr lang="en-US" sz="1400" dirty="0">
                <a:latin typeface="Arial"/>
                <a:cs typeface="Arial"/>
              </a:rPr>
              <a:t>ENDURANCE</a:t>
            </a:r>
            <a:r>
              <a:rPr lang="en-US" sz="1400" dirty="0" smtClean="0">
                <a:latin typeface="Arial"/>
                <a:cs typeface="Arial"/>
              </a:rPr>
              <a:t>-4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504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without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4):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8778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682760" y="3592740"/>
            <a:ext cx="347776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838936" y="3172315"/>
            <a:ext cx="2833647" cy="863100"/>
          </a:xfrm>
          <a:prstGeom prst="rect">
            <a:avLst/>
          </a:prstGeom>
          <a:solidFill>
            <a:srgbClr val="DCEEE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203)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184" y="3173259"/>
            <a:ext cx="1511808" cy="86278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 2, 4, 5, 6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No cirrhosis 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82296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5116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540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6360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8039100" y="336414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435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366603"/>
              </p:ext>
            </p:extLst>
          </p:nvPr>
        </p:nvGraphicFramePr>
        <p:xfrm>
          <a:off x="457200" y="1449360"/>
          <a:ext cx="82296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1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GT2</a:t>
                      </a:r>
                      <a:br>
                        <a:rPr lang="en-US" sz="1600" dirty="0" smtClean="0"/>
                      </a:br>
                      <a:r>
                        <a:rPr lang="en-US" sz="1600" b="0" baseline="0" dirty="0" smtClean="0"/>
                        <a:t>(n = 145)</a:t>
                      </a:r>
                      <a:endParaRPr lang="en-US" sz="1600" b="0" dirty="0" smtClean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46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GT 4-6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 = 58)</a:t>
                      </a:r>
                      <a:endParaRPr lang="en-US" sz="1600" b="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73C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 ± SD,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54 </a:t>
                      </a:r>
                      <a:r>
                        <a:rPr lang="en-US" sz="1600" baseline="0" dirty="0" smtClean="0"/>
                        <a:t>± 11.8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48 </a:t>
                      </a:r>
                      <a:r>
                        <a:rPr lang="en-US" sz="1600" baseline="0" dirty="0" smtClean="0"/>
                        <a:t>± 13.8</a:t>
                      </a:r>
                      <a:endParaRPr lang="en-US" sz="160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61 (42)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37 (64)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6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Race, n 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White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Black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Asian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120 (83)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 (8)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35 (60)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10 (17)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13 (22)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BM</a:t>
                      </a:r>
                      <a:r>
                        <a:rPr lang="en-US" sz="1600" dirty="0" smtClean="0"/>
                        <a:t>I,</a:t>
                      </a:r>
                      <a:r>
                        <a:rPr lang="en-US" sz="1600" baseline="0" dirty="0" smtClean="0"/>
                        <a:t> mean ± SD,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28.5 </a:t>
                      </a:r>
                      <a:r>
                        <a:rPr lang="en-US" sz="1600" baseline="0" dirty="0" smtClean="0"/>
                        <a:t>± </a:t>
                      </a:r>
                      <a:r>
                        <a:rPr lang="en-US" sz="1600" dirty="0" smtClean="0"/>
                        <a:t>6.9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25.9 </a:t>
                      </a:r>
                      <a:r>
                        <a:rPr lang="en-US" sz="1600" baseline="0" dirty="0" smtClean="0"/>
                        <a:t>± </a:t>
                      </a:r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 RNA,</a:t>
                      </a:r>
                      <a:r>
                        <a:rPr lang="en-US" sz="1600" baseline="0" dirty="0" smtClean="0"/>
                        <a:t> m</a:t>
                      </a:r>
                      <a:r>
                        <a:rPr lang="en-US" sz="1600" dirty="0" smtClean="0"/>
                        <a:t>edian (range),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6.67 </a:t>
                      </a:r>
                      <a:r>
                        <a:rPr lang="en-US" sz="1600" baseline="0" dirty="0" smtClean="0"/>
                        <a:t>(0.75-7.6)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5.45</a:t>
                      </a:r>
                      <a:r>
                        <a:rPr lang="en-US" sz="1600" baseline="0" dirty="0" smtClean="0"/>
                        <a:t> (4.3-7.5)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869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 Treatment</a:t>
                      </a:r>
                      <a:r>
                        <a:rPr lang="en-US" sz="1600" baseline="0" dirty="0" smtClean="0"/>
                        <a:t> experienced,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IFN or PEG ± RBV,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SOF + RBV ± PEG,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18 (12)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12 (8)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 (4)</a:t>
                      </a:r>
                      <a:endParaRPr lang="en-US" sz="16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 (16)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 (16)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Former</a:t>
                      </a:r>
                      <a:r>
                        <a:rPr lang="en-US" sz="1600" baseline="0" dirty="0" smtClean="0"/>
                        <a:t> IDU,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71 (49%)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21 (36)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178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21744"/>
              </p:ext>
            </p:extLst>
          </p:nvPr>
        </p:nvGraphicFramePr>
        <p:xfrm>
          <a:off x="457199" y="1421880"/>
          <a:ext cx="8229601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935">
                <a:tc gridSpan="5">
                  <a:txBody>
                    <a:bodyPr/>
                    <a:lstStyle/>
                    <a:p>
                      <a:r>
                        <a:rPr lang="en-US" sz="1600" dirty="0" smtClean="0"/>
                        <a:t>Prevalence of Baseline Amino Acid Polymorphisms* in NS3 or NS5A</a:t>
                      </a:r>
                      <a:endParaRPr lang="en-US" sz="16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35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Prevalence of Baseline Polymorphism, n (%)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37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b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(n = 123)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6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b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(n = 41)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b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(n = 1)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3C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GT6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(n = 6)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29 (24)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23 </a:t>
                      </a:r>
                      <a:r>
                        <a:rPr lang="en-US" sz="1800" baseline="0" dirty="0" smtClean="0"/>
                        <a:t>(56)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 (100)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2 (33)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NS3 only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NS5A</a:t>
                      </a:r>
                      <a:r>
                        <a:rPr lang="en-US" sz="1800" baseline="0" dirty="0" smtClean="0"/>
                        <a:t> only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93 (76)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17 (41%)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4 (67)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NS3 + NS5A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 (0.8)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 (2)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 (9)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620">
                <a:tc gridSpan="5"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*Baseline polymorphisms detected by next generation sequencing at a 15% threshold in samples that had sequences available for both targets (N) at the following amino acid positions: 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NS3: 155, 156, 168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NS5A: 24, 28, 30, 31, 58, 92, 93 </a:t>
                      </a:r>
                      <a:endParaRPr lang="en-US" sz="14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633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(ITT analysis), Overall and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73247"/>
              </p:ext>
            </p:extLst>
          </p:nvPr>
        </p:nvGraphicFramePr>
        <p:xfrm>
          <a:off x="379413" y="18531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693678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189/196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148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142/145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43/46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494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16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2/2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7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(ITT analysis), Overall and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75362"/>
              </p:ext>
            </p:extLst>
          </p:nvPr>
        </p:nvGraphicFramePr>
        <p:xfrm>
          <a:off x="379413" y="18531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693678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189/196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148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142/145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43/46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494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16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2/2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2956421" y="3924350"/>
            <a:ext cx="1310779" cy="548050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 </a:t>
            </a:r>
            <a:r>
              <a:rPr lang="en-US" dirty="0" err="1" smtClean="0"/>
              <a:t>Virologic</a:t>
            </a:r>
            <a:r>
              <a:rPr lang="en-US" dirty="0" smtClean="0"/>
              <a:t> Relapses;</a:t>
            </a:r>
          </a:p>
          <a:p>
            <a:pPr algn="ctr"/>
            <a:r>
              <a:rPr lang="en-US" sz="1100" dirty="0" smtClean="0"/>
              <a:t>1 </a:t>
            </a:r>
            <a:r>
              <a:rPr lang="en-US" dirty="0"/>
              <a:t>l</a:t>
            </a:r>
            <a:r>
              <a:rPr lang="en-US" sz="1100" dirty="0" smtClean="0"/>
              <a:t>ost to follow-up</a:t>
            </a:r>
            <a:endParaRPr lang="en-US" sz="1100" dirty="0"/>
          </a:p>
        </p:txBody>
      </p:sp>
      <p:sp>
        <p:nvSpPr>
          <p:cNvPr id="18" name="Line Callout 1 17"/>
          <p:cNvSpPr/>
          <p:nvPr/>
        </p:nvSpPr>
        <p:spPr>
          <a:xfrm>
            <a:off x="4373393" y="3924350"/>
            <a:ext cx="1340047" cy="548050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3 </a:t>
            </a:r>
            <a:r>
              <a:rPr lang="en-US" dirty="0"/>
              <a:t>lost to follow-up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7249201" y="3886200"/>
            <a:ext cx="1295400" cy="548050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1785283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 without Cirrhosis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4):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02451"/>
              </p:ext>
            </p:extLst>
          </p:nvPr>
        </p:nvGraphicFramePr>
        <p:xfrm>
          <a:off x="455613" y="1524000"/>
          <a:ext cx="82296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 Events (AEs),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(n=121)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AEs</a:t>
                      </a:r>
                      <a:r>
                        <a:rPr lang="en-US" sz="1600" baseline="0" dirty="0" smtClean="0"/>
                        <a:t> leading to drug discontinuation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 (2.5)*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 (0.8)</a:t>
                      </a:r>
                      <a:r>
                        <a:rPr lang="en-US" sz="1600" baseline="30000" dirty="0" smtClean="0"/>
                        <a:t>§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02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AEs occurring</a:t>
                      </a:r>
                      <a:r>
                        <a:rPr lang="en-US" sz="1600" baseline="0" dirty="0" smtClean="0"/>
                        <a:t> in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10% of patients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Fatigue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Headache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21 (17)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25 (21)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35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AST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2 (&gt;3 x ULN)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ALT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2 (&gt;3 x ULN)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Total bilirubin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3 (&gt;3 x ULN)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403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* One patient with anxiety, another with heartburn, third with transient ischemic attack</a:t>
                      </a:r>
                      <a:r>
                        <a:rPr lang="en-US" sz="1400" baseline="0" dirty="0" smtClean="0"/>
                        <a:t> (TIA)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aseline="30000" dirty="0" smtClean="0"/>
                        <a:t>§ </a:t>
                      </a:r>
                      <a:r>
                        <a:rPr lang="en-US" sz="1400" dirty="0" smtClean="0"/>
                        <a:t>Patient</a:t>
                      </a:r>
                      <a:r>
                        <a:rPr lang="en-US" sz="1400" baseline="0" dirty="0" smtClean="0"/>
                        <a:t> with baseline risk factors discontinued drug on day 12 due to TIA.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555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2017 Sep 22.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*SURVEYOR-II (Part 4): </a:t>
            </a:r>
            <a:r>
              <a:rPr lang="en-US" sz="2700" dirty="0" smtClean="0"/>
              <a:t>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20548"/>
              </p:ext>
            </p:extLst>
          </p:nvPr>
        </p:nvGraphicFramePr>
        <p:xfrm>
          <a:off x="0" y="2209800"/>
          <a:ext cx="9144000" cy="21437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“In 3 Phase 3 studies, 8 weeks'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produced an SVR12 in at least 93% of patients with chronic HCV genotype 2, 4, 5, or 6 infection without cirrhosis, with virologic failure in less than 1%. The drug combination had a safety profile comparable to 12 week's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105470"/>
            <a:ext cx="9180577" cy="454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*Note</a:t>
            </a:r>
            <a:r>
              <a:rPr lang="en-US" sz="1400" dirty="0">
                <a:latin typeface="Arial"/>
                <a:cs typeface="Arial"/>
              </a:rPr>
              <a:t>: SURVEYOR-II (Part-4) was published in conjunction with ENDURANCE-2 and ENDURANCE-4</a:t>
            </a:r>
          </a:p>
        </p:txBody>
      </p:sp>
    </p:spTree>
    <p:extLst>
      <p:ext uri="{BB962C8B-B14F-4D97-AF65-F5344CB8AC3E}">
        <p14:creationId xmlns:p14="http://schemas.microsoft.com/office/powerpoint/2010/main" val="16312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105662</TotalTime>
  <Words>884</Words>
  <Application>Microsoft Office PowerPoint</Application>
  <PresentationFormat>On-screen Show (4:3)</PresentationFormat>
  <Paragraphs>152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Glecaprevir-Pibrentasvir for 8 Weeks in HCV GT 2, 4, 5, or 6 without Cirrhosis SURVEYOR-II (Part 4)</vt:lpstr>
      <vt:lpstr>Glecaprevir-Pibrentasvir in HCV GT 2, 4, 5, or 6 without Cirrhosis *SURVEYOR-II (Part 4): Study Features</vt:lpstr>
      <vt:lpstr>Glecaprevir-Pibrentasvir in HCV GT 2, 4, 5, or 6 without Cirrhosis SURVEYOR-II (Part 4): Study Design</vt:lpstr>
      <vt:lpstr>Glecaprevir-Pibrentasvir in HCV GT 2, 4, 5, or 6 without Cirrhosis SURVEYOR-II (Part 4): Baseline Characteristics</vt:lpstr>
      <vt:lpstr>Glecaprevir-Pibrentasvir in HCV GT 2, 4, 5, or 6 without Cirrhosis SURVEYOR-II (Part 4): Baseline Characteristics</vt:lpstr>
      <vt:lpstr>Glecaprevir-Pibrentasvir in HCV GT 2, 4, 5, or 6 without Cirrhosis SURVEYOR-II (Part 4): Results</vt:lpstr>
      <vt:lpstr>Glecaprevir-Pibrentasvir in HCV GT 2, 4, 5, or 6 without Cirrhosis SURVEYOR-II (Part 4): Results</vt:lpstr>
      <vt:lpstr>Glecaprevir-Pibrentasvir in HCV GT 2, 4, 5, or 6 without Cirrhosis SURVEYOR-II (Part 4): Adverse Events</vt:lpstr>
      <vt:lpstr>Glecaprevir-Pibrentasvir in HCV GT 2, 4, 5, or 6 without Cirrhosis *SURVEYOR-II (Part 4):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4423</cp:revision>
  <cp:lastPrinted>2011-04-18T21:48:04Z</cp:lastPrinted>
  <dcterms:created xsi:type="dcterms:W3CDTF">2010-11-28T05:36:22Z</dcterms:created>
  <dcterms:modified xsi:type="dcterms:W3CDTF">2018-06-01T23:45:43Z</dcterms:modified>
</cp:coreProperties>
</file>