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1027" r:id="rId2"/>
    <p:sldId id="1028" r:id="rId3"/>
    <p:sldId id="1029" r:id="rId4"/>
    <p:sldId id="1030" r:id="rId5"/>
    <p:sldId id="1037" r:id="rId6"/>
    <p:sldId id="1032" r:id="rId7"/>
    <p:sldId id="1034" r:id="rId8"/>
    <p:sldId id="1036" r:id="rId9"/>
    <p:sldId id="1035" r:id="rId10"/>
    <p:sldId id="1033" r:id="rId11"/>
    <p:sldId id="999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58575242038399"/>
          <c:y val="2.77778663809897E-2"/>
          <c:w val="0.86264088912150205"/>
          <c:h val="0.81898341738498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A5B3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11B-424A-8A22-D052E174A146}"/>
              </c:ext>
            </c:extLst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11B-424A-8A22-D052E174A146}"/>
              </c:ext>
            </c:extLst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11B-424A-8A22-D052E174A1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11B-424A-8A22-D052E174A1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11B-424A-8A22-D052E174A1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11B-424A-8A22-D052E174A14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11B-424A-8A22-D052E174A146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Glecaprevir-Pibrentasvir_x000d_12 weeks</c:v>
                </c:pt>
                <c:pt idx="1">
                  <c:v>Glecaprevir-Pibrentasvir_x000d_16 weeks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1B-424A-8A22-D052E174A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142518472"/>
        <c:axId val="-2070224616"/>
      </c:barChart>
      <c:catAx>
        <c:axId val="-2142518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702246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2246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 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1329030001784903E-3"/>
              <c:y val="0.14875689153204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251847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1D48"/>
                </a:solidFill>
              </a:rPr>
              <a:t>Glecaprevir</a:t>
            </a:r>
            <a:r>
              <a:rPr lang="en-US" sz="2200" dirty="0" err="1">
                <a:solidFill>
                  <a:srgbClr val="001D48"/>
                </a:solidFill>
              </a:rPr>
              <a:t>-</a:t>
            </a:r>
            <a:r>
              <a:rPr lang="en-US" sz="2200" dirty="0" err="1" smtClean="0">
                <a:solidFill>
                  <a:srgbClr val="001D48"/>
                </a:solidFill>
              </a:rPr>
              <a:t>Pibrentasvir</a:t>
            </a:r>
            <a:r>
              <a:rPr lang="en-US" sz="2200" dirty="0" smtClean="0">
                <a:solidFill>
                  <a:srgbClr val="001D48"/>
                </a:solidFill>
              </a:rPr>
              <a:t> in HCV GT 1 or 4 &amp; Prior DAA Treatment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MAGELLAN-1 (Part 2)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Poordad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F, et al. Hepatology. 2018;67:1253-60.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26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MAGELLAN</a:t>
            </a:r>
            <a:r>
              <a:rPr lang="en-US" sz="2800" dirty="0"/>
              <a:t>-1 (Part </a:t>
            </a:r>
            <a:r>
              <a:rPr lang="en-US" sz="2800" dirty="0" smtClean="0"/>
              <a:t>2)</a:t>
            </a:r>
            <a:r>
              <a:rPr lang="en-US" sz="2800" dirty="0"/>
              <a:t>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07185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Patients with hepatitis C virus (HCV) who have virologic failure after treatment containing an NS5A inhibitor have limited retreatment options.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or 4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</a:t>
            </a:r>
            <a:r>
              <a:rPr lang="en-US" sz="3100" dirty="0" smtClean="0"/>
              <a:t>2): Study Features</a:t>
            </a:r>
            <a:endParaRPr lang="en-US" sz="31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11739"/>
              </p:ext>
            </p:extLst>
          </p:nvPr>
        </p:nvGraphicFramePr>
        <p:xfrm>
          <a:off x="514350" y="1404600"/>
          <a:ext cx="8324850" cy="494641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3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MAGELLAN-1 (Part 2)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99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Randomized, 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pen-label, multicenter,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to evaluate the safety and efficacy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or 16 weeks in patients with genotype 1 or 4 chronic HCV (with or without cirrhosis) who previously experienced virologic failure with direct-acting antiviral (DAA) therapy.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31 sites in Australia, France, Spain, UK and US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4, 5,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&gt;1,000 IU/mL at screening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At least 18 years old (no upper limit)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failure with ≥1 NS3/4A protease and/or NS5A inhibitor-based regimen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without cirrhosis or with compensated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4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MAGELLAN</a:t>
            </a:r>
            <a:r>
              <a:rPr lang="en-US" sz="3100" dirty="0"/>
              <a:t>-1 (Part </a:t>
            </a:r>
            <a:r>
              <a:rPr lang="en-US" sz="3100" dirty="0" smtClean="0"/>
              <a:t>2)</a:t>
            </a:r>
            <a:r>
              <a:rPr lang="en-US" sz="3100" dirty="0"/>
              <a:t>: </a:t>
            </a:r>
            <a:r>
              <a:rPr lang="en-US" sz="3100" dirty="0" smtClean="0">
                <a:solidFill>
                  <a:srgbClr val="FFFFFF"/>
                </a:solidFill>
              </a:rPr>
              <a:t>Regimens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23744"/>
            <a:chOff x="-6113" y="1362488"/>
            <a:chExt cx="9162291" cy="52374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534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84261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7624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051568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19028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46307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640360" y="137112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5929440" y="177958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519645"/>
            <a:ext cx="2560320" cy="909355"/>
          </a:xfrm>
          <a:prstGeom prst="rect">
            <a:avLst/>
          </a:prstGeom>
          <a:solidFill>
            <a:srgbClr val="DEDCC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 err="1" smtClean="0">
                <a:latin typeface="Arial"/>
                <a:cs typeface="Arial"/>
              </a:rPr>
              <a:t>Glecaprevir</a:t>
            </a:r>
            <a:r>
              <a:rPr lang="en-US" sz="1500" b="1" dirty="0" err="1">
                <a:latin typeface="Arial"/>
                <a:cs typeface="Arial"/>
              </a:rPr>
              <a:t>-</a:t>
            </a:r>
            <a:r>
              <a:rPr lang="en-US" sz="1500" b="1" dirty="0" err="1" smtClean="0">
                <a:latin typeface="Arial"/>
                <a:cs typeface="Arial"/>
              </a:rPr>
              <a:t>Pibrentasvir</a:t>
            </a:r>
            <a:r>
              <a:rPr lang="en-US" sz="1600" b="1" dirty="0" smtClean="0">
                <a:latin typeface="Arial"/>
                <a:cs typeface="Arial"/>
              </a:rPr>
              <a:t/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(300/120 mg) once daily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00200" y="280212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44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6444" y="2514599"/>
            <a:ext cx="1499956" cy="2667001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GT 1 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(n = 87)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i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600" i="1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GT 4 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(n = 4)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057820" y="2985320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86600" y="278271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897880" y="4681881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063484" y="447927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4497360"/>
            <a:ext cx="8938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n-US" sz="1600" dirty="0">
                <a:solidFill>
                  <a:srgbClr val="000000"/>
                </a:solidFill>
              </a:rPr>
              <a:t>4</a:t>
            </a:r>
            <a:r>
              <a:rPr lang="en-US" sz="1600" dirty="0" smtClean="0">
                <a:solidFill>
                  <a:srgbClr val="000000"/>
                </a:solidFill>
              </a:rPr>
              <a:t>7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4251480"/>
            <a:ext cx="3409188" cy="9093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 err="1">
                <a:latin typeface="Arial"/>
                <a:cs typeface="Arial"/>
              </a:rPr>
              <a:t>Glecaprevir-</a:t>
            </a:r>
            <a:r>
              <a:rPr lang="en-US" sz="1500" b="1" dirty="0" err="1" smtClean="0">
                <a:latin typeface="Arial"/>
                <a:cs typeface="Arial"/>
              </a:rPr>
              <a:t>Pibrentasvir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(300/120 mg) once daily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12330" y="5638801"/>
            <a:ext cx="9180577" cy="4571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Randomized 1:1 ratio to 12 or 16 weeks; stratified by genotype and past NS5A experience</a:t>
            </a:r>
          </a:p>
        </p:txBody>
      </p:sp>
    </p:spTree>
    <p:extLst>
      <p:ext uri="{BB962C8B-B14F-4D97-AF65-F5344CB8AC3E}">
        <p14:creationId xmlns:p14="http://schemas.microsoft.com/office/powerpoint/2010/main" val="2683772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</a:t>
            </a:r>
            <a:r>
              <a:rPr lang="en-US" sz="3100" dirty="0" smtClean="0"/>
              <a:t>2)</a:t>
            </a:r>
            <a:r>
              <a:rPr lang="en-US" sz="3100" dirty="0" smtClean="0">
                <a:solidFill>
                  <a:srgbClr val="FFFFFF"/>
                </a:solidFill>
              </a:rPr>
              <a:t>: Baseline Characteristics</a:t>
            </a: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80651"/>
              </p:ext>
            </p:extLst>
          </p:nvPr>
        </p:nvGraphicFramePr>
        <p:xfrm>
          <a:off x="341312" y="1371600"/>
          <a:ext cx="8458202" cy="47365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9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16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(n = 47)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median years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57 (22-67)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(36-70)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31 (70)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 (70)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race, n (%) 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 (20)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(23)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BMI,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28 (21-41)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(20-52)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IL28</a:t>
                      </a:r>
                      <a:r>
                        <a:rPr lang="en-US" sz="1600" baseline="0" dirty="0" smtClean="0"/>
                        <a:t>B non-CC genotype, n (%)</a:t>
                      </a:r>
                      <a:endParaRPr lang="en-US" sz="16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38 (86)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(89)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3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HCV RNA, m</a:t>
                      </a:r>
                      <a:r>
                        <a:rPr lang="en-US" sz="1600" dirty="0" smtClean="0"/>
                        <a:t>edian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6.1 (4.7-7.2)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 (4.7-7.1)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Subtype, n (%)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aseline="0" dirty="0" smtClean="0"/>
                        <a:t>  1a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1b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1c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4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35 (80)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 (18)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32 (71)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 (23)</a:t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(6)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Compensated</a:t>
                      </a:r>
                      <a:r>
                        <a:rPr lang="en-US" sz="1600" baseline="0" dirty="0" smtClean="0"/>
                        <a:t> cirrhosis, 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(34)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(26)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3017587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</a:t>
            </a:r>
            <a:r>
              <a:rPr lang="en-US" sz="3100" dirty="0" smtClean="0"/>
              <a:t>2)</a:t>
            </a:r>
            <a:r>
              <a:rPr lang="en-US" sz="3100" dirty="0" smtClean="0">
                <a:solidFill>
                  <a:srgbClr val="FFFFFF"/>
                </a:solidFill>
              </a:rPr>
              <a:t>: Baseline Characteristics</a:t>
            </a: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62098"/>
              </p:ext>
            </p:extLst>
          </p:nvPr>
        </p:nvGraphicFramePr>
        <p:xfrm>
          <a:off x="304800" y="1371600"/>
          <a:ext cx="8549640" cy="48931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4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16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(n = 47)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35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Prior DAA class, n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NS3/4A PI only (NS5A inhibitor naïve)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NS5A inhibitor only (PI-naïve)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N3/4A PI + NS5A inhibitor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 (32)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16 (36)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 (32)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(34)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13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Past DAA response,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n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On-treatment failure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Virologic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relapse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 (32)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30 (68)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(28)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(72)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02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Key baseline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substitutions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n (%)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NS3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NS5A only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NS3 and NS5A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13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24 (55)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(11)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(9)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(52)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(9)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3051937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 smtClean="0"/>
              <a:t>MAGELLAN</a:t>
            </a:r>
            <a:r>
              <a:rPr lang="en-US" sz="3100" dirty="0"/>
              <a:t>-1 (Part </a:t>
            </a:r>
            <a:r>
              <a:rPr lang="en-US" sz="3100" dirty="0" smtClean="0"/>
              <a:t>2)</a:t>
            </a:r>
            <a:r>
              <a:rPr lang="en-US" sz="3100" dirty="0"/>
              <a:t>: </a:t>
            </a:r>
            <a:r>
              <a:rPr lang="en-US" sz="3100" dirty="0" smtClean="0">
                <a:solidFill>
                  <a:srgbClr val="FFFFFF"/>
                </a:solidFill>
              </a:rPr>
              <a:t>Results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834753"/>
              </p:ext>
            </p:extLst>
          </p:nvPr>
        </p:nvGraphicFramePr>
        <p:xfrm>
          <a:off x="458669" y="1524000"/>
          <a:ext cx="8223488" cy="459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43"/>
          <p:cNvSpPr/>
          <p:nvPr/>
        </p:nvSpPr>
        <p:spPr>
          <a:xfrm>
            <a:off x="2743162" y="500329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39/44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15960" y="500329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43/47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8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2): </a:t>
            </a:r>
            <a:r>
              <a:rPr lang="en-US" sz="3100" dirty="0" smtClean="0">
                <a:solidFill>
                  <a:srgbClr val="FFFFFF"/>
                </a:solidFill>
              </a:rPr>
              <a:t>Results by Prior DAA Class</a:t>
            </a:r>
            <a:endParaRPr lang="en-US" sz="31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19094"/>
              </p:ext>
            </p:extLst>
          </p:nvPr>
        </p:nvGraphicFramePr>
        <p:xfrm>
          <a:off x="324121" y="1524000"/>
          <a:ext cx="8458201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6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Sustained Virologic Response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Response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 dirty="0" smtClean="0"/>
                        <a:t>Overall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39/44 (89)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43/47 (91)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On-treatment virologic failure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1/44 (2)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4/47 (9)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Virologic relapse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4/44 (9)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</a:t>
                      </a: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47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331649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MAGELLAN-1 (Part 2): </a:t>
            </a:r>
            <a:r>
              <a:rPr lang="en-US" sz="3100" dirty="0" smtClean="0">
                <a:solidFill>
                  <a:srgbClr val="FFFFFF"/>
                </a:solidFill>
              </a:rPr>
              <a:t>Results by Prior DAA Class</a:t>
            </a:r>
            <a:endParaRPr lang="en-US" sz="31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61295"/>
              </p:ext>
            </p:extLst>
          </p:nvPr>
        </p:nvGraphicFramePr>
        <p:xfrm>
          <a:off x="324121" y="1524000"/>
          <a:ext cx="8458201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6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Sustained Virologic Response Based on Prior DAA Class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Prior DAA Class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 dirty="0" smtClean="0"/>
                        <a:t>NS3/4A PI only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14/14 (100)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13/13 (100)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NS5A inhibitor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14/16 (88)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17/18 (94)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NS3/4A PI + NS5A</a:t>
                      </a:r>
                      <a:r>
                        <a:rPr lang="en-US" sz="1800" baseline="0" dirty="0" smtClean="0"/>
                        <a:t> inhibitor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11/14 (79)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13/16 (81)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950261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1 or 4 &amp; Prior DAA Treatment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MAGELLAN-1 (Part 2): </a:t>
            </a:r>
            <a:r>
              <a:rPr lang="en-US" sz="2700" dirty="0" smtClean="0">
                <a:solidFill>
                  <a:srgbClr val="FFFFFF"/>
                </a:solidFill>
              </a:rPr>
              <a:t>Results by Baseline Substitutions</a:t>
            </a:r>
            <a:endParaRPr lang="en-US" sz="27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63758"/>
              </p:ext>
            </p:extLst>
          </p:nvPr>
        </p:nvGraphicFramePr>
        <p:xfrm>
          <a:off x="324121" y="1524000"/>
          <a:ext cx="8458201" cy="42132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5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972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Sustained Virologic Response Based on Baseline Substitutions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Baseline Substitutions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Glecaprevir-Pibrentasvir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16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 weeks</a:t>
                      </a:r>
                      <a:br>
                        <a:rPr lang="en-US" sz="1600" b="0" baseline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(n = 44)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13/13 (100)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13/13 (100)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NS3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only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2/2 (100)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4/4 (100)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NS5A only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kern="120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/24 </a:t>
                      </a: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(83)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22/23 (96)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38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NS3 and NS5A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4/5 (80)</a:t>
                      </a:r>
                      <a:endParaRPr lang="en-US" sz="1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1/4 (25)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</a:t>
            </a:r>
            <a:r>
              <a:rPr lang="en-US" dirty="0" err="1"/>
              <a:t>Hepatology</a:t>
            </a:r>
            <a:r>
              <a:rPr lang="en-US" dirty="0"/>
              <a:t>. 2018;67:1253-60.</a:t>
            </a:r>
          </a:p>
        </p:txBody>
      </p:sp>
    </p:spTree>
    <p:extLst>
      <p:ext uri="{BB962C8B-B14F-4D97-AF65-F5344CB8AC3E}">
        <p14:creationId xmlns:p14="http://schemas.microsoft.com/office/powerpoint/2010/main" val="1496317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105658</TotalTime>
  <Words>739</Words>
  <Application>Microsoft Office PowerPoint</Application>
  <PresentationFormat>On-screen Show (4:3)</PresentationFormat>
  <Paragraphs>159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Glecaprevir-Pibrentasvir in HCV GT 1 or 4 &amp; Prior DAA Treatment MAGELLAN-1 (Part 2)</vt:lpstr>
      <vt:lpstr>Glecaprevir-Pibrentasvir in HCV GT 1 or 4 &amp; Prior DAA Treatment MAGELLAN-1 (Part 2): Study Features</vt:lpstr>
      <vt:lpstr>Glecaprevir-Pibrentasvir in HCV GT 1 or 4 &amp; Prior DAA Treatment MAGELLAN-1 (Part 2): Regimens</vt:lpstr>
      <vt:lpstr>Glecaprevir-Pibrentasvir in HCV GT 1 or 4 &amp; Prior DAA Treatment MAGELLAN-1 (Part 2): Baseline Characteristics</vt:lpstr>
      <vt:lpstr>Glecaprevir-Pibrentasvir in HCV GT 1 or 4 &amp; Prior DAA Treatment MAGELLAN-1 (Part 2): Baseline Characteristics</vt:lpstr>
      <vt:lpstr>Glecaprevir-Pibrentasvir in HCV GT 1 or 4 &amp; Prior DAA Treatment MAGELLAN-1 (Part 2): Results</vt:lpstr>
      <vt:lpstr>Glecaprevir-Pibrentasvir in HCV GT 1 or 4 &amp; Prior DAA Treatment MAGELLAN-1 (Part 2): Results by Prior DAA Class</vt:lpstr>
      <vt:lpstr>Glecaprevir-Pibrentasvir in HCV GT 1 or 4 &amp; Prior DAA Treatment MAGELLAN-1 (Part 2): Results by Prior DAA Class</vt:lpstr>
      <vt:lpstr>Glecaprevir-Pibrentasvir in HCV GT 1 or 4 &amp; Prior DAA Treatment MAGELLAN-1 (Part 2): Results by Baseline Substitutions</vt:lpstr>
      <vt:lpstr>Glecaprevir-Pibrentasvir in HCV GT 1 or 4 &amp; Prior DAA Treatment MAGELLAN-1 (Part 2):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4420</cp:revision>
  <cp:lastPrinted>2011-04-18T21:48:04Z</cp:lastPrinted>
  <dcterms:created xsi:type="dcterms:W3CDTF">2010-11-28T05:36:22Z</dcterms:created>
  <dcterms:modified xsi:type="dcterms:W3CDTF">2018-06-01T23:41:58Z</dcterms:modified>
</cp:coreProperties>
</file>