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748" r:id="rId2"/>
    <p:sldId id="744" r:id="rId3"/>
    <p:sldId id="745" r:id="rId4"/>
    <p:sldId id="747" r:id="rId5"/>
    <p:sldId id="746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F62"/>
    <a:srgbClr val="835B3E"/>
    <a:srgbClr val="E6EBF2"/>
    <a:srgbClr val="DCE5F3"/>
    <a:srgbClr val="9ED0E2"/>
    <a:srgbClr val="05405B"/>
    <a:srgbClr val="7C7E55"/>
    <a:srgbClr val="D1D1D1"/>
    <a:srgbClr val="8B8E5E"/>
    <a:srgbClr val="7C7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>
        <p:scale>
          <a:sx n="271" d="100"/>
          <a:sy n="271" d="100"/>
        </p:scale>
        <p:origin x="-80" y="1104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Ledipasvir-Sofosbuvir</c:v>
                </c:pt>
              </c:strCache>
            </c:strRef>
          </c:tx>
          <c:spPr>
            <a:solidFill>
              <a:srgbClr val="3A6977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CKD Stage 1-2</c:v>
                </c:pt>
                <c:pt idx="1">
                  <c:v>CKD Stage 3</c:v>
                </c:pt>
                <c:pt idx="2">
                  <c:v>CKD Stage 4-5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96.4</c:v>
                </c:pt>
                <c:pt idx="1">
                  <c:v>97.0</c:v>
                </c:pt>
                <c:pt idx="2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Ledipasvir-Sofosbuvir + Ribavirin</c:v>
                </c:pt>
              </c:strCache>
            </c:strRef>
          </c:tx>
          <c:spPr>
            <a:solidFill>
              <a:srgbClr val="6D6D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CKD Stage 1-2</c:v>
                </c:pt>
                <c:pt idx="1">
                  <c:v>CKD Stage 3</c:v>
                </c:pt>
                <c:pt idx="2">
                  <c:v>CKD Stage 4-5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94.7</c:v>
                </c:pt>
                <c:pt idx="1">
                  <c:v>97.1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85917960"/>
        <c:axId val="1985912488"/>
      </c:barChart>
      <c:catAx>
        <c:axId val="1985917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9859124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8591248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Persons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859179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00476460712681"/>
          <c:y val="0.000798799424993588"/>
          <c:w val="0.687177886547965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Ledipasvir-Sofosbuvir</c:v>
                </c:pt>
              </c:strCache>
            </c:strRef>
          </c:tx>
          <c:spPr>
            <a:solidFill>
              <a:srgbClr val="835B3E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Sheet1!$A$2:$A$4</c:f>
              <c:strCache>
                <c:ptCount val="3"/>
                <c:pt idx="0">
                  <c:v>CKD Stage 1-2</c:v>
                </c:pt>
                <c:pt idx="1">
                  <c:v>CKD Stage 3</c:v>
                </c:pt>
                <c:pt idx="2">
                  <c:v>CKD Stage 4-5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1.1</c:v>
                </c:pt>
                <c:pt idx="1">
                  <c:v>3.2</c:v>
                </c:pt>
                <c:pt idx="2">
                  <c:v>9.7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Ledipasvir-Sofosbuvir + Ribavirin</c:v>
                </c:pt>
              </c:strCache>
            </c:strRef>
          </c:tx>
          <c:spPr>
            <a:solidFill>
              <a:srgbClr val="7A7F62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CKD Stage 1-2</c:v>
                </c:pt>
                <c:pt idx="1">
                  <c:v>CKD Stage 3</c:v>
                </c:pt>
                <c:pt idx="2">
                  <c:v>CKD Stage 4-5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1.4</c:v>
                </c:pt>
                <c:pt idx="1">
                  <c:v>7.3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85799384"/>
        <c:axId val="1985795368"/>
      </c:barChart>
      <c:catAx>
        <c:axId val="1985799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9857953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85795368"/>
        <c:scaling>
          <c:orientation val="minMax"/>
          <c:max val="12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Persons (%) Grade 3/4 Anemia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4144239694264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85799384"/>
        <c:crosses val="autoZero"/>
        <c:crossBetween val="between"/>
        <c:majorUnit val="2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00476460712681"/>
          <c:y val="0.000798799424993588"/>
          <c:w val="0.687177886547965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8" name="Rectangle 3"/>
          <p:cNvSpPr>
            <a:spLocks noChangeArrowheads="1"/>
          </p:cNvSpPr>
          <p:nvPr userDrawn="1"/>
        </p:nvSpPr>
        <p:spPr bwMode="invGray">
          <a:xfrm>
            <a:off x="0" y="128134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74345"/>
            <a:ext cx="9158733" cy="1587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88" y="1285686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Ledipasvir-Sofosbuvir in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ERCHIVES-Renal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Butt AA, et al. Aliment </a:t>
            </a:r>
            <a:r>
              <a:rPr lang="en-US" sz="1400" dirty="0" err="1"/>
              <a:t>Pharmacol</a:t>
            </a:r>
            <a:r>
              <a:rPr lang="en-US" sz="1400" dirty="0"/>
              <a:t> </a:t>
            </a:r>
            <a:r>
              <a:rPr lang="en-US" sz="1400" dirty="0" err="1"/>
              <a:t>Ther</a:t>
            </a:r>
            <a:r>
              <a:rPr lang="en-US" sz="1400" dirty="0"/>
              <a:t>. 2018;48:35-43</a:t>
            </a:r>
          </a:p>
        </p:txBody>
      </p:sp>
    </p:spTree>
    <p:extLst>
      <p:ext uri="{BB962C8B-B14F-4D97-AF65-F5344CB8AC3E}">
        <p14:creationId xmlns:p14="http://schemas.microsoft.com/office/powerpoint/2010/main" val="18007190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Butt AA, </a:t>
            </a:r>
            <a:r>
              <a:rPr lang="en-US" dirty="0"/>
              <a:t>et al. Aliment </a:t>
            </a:r>
            <a:r>
              <a:rPr lang="en-US" dirty="0" err="1"/>
              <a:t>Pharmacol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 </a:t>
            </a:r>
            <a:r>
              <a:rPr lang="en-US" dirty="0" smtClean="0"/>
              <a:t>2018;48:</a:t>
            </a:r>
            <a:r>
              <a:rPr lang="en-US" dirty="0"/>
              <a:t>35-43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ERCHIVES-Renal: 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75202"/>
              </p:ext>
            </p:extLst>
          </p:nvPr>
        </p:nvGraphicFramePr>
        <p:xfrm>
          <a:off x="495300" y="1691046"/>
          <a:ext cx="8115300" cy="41763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ERCHIVES-Renal Study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784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Retrospective observational cohort revie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w in Veterans Administration system to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determine the effectiveness and safety of HCV treatment in persons with renal disease using two regimens: (1) ledipasvir-sofosbuvir, with or without ribavirin, and (2)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ombitasvir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paritaprevir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-ritonavir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dasabuvir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1-6 (most with genotype 1)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chronic kidney disease (CKD stage 1-5 included)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ompensated cirrhosis allowed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mr-IN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–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Persons with HIV were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SVR12, treatment completion,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633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ERCHIVES-Renal: Results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Butt AA, </a:t>
            </a:r>
            <a:r>
              <a:rPr lang="en-US" dirty="0"/>
              <a:t>et al. Aliment </a:t>
            </a:r>
            <a:r>
              <a:rPr lang="en-US" dirty="0" err="1"/>
              <a:t>Pharmacol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 </a:t>
            </a:r>
            <a:r>
              <a:rPr lang="en-US" dirty="0" smtClean="0"/>
              <a:t>2018;48:</a:t>
            </a:r>
            <a:r>
              <a:rPr lang="en-US" dirty="0"/>
              <a:t>35-43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ERCHIVES-Renal: Ledipasvir-Sofosbuvir in Chronic Kidney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179036"/>
              </p:ext>
            </p:extLst>
          </p:nvPr>
        </p:nvGraphicFramePr>
        <p:xfrm>
          <a:off x="342900" y="1905000"/>
          <a:ext cx="8458200" cy="433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523343" y="5410200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6225/6460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4740" y="5410200"/>
            <a:ext cx="86868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78/83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600" y="5410200"/>
            <a:ext cx="86868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0510" y="5410200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2595/2741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0618" y="5410200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1080/1113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7785" y="5410200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375/386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1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ERCHIVES-Renal: Results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Butt AA, </a:t>
            </a:r>
            <a:r>
              <a:rPr lang="en-US" dirty="0"/>
              <a:t>et al. Aliment </a:t>
            </a:r>
            <a:r>
              <a:rPr lang="en-US" dirty="0" err="1"/>
              <a:t>Pharmacol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 </a:t>
            </a:r>
            <a:r>
              <a:rPr lang="en-US" dirty="0" smtClean="0"/>
              <a:t>2018;48:</a:t>
            </a:r>
            <a:r>
              <a:rPr lang="en-US" dirty="0"/>
              <a:t>35-43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ERCHIVES-Renal: Ledipasvir-Sofosbuvir in Chronic Kidney Disease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235818"/>
              </p:ext>
            </p:extLst>
          </p:nvPr>
        </p:nvGraphicFramePr>
        <p:xfrm>
          <a:off x="342900" y="1905000"/>
          <a:ext cx="8458200" cy="433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523343" y="5459516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83/7630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4740" y="5459516"/>
            <a:ext cx="86868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10/103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600" y="5459516"/>
            <a:ext cx="86868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0510" y="5459516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47/3294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0618" y="5459516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43/1345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17785" y="5459516"/>
            <a:ext cx="102412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35/479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26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Butt AA, </a:t>
            </a:r>
            <a:r>
              <a:rPr lang="en-US" dirty="0"/>
              <a:t>et al. Aliment </a:t>
            </a:r>
            <a:r>
              <a:rPr lang="en-US" dirty="0" err="1"/>
              <a:t>Pharmacol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 </a:t>
            </a:r>
            <a:r>
              <a:rPr lang="en-US" dirty="0" smtClean="0"/>
              <a:t>2018;48:</a:t>
            </a:r>
            <a:r>
              <a:rPr lang="en-US" dirty="0"/>
              <a:t>35-43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ERCHIVES-Renal: 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77862"/>
              </p:ext>
            </p:extLst>
          </p:nvPr>
        </p:nvGraphicFramePr>
        <p:xfrm>
          <a:off x="0" y="2133600"/>
          <a:ext cx="9144000" cy="2956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-sofosbuvir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pariteprevir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-ritonavir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achieved high SVR rates in chronic kidney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disease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population. Treatment completion rates were lower than expected. A decline in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eGFR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and development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anaemia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were observed in a substantial proportion of persons, but the clinical implications remain unclear.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2460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61645</TotalTime>
  <Words>330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AETC_Master_Template_061510</vt:lpstr>
      <vt:lpstr>Ledipasvir-Sofosbuvir in Renal Disease ERCHIVES-Renal</vt:lpstr>
      <vt:lpstr>Ledipasvir-Sofosbuvir in Renal Disease ERCHIVES-Renal: Study Design</vt:lpstr>
      <vt:lpstr>Ledipasvir-Sofosbuvir in Renal Disease ERCHIVES-Renal: Results</vt:lpstr>
      <vt:lpstr>Ledipasvir-Sofosbuvir in Renal Disease ERCHIVES-Renal: Results</vt:lpstr>
      <vt:lpstr>Ledipasvir-Sofosbuvir in Renal Disease ERCHIVES-Renal: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 S</cp:lastModifiedBy>
  <cp:revision>3348</cp:revision>
  <cp:lastPrinted>2011-04-18T21:48:04Z</cp:lastPrinted>
  <dcterms:created xsi:type="dcterms:W3CDTF">2010-11-28T05:36:22Z</dcterms:created>
  <dcterms:modified xsi:type="dcterms:W3CDTF">2018-07-12T17:57:04Z</dcterms:modified>
</cp:coreProperties>
</file>